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169.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slides/slide165.xml" ContentType="application/vnd.openxmlformats-officedocument.presentationml.slide+xml"/>
  <Override PartName="/ppt/slides/slide183.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72.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188.xml" ContentType="application/vnd.openxmlformats-officedocument.presentationml.slide+xml"/>
  <Override PartName="/ppt/slides/slide119.xml" ContentType="application/vnd.openxmlformats-officedocument.presentationml.slide+xml"/>
  <Override PartName="/ppt/slides/slide148.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ppt/slides/slide191.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s/slide180.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78.xml" ContentType="application/vnd.openxmlformats-officedocument.presentationml.slide+xml"/>
  <Override PartName="/ppt/slides/slide196.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167.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slides/slide192.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sldIdLst>
    <p:sldId id="257" r:id="rId2"/>
    <p:sldId id="489" r:id="rId3"/>
    <p:sldId id="279" r:id="rId4"/>
    <p:sldId id="487" r:id="rId5"/>
    <p:sldId id="488" r:id="rId6"/>
    <p:sldId id="482" r:id="rId7"/>
    <p:sldId id="490" r:id="rId8"/>
    <p:sldId id="263" r:id="rId9"/>
    <p:sldId id="483" r:id="rId10"/>
    <p:sldId id="484" r:id="rId11"/>
    <p:sldId id="485" r:id="rId12"/>
    <p:sldId id="486" r:id="rId13"/>
    <p:sldId id="267" r:id="rId14"/>
    <p:sldId id="268" r:id="rId15"/>
    <p:sldId id="281" r:id="rId16"/>
    <p:sldId id="270" r:id="rId17"/>
    <p:sldId id="282" r:id="rId18"/>
    <p:sldId id="283" r:id="rId19"/>
    <p:sldId id="269" r:id="rId20"/>
    <p:sldId id="271" r:id="rId21"/>
    <p:sldId id="273" r:id="rId22"/>
    <p:sldId id="274" r:id="rId23"/>
    <p:sldId id="275" r:id="rId24"/>
    <p:sldId id="276" r:id="rId25"/>
    <p:sldId id="292" r:id="rId26"/>
    <p:sldId id="307" r:id="rId27"/>
    <p:sldId id="308" r:id="rId28"/>
    <p:sldId id="293" r:id="rId29"/>
    <p:sldId id="291" r:id="rId30"/>
    <p:sldId id="289" r:id="rId31"/>
    <p:sldId id="290" r:id="rId32"/>
    <p:sldId id="295" r:id="rId33"/>
    <p:sldId id="305" r:id="rId34"/>
    <p:sldId id="296" r:id="rId35"/>
    <p:sldId id="297" r:id="rId36"/>
    <p:sldId id="298" r:id="rId37"/>
    <p:sldId id="299" r:id="rId38"/>
    <p:sldId id="301" r:id="rId39"/>
    <p:sldId id="300" r:id="rId40"/>
    <p:sldId id="302" r:id="rId41"/>
    <p:sldId id="303" r:id="rId42"/>
    <p:sldId id="304" r:id="rId43"/>
    <p:sldId id="306" r:id="rId44"/>
    <p:sldId id="309" r:id="rId45"/>
    <p:sldId id="310" r:id="rId46"/>
    <p:sldId id="312" r:id="rId47"/>
    <p:sldId id="343" r:id="rId48"/>
    <p:sldId id="315" r:id="rId49"/>
    <p:sldId id="314" r:id="rId50"/>
    <p:sldId id="318" r:id="rId51"/>
    <p:sldId id="319" r:id="rId52"/>
    <p:sldId id="317" r:id="rId53"/>
    <p:sldId id="320" r:id="rId54"/>
    <p:sldId id="321" r:id="rId55"/>
    <p:sldId id="341" r:id="rId56"/>
    <p:sldId id="322" r:id="rId57"/>
    <p:sldId id="323" r:id="rId58"/>
    <p:sldId id="324" r:id="rId59"/>
    <p:sldId id="325" r:id="rId60"/>
    <p:sldId id="326" r:id="rId61"/>
    <p:sldId id="327" r:id="rId62"/>
    <p:sldId id="328" r:id="rId63"/>
    <p:sldId id="330" r:id="rId64"/>
    <p:sldId id="331" r:id="rId65"/>
    <p:sldId id="332" r:id="rId66"/>
    <p:sldId id="339" r:id="rId67"/>
    <p:sldId id="334" r:id="rId68"/>
    <p:sldId id="333" r:id="rId69"/>
    <p:sldId id="335" r:id="rId70"/>
    <p:sldId id="336" r:id="rId71"/>
    <p:sldId id="337" r:id="rId72"/>
    <p:sldId id="338" r:id="rId73"/>
    <p:sldId id="340" r:id="rId74"/>
    <p:sldId id="342" r:id="rId75"/>
    <p:sldId id="344" r:id="rId76"/>
    <p:sldId id="345" r:id="rId77"/>
    <p:sldId id="347" r:id="rId78"/>
    <p:sldId id="346" r:id="rId79"/>
    <p:sldId id="348" r:id="rId80"/>
    <p:sldId id="349" r:id="rId81"/>
    <p:sldId id="352" r:id="rId82"/>
    <p:sldId id="353" r:id="rId83"/>
    <p:sldId id="354" r:id="rId84"/>
    <p:sldId id="356" r:id="rId85"/>
    <p:sldId id="355" r:id="rId86"/>
    <p:sldId id="357" r:id="rId87"/>
    <p:sldId id="358" r:id="rId88"/>
    <p:sldId id="360" r:id="rId89"/>
    <p:sldId id="359" r:id="rId90"/>
    <p:sldId id="361" r:id="rId91"/>
    <p:sldId id="362" r:id="rId92"/>
    <p:sldId id="363" r:id="rId93"/>
    <p:sldId id="364" r:id="rId94"/>
    <p:sldId id="414" r:id="rId95"/>
    <p:sldId id="365" r:id="rId96"/>
    <p:sldId id="366" r:id="rId97"/>
    <p:sldId id="367" r:id="rId98"/>
    <p:sldId id="368" r:id="rId99"/>
    <p:sldId id="369" r:id="rId100"/>
    <p:sldId id="370" r:id="rId101"/>
    <p:sldId id="371" r:id="rId102"/>
    <p:sldId id="372" r:id="rId103"/>
    <p:sldId id="373" r:id="rId104"/>
    <p:sldId id="374" r:id="rId105"/>
    <p:sldId id="375" r:id="rId106"/>
    <p:sldId id="376" r:id="rId107"/>
    <p:sldId id="379" r:id="rId108"/>
    <p:sldId id="378" r:id="rId109"/>
    <p:sldId id="380" r:id="rId110"/>
    <p:sldId id="382" r:id="rId111"/>
    <p:sldId id="381" r:id="rId112"/>
    <p:sldId id="383" r:id="rId113"/>
    <p:sldId id="384" r:id="rId114"/>
    <p:sldId id="385" r:id="rId115"/>
    <p:sldId id="386" r:id="rId116"/>
    <p:sldId id="388" r:id="rId117"/>
    <p:sldId id="389" r:id="rId118"/>
    <p:sldId id="390" r:id="rId119"/>
    <p:sldId id="391" r:id="rId120"/>
    <p:sldId id="392" r:id="rId121"/>
    <p:sldId id="393" r:id="rId122"/>
    <p:sldId id="430" r:id="rId123"/>
    <p:sldId id="394" r:id="rId124"/>
    <p:sldId id="395" r:id="rId125"/>
    <p:sldId id="397" r:id="rId126"/>
    <p:sldId id="398" r:id="rId127"/>
    <p:sldId id="399" r:id="rId128"/>
    <p:sldId id="400" r:id="rId129"/>
    <p:sldId id="401" r:id="rId130"/>
    <p:sldId id="402" r:id="rId131"/>
    <p:sldId id="404" r:id="rId132"/>
    <p:sldId id="405" r:id="rId133"/>
    <p:sldId id="406" r:id="rId134"/>
    <p:sldId id="407" r:id="rId135"/>
    <p:sldId id="408" r:id="rId136"/>
    <p:sldId id="409" r:id="rId137"/>
    <p:sldId id="415" r:id="rId138"/>
    <p:sldId id="412" r:id="rId139"/>
    <p:sldId id="431" r:id="rId140"/>
    <p:sldId id="435" r:id="rId141"/>
    <p:sldId id="432" r:id="rId142"/>
    <p:sldId id="434" r:id="rId143"/>
    <p:sldId id="433" r:id="rId144"/>
    <p:sldId id="410" r:id="rId145"/>
    <p:sldId id="436" r:id="rId146"/>
    <p:sldId id="437" r:id="rId147"/>
    <p:sldId id="411" r:id="rId148"/>
    <p:sldId id="413" r:id="rId149"/>
    <p:sldId id="416" r:id="rId150"/>
    <p:sldId id="438" r:id="rId151"/>
    <p:sldId id="417" r:id="rId152"/>
    <p:sldId id="419" r:id="rId153"/>
    <p:sldId id="420" r:id="rId154"/>
    <p:sldId id="423" r:id="rId155"/>
    <p:sldId id="421" r:id="rId156"/>
    <p:sldId id="422" r:id="rId157"/>
    <p:sldId id="424" r:id="rId158"/>
    <p:sldId id="440" r:id="rId159"/>
    <p:sldId id="439" r:id="rId160"/>
    <p:sldId id="425" r:id="rId161"/>
    <p:sldId id="396" r:id="rId162"/>
    <p:sldId id="441" r:id="rId163"/>
    <p:sldId id="426" r:id="rId164"/>
    <p:sldId id="403" r:id="rId165"/>
    <p:sldId id="427" r:id="rId166"/>
    <p:sldId id="428" r:id="rId167"/>
    <p:sldId id="442" r:id="rId168"/>
    <p:sldId id="443" r:id="rId169"/>
    <p:sldId id="444" r:id="rId170"/>
    <p:sldId id="445" r:id="rId171"/>
    <p:sldId id="446" r:id="rId172"/>
    <p:sldId id="447" r:id="rId173"/>
    <p:sldId id="448" r:id="rId174"/>
    <p:sldId id="449" r:id="rId175"/>
    <p:sldId id="462" r:id="rId176"/>
    <p:sldId id="463" r:id="rId177"/>
    <p:sldId id="464" r:id="rId178"/>
    <p:sldId id="465" r:id="rId179"/>
    <p:sldId id="466" r:id="rId180"/>
    <p:sldId id="467" r:id="rId181"/>
    <p:sldId id="468" r:id="rId182"/>
    <p:sldId id="469" r:id="rId183"/>
    <p:sldId id="471" r:id="rId184"/>
    <p:sldId id="470" r:id="rId185"/>
    <p:sldId id="472" r:id="rId186"/>
    <p:sldId id="473" r:id="rId187"/>
    <p:sldId id="474" r:id="rId188"/>
    <p:sldId id="475" r:id="rId189"/>
    <p:sldId id="476" r:id="rId190"/>
    <p:sldId id="478" r:id="rId191"/>
    <p:sldId id="479" r:id="rId192"/>
    <p:sldId id="451" r:id="rId193"/>
    <p:sldId id="452" r:id="rId194"/>
    <p:sldId id="453" r:id="rId195"/>
    <p:sldId id="454" r:id="rId196"/>
    <p:sldId id="450" r:id="rId197"/>
    <p:sldId id="455" r:id="rId198"/>
    <p:sldId id="456" r:id="rId199"/>
    <p:sldId id="457" r:id="rId200"/>
    <p:sldId id="458" r:id="rId201"/>
    <p:sldId id="459" r:id="rId202"/>
    <p:sldId id="460" r:id="rId203"/>
    <p:sldId id="461" r:id="rId204"/>
    <p:sldId id="491" r:id="rId20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CC"/>
    <a:srgbClr val="00FF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210" y="-96"/>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presProps" Target="presProps.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tableStyles" Target="tableStyles.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B61BEF0D-F0BB-DE4B-95CE-6DB70DBA9567}" type="datetimeFigureOut">
              <a:rPr lang="en-US" smtClean="0"/>
              <a:pPr/>
              <a:t>3/18/2021</a:t>
            </a:fld>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61BEF0D-F0BB-DE4B-95CE-6DB70DBA9567}" type="datetimeFigureOut">
              <a:rPr lang="en-US" smtClean="0"/>
              <a:pPr/>
              <a:t>3/18/2021</a:t>
            </a:fld>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61BEF0D-F0BB-DE4B-95CE-6DB70DBA9567}" type="datetimeFigureOut">
              <a:rPr lang="en-US" smtClean="0"/>
              <a:pPr/>
              <a:t>3/18/2021</a:t>
            </a:fld>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61BEF0D-F0BB-DE4B-95CE-6DB70DBA9567}" type="datetimeFigureOut">
              <a:rPr lang="en-US" smtClean="0"/>
              <a:pPr/>
              <a:t>3/18/2021</a:t>
            </a:fld>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B61BEF0D-F0BB-DE4B-95CE-6DB70DBA9567}" type="datetimeFigureOut">
              <a:rPr lang="en-US" smtClean="0"/>
              <a:pPr/>
              <a:t>3/18/2021</a:t>
            </a:fld>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B61BEF0D-F0BB-DE4B-95CE-6DB70DBA9567}" type="datetimeFigureOut">
              <a:rPr lang="en-US" smtClean="0"/>
              <a:pPr/>
              <a:t>3/18/2021</a:t>
            </a:fld>
            <a:endParaRPr lang="en-US" dirty="0"/>
          </a:p>
        </p:txBody>
      </p:sp>
      <p:sp>
        <p:nvSpPr>
          <p:cNvPr id="6" name="页脚占位符 5"/>
          <p:cNvSpPr>
            <a:spLocks noGrp="1"/>
          </p:cNvSpPr>
          <p:nvPr>
            <p:ph type="ftr" sz="quarter" idx="11"/>
          </p:nvPr>
        </p:nvSpPr>
        <p:spPr/>
        <p:txBody>
          <a:bodyPr/>
          <a:lstStyle/>
          <a:p>
            <a:endParaRPr lang="en-US" dirty="0"/>
          </a:p>
        </p:txBody>
      </p:sp>
      <p:sp>
        <p:nvSpPr>
          <p:cNvPr id="7" name="灯片编号占位符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B61BEF0D-F0BB-DE4B-95CE-6DB70DBA9567}" type="datetimeFigureOut">
              <a:rPr lang="en-US" smtClean="0"/>
              <a:pPr/>
              <a:t>3/18/2021</a:t>
            </a:fld>
            <a:endParaRPr lang="en-US" dirty="0"/>
          </a:p>
        </p:txBody>
      </p:sp>
      <p:sp>
        <p:nvSpPr>
          <p:cNvPr id="8" name="页脚占位符 7"/>
          <p:cNvSpPr>
            <a:spLocks noGrp="1"/>
          </p:cNvSpPr>
          <p:nvPr>
            <p:ph type="ftr" sz="quarter" idx="11"/>
          </p:nvPr>
        </p:nvSpPr>
        <p:spPr/>
        <p:txBody>
          <a:bodyPr/>
          <a:lstStyle/>
          <a:p>
            <a:endParaRPr lang="en-US" dirty="0"/>
          </a:p>
        </p:txBody>
      </p:sp>
      <p:sp>
        <p:nvSpPr>
          <p:cNvPr id="9" name="灯片编号占位符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B61BEF0D-F0BB-DE4B-95CE-6DB70DBA9567}" type="datetimeFigureOut">
              <a:rPr lang="en-US" smtClean="0"/>
              <a:pPr/>
              <a:t>3/18/2021</a:t>
            </a:fld>
            <a:endParaRPr lang="en-US" dirty="0"/>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61BEF0D-F0BB-DE4B-95CE-6DB70DBA9567}" type="datetimeFigureOut">
              <a:rPr lang="en-US" smtClean="0"/>
              <a:pPr/>
              <a:t>3/18/2021</a:t>
            </a:fld>
            <a:endParaRPr lang="en-US" dirty="0"/>
          </a:p>
        </p:txBody>
      </p:sp>
      <p:sp>
        <p:nvSpPr>
          <p:cNvPr id="3" name="页脚占位符 2"/>
          <p:cNvSpPr>
            <a:spLocks noGrp="1"/>
          </p:cNvSpPr>
          <p:nvPr>
            <p:ph type="ftr" sz="quarter" idx="11"/>
          </p:nvPr>
        </p:nvSpPr>
        <p:spPr/>
        <p:txBody>
          <a:bodyPr/>
          <a:lstStyle/>
          <a:p>
            <a:endParaRPr lang="en-US" dirty="0"/>
          </a:p>
        </p:txBody>
      </p:sp>
      <p:sp>
        <p:nvSpPr>
          <p:cNvPr id="4" name="灯片编号占位符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B61BEF0D-F0BB-DE4B-95CE-6DB70DBA9567}" type="datetimeFigureOut">
              <a:rPr lang="en-US" smtClean="0"/>
              <a:pPr/>
              <a:t>3/18/2021</a:t>
            </a:fld>
            <a:endParaRPr lang="en-US" dirty="0"/>
          </a:p>
        </p:txBody>
      </p:sp>
      <p:sp>
        <p:nvSpPr>
          <p:cNvPr id="6" name="页脚占位符 5"/>
          <p:cNvSpPr>
            <a:spLocks noGrp="1"/>
          </p:cNvSpPr>
          <p:nvPr>
            <p:ph type="ftr" sz="quarter" idx="11"/>
          </p:nvPr>
        </p:nvSpPr>
        <p:spPr/>
        <p:txBody>
          <a:bodyPr/>
          <a:lstStyle/>
          <a:p>
            <a:endParaRPr lang="en-US" dirty="0"/>
          </a:p>
        </p:txBody>
      </p:sp>
      <p:sp>
        <p:nvSpPr>
          <p:cNvPr id="7" name="灯片编号占位符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B61BEF0D-F0BB-DE4B-95CE-6DB70DBA9567}" type="datetimeFigureOut">
              <a:rPr lang="en-US" smtClean="0"/>
              <a:pPr/>
              <a:t>3/18/2021</a:t>
            </a:fld>
            <a:endParaRPr lang="en-US" dirty="0"/>
          </a:p>
        </p:txBody>
      </p:sp>
      <p:sp>
        <p:nvSpPr>
          <p:cNvPr id="6" name="页脚占位符 5"/>
          <p:cNvSpPr>
            <a:spLocks noGrp="1"/>
          </p:cNvSpPr>
          <p:nvPr>
            <p:ph type="ftr" sz="quarter" idx="11"/>
          </p:nvPr>
        </p:nvSpPr>
        <p:spPr/>
        <p:txBody>
          <a:bodyPr/>
          <a:lstStyle/>
          <a:p>
            <a:endParaRPr lang="en-US" dirty="0"/>
          </a:p>
        </p:txBody>
      </p:sp>
      <p:sp>
        <p:nvSpPr>
          <p:cNvPr id="7" name="灯片编号占位符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3/18/2021</a:t>
            </a:fld>
            <a:endParaRPr lang="en-US" dirty="0"/>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1.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10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4.png"/><Relationship Id="rId2" Type="http://schemas.openxmlformats.org/officeDocument/2006/relationships/image" Target="../media/image110.png"/><Relationship Id="rId1" Type="http://schemas.openxmlformats.org/officeDocument/2006/relationships/slideLayout" Target="../slideLayouts/slideLayout1.xml"/><Relationship Id="rId6" Type="http://schemas.openxmlformats.org/officeDocument/2006/relationships/image" Target="../media/image113.png"/><Relationship Id="rId5" Type="http://schemas.openxmlformats.org/officeDocument/2006/relationships/image" Target="../media/image109.png"/><Relationship Id="rId4" Type="http://schemas.openxmlformats.org/officeDocument/2006/relationships/image" Target="../media/image112.png"/></Relationships>
</file>

<file path=ppt/slides/_rels/slide12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xml"/><Relationship Id="rId4" Type="http://schemas.openxmlformats.org/officeDocument/2006/relationships/image" Target="../media/image121.png"/></Relationships>
</file>

<file path=ppt/slides/_rels/slide13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xml"/><Relationship Id="rId5" Type="http://schemas.openxmlformats.org/officeDocument/2006/relationships/image" Target="../media/image130.png"/><Relationship Id="rId4" Type="http://schemas.openxmlformats.org/officeDocument/2006/relationships/image" Target="../media/image129.png"/></Relationships>
</file>

<file path=ppt/slides/_rels/slide13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xml"/><Relationship Id="rId4" Type="http://schemas.openxmlformats.org/officeDocument/2006/relationships/image" Target="../media/image146.png"/></Relationships>
</file>

<file path=ppt/slides/_rels/slide15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1.xml"/><Relationship Id="rId4" Type="http://schemas.openxmlformats.org/officeDocument/2006/relationships/image" Target="../media/image151.png"/></Relationships>
</file>

<file path=ppt/slides/_rels/slide15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47.png"/><Relationship Id="rId1" Type="http://schemas.openxmlformats.org/officeDocument/2006/relationships/slideLayout" Target="../slideLayouts/slideLayout1.xml"/><Relationship Id="rId4" Type="http://schemas.openxmlformats.org/officeDocument/2006/relationships/image" Target="../media/image153.png"/></Relationships>
</file>

<file path=ppt/slides/_rels/slide15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2.png"/><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1.xml"/><Relationship Id="rId4" Type="http://schemas.openxmlformats.org/officeDocument/2006/relationships/image" Target="../media/image165.png"/></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3" Type="http://schemas.openxmlformats.org/officeDocument/2006/relationships/image" Target="../media/image167.png"/><Relationship Id="rId7" Type="http://schemas.openxmlformats.org/officeDocument/2006/relationships/image" Target="../media/image170.png"/><Relationship Id="rId2" Type="http://schemas.openxmlformats.org/officeDocument/2006/relationships/image" Target="../media/image166.png"/><Relationship Id="rId1" Type="http://schemas.openxmlformats.org/officeDocument/2006/relationships/slideLayout" Target="../slideLayouts/slideLayout1.xml"/><Relationship Id="rId6" Type="http://schemas.openxmlformats.org/officeDocument/2006/relationships/image" Target="../media/image169.png"/><Relationship Id="rId5" Type="http://schemas.openxmlformats.org/officeDocument/2006/relationships/image" Target="../media/image161.png"/><Relationship Id="rId4" Type="http://schemas.openxmlformats.org/officeDocument/2006/relationships/image" Target="../media/image168.png"/></Relationships>
</file>

<file path=ppt/slides/_rels/slide17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77.png"/><Relationship Id="rId1" Type="http://schemas.openxmlformats.org/officeDocument/2006/relationships/slideLayout" Target="../slideLayouts/slideLayout1.xml"/><Relationship Id="rId5" Type="http://schemas.openxmlformats.org/officeDocument/2006/relationships/image" Target="../media/image114.png"/><Relationship Id="rId4" Type="http://schemas.openxmlformats.org/officeDocument/2006/relationships/image" Target="../media/image113.png"/></Relationships>
</file>

<file path=ppt/slides/_rels/slide18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5.png"/><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1.xml"/><Relationship Id="rId5" Type="http://schemas.openxmlformats.org/officeDocument/2006/relationships/image" Target="../media/image190.png"/><Relationship Id="rId4" Type="http://schemas.openxmlformats.org/officeDocument/2006/relationships/image" Target="../media/image189.png"/></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1.xml"/><Relationship Id="rId4" Type="http://schemas.openxmlformats.org/officeDocument/2006/relationships/image" Target="../media/image193.png"/></Relationships>
</file>

<file path=ppt/slides/_rels/slide191.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1.xml"/><Relationship Id="rId4" Type="http://schemas.openxmlformats.org/officeDocument/2006/relationships/image" Target="../media/image198.png"/></Relationships>
</file>

<file path=ppt/slides/_rels/slide195.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6.png"/><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1.xml"/><Relationship Id="rId4" Type="http://schemas.openxmlformats.org/officeDocument/2006/relationships/image" Target="../media/image203.png"/></Relationships>
</file>

<file path=ppt/slides/_rels/slide199.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www.bilibili.com/video/BV1Jy4y1B77v" TargetMode="External"/><Relationship Id="rId2" Type="http://schemas.openxmlformats.org/officeDocument/2006/relationships/hyperlink" Target="https://www.bilibili.com/video/BV16T4y1w7wm"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16.png"/></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8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1" y="0"/>
            <a:ext cx="12191999" cy="6858000"/>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43986"/>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数据元素</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925137"/>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1" name="文本框 1">
            <a:extLst>
              <a:ext uri="{FF2B5EF4-FFF2-40B4-BE49-F238E27FC236}">
                <a16:creationId xmlns:a16="http://schemas.microsoft.com/office/drawing/2014/main" xmlns="" id="{9EBE7EC0-2F2A-4A9F-BB83-DBE4093374F9}"/>
              </a:ext>
            </a:extLst>
          </p:cNvPr>
          <p:cNvSpPr txBox="1"/>
          <p:nvPr/>
        </p:nvSpPr>
        <p:spPr>
          <a:xfrm>
            <a:off x="516367" y="1210105"/>
            <a:ext cx="11069619" cy="923330"/>
          </a:xfrm>
          <a:prstGeom prst="rect">
            <a:avLst/>
          </a:prstGeom>
          <a:noFill/>
        </p:spPr>
        <p:txBody>
          <a:bodyPr wrap="square" rtlCol="0">
            <a:spAutoFit/>
          </a:bodyPr>
          <a:lstStyle/>
          <a:p>
            <a:pPr>
              <a:lnSpc>
                <a:spcPct val="150000"/>
              </a:lnSpc>
            </a:pPr>
            <a:r>
              <a:rPr lang="zh-CN" altLang="en-US" dirty="0" smtClean="0">
                <a:latin typeface="微软雅黑" panose="020B0503020204020204" pitchFamily="34" charset="-122"/>
                <a:ea typeface="微软雅黑" panose="020B0503020204020204" pitchFamily="34" charset="-122"/>
              </a:rPr>
              <a:t>      数据元素是数据的基本单位，通常作为一个整体进行考虑和处理。（</a:t>
            </a:r>
            <a:r>
              <a:rPr lang="zh-CN" altLang="en-US" dirty="0" smtClean="0">
                <a:solidFill>
                  <a:srgbClr val="9900CC"/>
                </a:solidFill>
                <a:latin typeface="微软雅黑" panose="020B0503020204020204" pitchFamily="34" charset="-122"/>
                <a:ea typeface="微软雅黑" panose="020B0503020204020204" pitchFamily="34" charset="-122"/>
              </a:rPr>
              <a:t>记录、数据元）</a:t>
            </a:r>
            <a:endParaRPr lang="en-US" altLang="zh-CN" dirty="0" smtClean="0">
              <a:solidFill>
                <a:srgbClr val="9900CC"/>
              </a:solidFill>
              <a:latin typeface="微软雅黑" panose="020B0503020204020204" pitchFamily="34" charset="-122"/>
              <a:ea typeface="微软雅黑" panose="020B0503020204020204" pitchFamily="34" charset="-122"/>
            </a:endParaRPr>
          </a:p>
          <a:p>
            <a:pPr>
              <a:lnSpc>
                <a:spcPct val="150000"/>
              </a:lnSpc>
            </a:pPr>
            <a:r>
              <a:rPr lang="en-US" altLang="zh-CN" dirty="0" smtClean="0">
                <a:solidFill>
                  <a:srgbClr val="9900CC"/>
                </a:solidFill>
                <a:latin typeface="微软雅黑" panose="020B0503020204020204" pitchFamily="34" charset="-122"/>
                <a:ea typeface="微软雅黑" panose="020B0503020204020204" pitchFamily="34" charset="-122"/>
              </a:rPr>
              <a:t>      </a:t>
            </a:r>
            <a:r>
              <a:rPr lang="zh-CN" altLang="en-US" dirty="0" smtClean="0">
                <a:solidFill>
                  <a:srgbClr val="9900CC"/>
                </a:solidFill>
                <a:latin typeface="微软雅黑" panose="020B0503020204020204" pitchFamily="34" charset="-122"/>
                <a:ea typeface="微软雅黑" panose="020B0503020204020204" pitchFamily="34" charset="-122"/>
              </a:rPr>
              <a:t>数据对象中的记录。 在超女基本信息数据对象中，一条记录表示一个超女的信息。</a:t>
            </a:r>
            <a:endParaRPr lang="en-US" altLang="zh-CN" dirty="0" smtClean="0">
              <a:solidFill>
                <a:srgbClr val="9900CC"/>
              </a:solidFill>
              <a:latin typeface="微软雅黑" panose="020B0503020204020204" pitchFamily="34" charset="-122"/>
              <a:ea typeface="微软雅黑" panose="020B0503020204020204" pitchFamily="34" charset="-122"/>
            </a:endParaRPr>
          </a:p>
        </p:txBody>
      </p:sp>
      <p:sp>
        <p:nvSpPr>
          <p:cNvPr id="12" name="矩形 11"/>
          <p:cNvSpPr/>
          <p:nvPr/>
        </p:nvSpPr>
        <p:spPr>
          <a:xfrm>
            <a:off x="4767486" y="926925"/>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928713"/>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926925"/>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928713"/>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930501"/>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0" name="表格 9"/>
          <p:cNvGraphicFramePr>
            <a:graphicFrameLocks noGrp="1"/>
          </p:cNvGraphicFramePr>
          <p:nvPr/>
        </p:nvGraphicFramePr>
        <p:xfrm>
          <a:off x="852147" y="2470777"/>
          <a:ext cx="10357317" cy="1645920"/>
        </p:xfrm>
        <a:graphic>
          <a:graphicData uri="http://schemas.openxmlformats.org/drawingml/2006/table">
            <a:tbl>
              <a:tblPr/>
              <a:tblGrid>
                <a:gridCol w="561800"/>
                <a:gridCol w="963489"/>
                <a:gridCol w="623943"/>
                <a:gridCol w="796066"/>
                <a:gridCol w="516367"/>
                <a:gridCol w="451821"/>
                <a:gridCol w="1667436"/>
                <a:gridCol w="4776395"/>
              </a:tblGrid>
              <a:tr h="212770">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编号</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姓名</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颜值</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身材</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体重</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smtClean="0">
                          <a:solidFill>
                            <a:srgbClr val="000000"/>
                          </a:solidFill>
                          <a:latin typeface="Arial"/>
                          <a:ea typeface="宋体"/>
                          <a:cs typeface="Times New Roman"/>
                        </a:rPr>
                        <a:t>身高</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出生时间</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备注</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3247">
                <a:tc>
                  <a:txBody>
                    <a:bodyPr/>
                    <a:lstStyle/>
                    <a:p>
                      <a:pPr algn="just">
                        <a:lnSpc>
                          <a:spcPct val="150000"/>
                        </a:lnSpc>
                        <a:spcBef>
                          <a:spcPts val="400"/>
                        </a:spcBef>
                        <a:spcAft>
                          <a:spcPts val="400"/>
                        </a:spcAft>
                      </a:pPr>
                      <a:r>
                        <a:rPr lang="en-US" sz="1200" kern="100" dirty="0" smtClean="0">
                          <a:solidFill>
                            <a:srgbClr val="000000"/>
                          </a:solidFill>
                          <a:latin typeface="Arial"/>
                          <a:ea typeface="宋体"/>
                          <a:cs typeface="Times New Roman"/>
                        </a:rPr>
                        <a:t>1</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西施</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漂亮</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火辣</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a:solidFill>
                            <a:srgbClr val="000000"/>
                          </a:solidFill>
                          <a:latin typeface="Arial"/>
                          <a:ea typeface="宋体"/>
                          <a:cs typeface="Times New Roman"/>
                        </a:rPr>
                        <a:t>48.5</a:t>
                      </a:r>
                      <a:endParaRPr lang="zh-CN" sz="1200" kern="10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dirty="0">
                          <a:solidFill>
                            <a:srgbClr val="000000"/>
                          </a:solidFill>
                          <a:latin typeface="Arial"/>
                          <a:ea typeface="宋体"/>
                          <a:cs typeface="Times New Roman"/>
                        </a:rPr>
                        <a:t>170</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a:solidFill>
                            <a:srgbClr val="000000"/>
                          </a:solidFill>
                          <a:latin typeface="Arial"/>
                          <a:ea typeface="宋体"/>
                          <a:cs typeface="Times New Roman"/>
                        </a:rPr>
                        <a:t>2000-01-01 01:12:35</a:t>
                      </a:r>
                      <a:endParaRPr lang="zh-CN" sz="1200" kern="10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这是一个非常漂亮</a:t>
                      </a:r>
                      <a:r>
                        <a:rPr lang="zh-CN" sz="1200" kern="100" dirty="0" smtClean="0">
                          <a:solidFill>
                            <a:srgbClr val="000000"/>
                          </a:solidFill>
                          <a:latin typeface="Arial"/>
                          <a:ea typeface="宋体"/>
                          <a:cs typeface="Times New Roman"/>
                        </a:rPr>
                        <a:t>姑娘</a:t>
                      </a:r>
                      <a:r>
                        <a:rPr lang="zh-CN" altLang="en-US" sz="1200" kern="100" dirty="0" smtClean="0">
                          <a:solidFill>
                            <a:srgbClr val="000000"/>
                          </a:solidFill>
                          <a:latin typeface="Arial"/>
                          <a:ea typeface="宋体"/>
                          <a:cs typeface="Times New Roman"/>
                        </a:rPr>
                        <a:t>，</a:t>
                      </a:r>
                      <a:r>
                        <a:rPr lang="zh-CN" sz="1200" kern="100" dirty="0" smtClean="0">
                          <a:solidFill>
                            <a:srgbClr val="000000"/>
                          </a:solidFill>
                          <a:latin typeface="Arial"/>
                          <a:ea typeface="宋体"/>
                          <a:cs typeface="Times New Roman"/>
                        </a:rPr>
                        <a:t>老公</a:t>
                      </a:r>
                      <a:r>
                        <a:rPr lang="zh-CN" sz="1200" kern="100" dirty="0">
                          <a:solidFill>
                            <a:srgbClr val="000000"/>
                          </a:solidFill>
                          <a:latin typeface="Arial"/>
                          <a:ea typeface="宋体"/>
                          <a:cs typeface="Times New Roman"/>
                        </a:rPr>
                        <a:t>是</a:t>
                      </a:r>
                      <a:r>
                        <a:rPr lang="zh-CN" sz="1200" kern="100" dirty="0" smtClean="0">
                          <a:solidFill>
                            <a:srgbClr val="000000"/>
                          </a:solidFill>
                          <a:latin typeface="Arial"/>
                          <a:ea typeface="宋体"/>
                          <a:cs typeface="Times New Roman"/>
                        </a:rPr>
                        <a:t>夫差</a:t>
                      </a:r>
                      <a:r>
                        <a:rPr lang="zh-CN" altLang="en-US" sz="1200" kern="100" dirty="0" smtClean="0">
                          <a:solidFill>
                            <a:srgbClr val="000000"/>
                          </a:solidFill>
                          <a:latin typeface="Arial"/>
                          <a:ea typeface="宋体"/>
                          <a:cs typeface="Times New Roman"/>
                        </a:rPr>
                        <a:t>，</a:t>
                      </a:r>
                      <a:r>
                        <a:rPr lang="zh-CN" sz="1200" kern="100" dirty="0" smtClean="0">
                          <a:solidFill>
                            <a:srgbClr val="000000"/>
                          </a:solidFill>
                          <a:latin typeface="Arial"/>
                          <a:ea typeface="宋体"/>
                          <a:cs typeface="Times New Roman"/>
                        </a:rPr>
                        <a:t>男朋友</a:t>
                      </a:r>
                      <a:r>
                        <a:rPr lang="zh-CN" sz="1200" kern="100" dirty="0">
                          <a:solidFill>
                            <a:srgbClr val="000000"/>
                          </a:solidFill>
                          <a:latin typeface="Arial"/>
                          <a:ea typeface="宋体"/>
                          <a:cs typeface="Times New Roman"/>
                        </a:rPr>
                        <a:t>是范蠡。</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5910">
                <a:tc>
                  <a:txBody>
                    <a:bodyPr/>
                    <a:lstStyle/>
                    <a:p>
                      <a:pPr algn="just">
                        <a:lnSpc>
                          <a:spcPct val="150000"/>
                        </a:lnSpc>
                        <a:spcBef>
                          <a:spcPts val="400"/>
                        </a:spcBef>
                        <a:spcAft>
                          <a:spcPts val="400"/>
                        </a:spcAft>
                      </a:pPr>
                      <a:r>
                        <a:rPr lang="en-US" sz="1200" kern="100" dirty="0" smtClean="0">
                          <a:solidFill>
                            <a:srgbClr val="000000"/>
                          </a:solidFill>
                          <a:latin typeface="Arial"/>
                          <a:ea typeface="宋体"/>
                          <a:cs typeface="Times New Roman"/>
                        </a:rPr>
                        <a:t>2</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貂禅</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漂亮</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火辣</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a:solidFill>
                            <a:srgbClr val="000000"/>
                          </a:solidFill>
                          <a:latin typeface="Arial"/>
                          <a:ea typeface="宋体"/>
                          <a:cs typeface="Times New Roman"/>
                        </a:rPr>
                        <a:t>45.2</a:t>
                      </a:r>
                      <a:endParaRPr lang="zh-CN" sz="1200" kern="10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a:solidFill>
                            <a:srgbClr val="000000"/>
                          </a:solidFill>
                          <a:latin typeface="Arial"/>
                          <a:ea typeface="宋体"/>
                          <a:cs typeface="Times New Roman"/>
                        </a:rPr>
                        <a:t>168</a:t>
                      </a:r>
                      <a:endParaRPr lang="zh-CN" sz="1200" kern="10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a:solidFill>
                            <a:srgbClr val="000000"/>
                          </a:solidFill>
                          <a:latin typeface="Arial"/>
                          <a:ea typeface="宋体"/>
                          <a:cs typeface="Times New Roman"/>
                        </a:rPr>
                        <a:t>1997-08-02 12:20:38</a:t>
                      </a:r>
                      <a:endParaRPr lang="zh-CN" sz="1200" kern="10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王允真不是</a:t>
                      </a:r>
                      <a:r>
                        <a:rPr lang="zh-CN" sz="1200" kern="100" dirty="0" smtClean="0">
                          <a:solidFill>
                            <a:srgbClr val="000000"/>
                          </a:solidFill>
                          <a:latin typeface="Arial"/>
                          <a:ea typeface="宋体"/>
                          <a:cs typeface="Times New Roman"/>
                        </a:rPr>
                        <a:t>男人</a:t>
                      </a:r>
                      <a:r>
                        <a:rPr lang="zh-CN" altLang="en-US" sz="1200" kern="100" dirty="0" smtClean="0">
                          <a:solidFill>
                            <a:srgbClr val="000000"/>
                          </a:solidFill>
                          <a:latin typeface="Arial"/>
                          <a:ea typeface="宋体"/>
                          <a:cs typeface="Times New Roman"/>
                        </a:rPr>
                        <a:t>，</a:t>
                      </a:r>
                      <a:r>
                        <a:rPr lang="zh-CN" sz="1200" kern="100" dirty="0" smtClean="0">
                          <a:solidFill>
                            <a:srgbClr val="000000"/>
                          </a:solidFill>
                          <a:latin typeface="Arial"/>
                          <a:ea typeface="宋体"/>
                          <a:cs typeface="Times New Roman"/>
                        </a:rPr>
                        <a:t>干不过</a:t>
                      </a:r>
                      <a:r>
                        <a:rPr lang="zh-CN" sz="1200" kern="100" dirty="0">
                          <a:solidFill>
                            <a:srgbClr val="000000"/>
                          </a:solidFill>
                          <a:latin typeface="Arial"/>
                          <a:ea typeface="宋体"/>
                          <a:cs typeface="Times New Roman"/>
                        </a:rPr>
                        <a:t>董卓就把美人往火坑里</a:t>
                      </a:r>
                      <a:r>
                        <a:rPr lang="zh-CN" sz="1200" kern="100" dirty="0" smtClean="0">
                          <a:solidFill>
                            <a:srgbClr val="000000"/>
                          </a:solidFill>
                          <a:latin typeface="Arial"/>
                          <a:ea typeface="宋体"/>
                          <a:cs typeface="Times New Roman"/>
                        </a:rPr>
                        <a:t>推</a:t>
                      </a:r>
                      <a:r>
                        <a:rPr lang="zh-CN" altLang="en-US" sz="1200" kern="100" dirty="0" smtClean="0">
                          <a:solidFill>
                            <a:srgbClr val="000000"/>
                          </a:solidFill>
                          <a:latin typeface="Arial"/>
                          <a:ea typeface="宋体"/>
                          <a:cs typeface="Times New Roman"/>
                        </a:rPr>
                        <a:t>，</a:t>
                      </a:r>
                      <a:r>
                        <a:rPr lang="zh-CN" sz="1200" kern="100" dirty="0" smtClean="0">
                          <a:solidFill>
                            <a:srgbClr val="000000"/>
                          </a:solidFill>
                          <a:latin typeface="Arial"/>
                          <a:ea typeface="宋体"/>
                          <a:cs typeface="Times New Roman"/>
                        </a:rPr>
                        <a:t>千古罪人</a:t>
                      </a:r>
                      <a:r>
                        <a:rPr lang="zh-CN" sz="1200" kern="100" dirty="0">
                          <a:solidFill>
                            <a:srgbClr val="000000"/>
                          </a:solidFill>
                          <a:latin typeface="Arial"/>
                          <a:ea typeface="宋体"/>
                          <a:cs typeface="Times New Roman"/>
                        </a:rPr>
                        <a:t>啊。</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2770">
                <a:tc>
                  <a:txBody>
                    <a:bodyPr/>
                    <a:lstStyle/>
                    <a:p>
                      <a:pPr algn="just">
                        <a:lnSpc>
                          <a:spcPct val="150000"/>
                        </a:lnSpc>
                        <a:spcBef>
                          <a:spcPts val="400"/>
                        </a:spcBef>
                        <a:spcAft>
                          <a:spcPts val="400"/>
                        </a:spcAft>
                      </a:pPr>
                      <a:r>
                        <a:rPr lang="en-US" sz="1200" kern="100" dirty="0" smtClean="0">
                          <a:solidFill>
                            <a:srgbClr val="000000"/>
                          </a:solidFill>
                          <a:latin typeface="Arial"/>
                          <a:ea typeface="宋体"/>
                          <a:cs typeface="Times New Roman"/>
                        </a:rPr>
                        <a:t>3</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a:solidFill>
                            <a:srgbClr val="000000"/>
                          </a:solidFill>
                          <a:latin typeface="Arial"/>
                          <a:ea typeface="宋体"/>
                          <a:cs typeface="Times New Roman"/>
                        </a:rPr>
                        <a:t>妲已</a:t>
                      </a:r>
                      <a:endParaRPr lang="zh-CN" sz="1200" kern="10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漂亮</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丰满</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a:solidFill>
                            <a:srgbClr val="000000"/>
                          </a:solidFill>
                          <a:latin typeface="Arial"/>
                          <a:ea typeface="宋体"/>
                          <a:cs typeface="Times New Roman"/>
                        </a:rPr>
                        <a:t>53.6</a:t>
                      </a:r>
                      <a:endParaRPr lang="zh-CN" sz="1200" kern="10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a:solidFill>
                            <a:srgbClr val="000000"/>
                          </a:solidFill>
                          <a:latin typeface="Arial"/>
                          <a:ea typeface="宋体"/>
                          <a:cs typeface="Times New Roman"/>
                        </a:rPr>
                        <a:t>172</a:t>
                      </a:r>
                      <a:endParaRPr lang="zh-CN" sz="1200" kern="10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a:solidFill>
                            <a:srgbClr val="000000"/>
                          </a:solidFill>
                          <a:latin typeface="Arial"/>
                          <a:ea typeface="宋体"/>
                          <a:cs typeface="Times New Roman"/>
                        </a:rPr>
                        <a:t>1998-03-03 10:50:33</a:t>
                      </a:r>
                      <a:endParaRPr lang="zh-CN" sz="1200" kern="10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如果商真的因我而</a:t>
                      </a:r>
                      <a:r>
                        <a:rPr lang="zh-CN" sz="1200" kern="100" dirty="0" smtClean="0">
                          <a:solidFill>
                            <a:srgbClr val="000000"/>
                          </a:solidFill>
                          <a:latin typeface="Arial"/>
                          <a:ea typeface="宋体"/>
                          <a:cs typeface="Times New Roman"/>
                        </a:rPr>
                        <a:t>亡</a:t>
                      </a:r>
                      <a:r>
                        <a:rPr lang="zh-CN" altLang="en-US" sz="1200" kern="100" dirty="0" smtClean="0">
                          <a:solidFill>
                            <a:srgbClr val="000000"/>
                          </a:solidFill>
                          <a:latin typeface="Arial"/>
                          <a:ea typeface="宋体"/>
                          <a:cs typeface="Times New Roman"/>
                        </a:rPr>
                        <a:t>，</a:t>
                      </a:r>
                      <a:r>
                        <a:rPr lang="zh-CN" sz="1200" kern="100" dirty="0" smtClean="0">
                          <a:solidFill>
                            <a:srgbClr val="000000"/>
                          </a:solidFill>
                          <a:latin typeface="Arial"/>
                          <a:ea typeface="宋体"/>
                          <a:cs typeface="Times New Roman"/>
                        </a:rPr>
                        <a:t>您</a:t>
                      </a:r>
                      <a:r>
                        <a:rPr lang="zh-CN" sz="1200" kern="100" dirty="0">
                          <a:solidFill>
                            <a:srgbClr val="000000"/>
                          </a:solidFill>
                          <a:latin typeface="Arial"/>
                          <a:ea typeface="宋体"/>
                          <a:cs typeface="Times New Roman"/>
                        </a:rPr>
                        <a:t>们男人做什么去了？</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9809">
                <a:tc>
                  <a:txBody>
                    <a:bodyPr/>
                    <a:lstStyle/>
                    <a:p>
                      <a:pPr algn="just">
                        <a:lnSpc>
                          <a:spcPct val="150000"/>
                        </a:lnSpc>
                        <a:spcBef>
                          <a:spcPts val="400"/>
                        </a:spcBef>
                        <a:spcAft>
                          <a:spcPts val="400"/>
                        </a:spcAft>
                      </a:pPr>
                      <a:r>
                        <a:rPr lang="en-US" sz="1200" kern="100" dirty="0" smtClean="0">
                          <a:solidFill>
                            <a:srgbClr val="000000"/>
                          </a:solidFill>
                          <a:latin typeface="Arial"/>
                          <a:ea typeface="宋体"/>
                          <a:cs typeface="Times New Roman"/>
                        </a:rPr>
                        <a:t>4</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smtClean="0">
                          <a:solidFill>
                            <a:srgbClr val="000000"/>
                          </a:solidFill>
                          <a:latin typeface="Arial"/>
                          <a:ea typeface="宋体"/>
                          <a:cs typeface="Times New Roman"/>
                        </a:rPr>
                        <a:t>芙蓉姐姐</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猪扒</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smtClean="0">
                          <a:solidFill>
                            <a:srgbClr val="000000"/>
                          </a:solidFill>
                          <a:latin typeface="Arial"/>
                          <a:ea typeface="宋体"/>
                          <a:cs typeface="Times New Roman"/>
                        </a:rPr>
                        <a:t>膘肥体</a:t>
                      </a:r>
                      <a:r>
                        <a:rPr lang="zh-CN" sz="1200" kern="100" dirty="0">
                          <a:solidFill>
                            <a:srgbClr val="000000"/>
                          </a:solidFill>
                          <a:latin typeface="Arial"/>
                          <a:ea typeface="宋体"/>
                          <a:cs typeface="Times New Roman"/>
                        </a:rPr>
                        <a:t>壮</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a:solidFill>
                            <a:srgbClr val="000000"/>
                          </a:solidFill>
                          <a:latin typeface="Arial"/>
                          <a:ea typeface="宋体"/>
                          <a:cs typeface="Times New Roman"/>
                        </a:rPr>
                        <a:t>85.8</a:t>
                      </a:r>
                      <a:endParaRPr lang="zh-CN" sz="1200" kern="10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a:solidFill>
                            <a:srgbClr val="000000"/>
                          </a:solidFill>
                          <a:latin typeface="Arial"/>
                          <a:ea typeface="宋体"/>
                          <a:cs typeface="Times New Roman"/>
                        </a:rPr>
                        <a:t>171</a:t>
                      </a:r>
                      <a:endParaRPr lang="zh-CN" sz="1200" kern="10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a:solidFill>
                            <a:srgbClr val="000000"/>
                          </a:solidFill>
                          <a:latin typeface="Arial"/>
                          <a:ea typeface="宋体"/>
                          <a:cs typeface="Times New Roman"/>
                        </a:rPr>
                        <a:t>1980-05-05 10:11:55</a:t>
                      </a:r>
                      <a:endParaRPr lang="zh-CN" sz="1200" kern="10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如果不努力学习</a:t>
                      </a:r>
                      <a:r>
                        <a:rPr lang="zh-CN" sz="1200" kern="100" dirty="0" smtClean="0">
                          <a:solidFill>
                            <a:srgbClr val="000000"/>
                          </a:solidFill>
                          <a:latin typeface="Arial"/>
                          <a:ea typeface="宋体"/>
                          <a:cs typeface="Times New Roman"/>
                        </a:rPr>
                        <a:t>技术</a:t>
                      </a:r>
                      <a:r>
                        <a:rPr lang="zh-CN" altLang="en-US" sz="1200" kern="100" dirty="0" smtClean="0">
                          <a:solidFill>
                            <a:srgbClr val="000000"/>
                          </a:solidFill>
                          <a:latin typeface="Arial"/>
                          <a:ea typeface="宋体"/>
                          <a:cs typeface="Times New Roman"/>
                        </a:rPr>
                        <a:t>，</a:t>
                      </a:r>
                      <a:r>
                        <a:rPr lang="zh-CN" sz="1200" kern="100" dirty="0" smtClean="0">
                          <a:solidFill>
                            <a:srgbClr val="000000"/>
                          </a:solidFill>
                          <a:latin typeface="Arial"/>
                          <a:ea typeface="宋体"/>
                          <a:cs typeface="Times New Roman"/>
                        </a:rPr>
                        <a:t>将来</a:t>
                      </a:r>
                      <a:r>
                        <a:rPr lang="zh-CN" sz="1200" kern="100" dirty="0">
                          <a:solidFill>
                            <a:srgbClr val="000000"/>
                          </a:solidFill>
                          <a:latin typeface="Arial"/>
                          <a:ea typeface="宋体"/>
                          <a:cs typeface="Times New Roman"/>
                        </a:rPr>
                        <a:t>就会娶个芙蓉</a:t>
                      </a:r>
                      <a:r>
                        <a:rPr lang="zh-CN" sz="1200" kern="100" dirty="0" smtClean="0">
                          <a:solidFill>
                            <a:srgbClr val="000000"/>
                          </a:solidFill>
                          <a:latin typeface="Arial"/>
                          <a:ea typeface="宋体"/>
                          <a:cs typeface="Times New Roman"/>
                        </a:rPr>
                        <a:t>姐姐</a:t>
                      </a:r>
                      <a:r>
                        <a:rPr lang="zh-CN" altLang="en-US" sz="1200" kern="100" dirty="0" smtClean="0">
                          <a:solidFill>
                            <a:srgbClr val="000000"/>
                          </a:solidFill>
                          <a:latin typeface="Arial"/>
                          <a:ea typeface="宋体"/>
                          <a:cs typeface="Times New Roman"/>
                        </a:rPr>
                        <a:t>，</a:t>
                      </a:r>
                      <a:r>
                        <a:rPr lang="zh-CN" sz="1200" kern="100" dirty="0" smtClean="0">
                          <a:solidFill>
                            <a:srgbClr val="000000"/>
                          </a:solidFill>
                          <a:latin typeface="Arial"/>
                          <a:ea typeface="宋体"/>
                          <a:cs typeface="Times New Roman"/>
                        </a:rPr>
                        <a:t>哼哼</a:t>
                      </a:r>
                      <a:r>
                        <a:rPr lang="zh-CN" sz="1200" kern="100" dirty="0">
                          <a:solidFill>
                            <a:srgbClr val="000000"/>
                          </a:solidFill>
                          <a:latin typeface="Arial"/>
                          <a:ea typeface="宋体"/>
                          <a:cs typeface="Times New Roman"/>
                        </a:rPr>
                        <a:t>。</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6668">
                <a:tc>
                  <a:txBody>
                    <a:bodyPr/>
                    <a:lstStyle/>
                    <a:p>
                      <a:pPr algn="just">
                        <a:lnSpc>
                          <a:spcPct val="150000"/>
                        </a:lnSpc>
                        <a:spcBef>
                          <a:spcPts val="400"/>
                        </a:spcBef>
                        <a:spcAft>
                          <a:spcPts val="400"/>
                        </a:spcAft>
                      </a:pPr>
                      <a:r>
                        <a:rPr lang="en-US" sz="1200" kern="100" dirty="0" smtClean="0">
                          <a:solidFill>
                            <a:srgbClr val="000000"/>
                          </a:solidFill>
                          <a:latin typeface="Arial"/>
                          <a:ea typeface="宋体"/>
                          <a:cs typeface="Times New Roman"/>
                        </a:rPr>
                        <a:t>5</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altLang="en-US" sz="1200" kern="100" dirty="0" smtClean="0">
                          <a:solidFill>
                            <a:srgbClr val="000000"/>
                          </a:solidFill>
                          <a:latin typeface="Arial"/>
                          <a:ea typeface="宋体"/>
                          <a:cs typeface="Times New Roman"/>
                        </a:rPr>
                        <a:t>范冰冰</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altLang="en-US" sz="1200" kern="100" dirty="0" smtClean="0">
                          <a:solidFill>
                            <a:srgbClr val="000000"/>
                          </a:solidFill>
                          <a:latin typeface="Arial"/>
                          <a:ea typeface="宋体"/>
                          <a:cs typeface="Times New Roman"/>
                        </a:rPr>
                        <a:t>漂亮</a:t>
                      </a:r>
                      <a:endParaRPr lang="en-US" sz="1200" kern="100" dirty="0">
                        <a:solidFill>
                          <a:srgbClr val="000000"/>
                        </a:solidFill>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altLang="en-US" sz="1200" kern="100" dirty="0" smtClean="0">
                          <a:solidFill>
                            <a:srgbClr val="000000"/>
                          </a:solidFill>
                          <a:latin typeface="Arial"/>
                          <a:ea typeface="宋体"/>
                          <a:cs typeface="Times New Roman"/>
                        </a:rPr>
                        <a:t>火树银花</a:t>
                      </a:r>
                      <a:endParaRPr lang="en-US" sz="1200" kern="100" dirty="0">
                        <a:solidFill>
                          <a:srgbClr val="000000"/>
                        </a:solidFill>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dirty="0" smtClean="0">
                          <a:solidFill>
                            <a:srgbClr val="000000"/>
                          </a:solidFill>
                          <a:latin typeface="Arial"/>
                          <a:ea typeface="宋体"/>
                          <a:cs typeface="Times New Roman"/>
                        </a:rPr>
                        <a:t>49.5</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dirty="0" smtClean="0">
                          <a:solidFill>
                            <a:srgbClr val="000000"/>
                          </a:solidFill>
                          <a:latin typeface="Arial"/>
                          <a:ea typeface="宋体"/>
                          <a:cs typeface="Times New Roman"/>
                        </a:rPr>
                        <a:t>170</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dirty="0" smtClean="0">
                          <a:solidFill>
                            <a:srgbClr val="000000"/>
                          </a:solidFill>
                          <a:latin typeface="Arial"/>
                          <a:ea typeface="宋体"/>
                          <a:cs typeface="Times New Roman"/>
                        </a:rPr>
                        <a:t>1985-12-08 </a:t>
                      </a:r>
                      <a:r>
                        <a:rPr lang="en-US" sz="1200" kern="100" dirty="0">
                          <a:solidFill>
                            <a:srgbClr val="000000"/>
                          </a:solidFill>
                          <a:latin typeface="Arial"/>
                          <a:ea typeface="宋体"/>
                          <a:cs typeface="Times New Roman"/>
                        </a:rPr>
                        <a:t>12:10:35</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altLang="en-US" sz="1200" kern="100" dirty="0" smtClean="0">
                          <a:solidFill>
                            <a:srgbClr val="000000"/>
                          </a:solidFill>
                          <a:latin typeface="Arial"/>
                          <a:ea typeface="宋体"/>
                          <a:cs typeface="Times New Roman"/>
                        </a:rPr>
                        <a:t>这个年代怎么了，女神也有嫁不出去的</a:t>
                      </a:r>
                      <a:r>
                        <a:rPr lang="zh-CN" sz="1200" kern="100" dirty="0" smtClean="0">
                          <a:solidFill>
                            <a:srgbClr val="000000"/>
                          </a:solidFill>
                          <a:latin typeface="Arial"/>
                          <a:ea typeface="宋体"/>
                          <a:cs typeface="Times New Roman"/>
                        </a:rPr>
                        <a:t>。</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4" name="文本框 1">
            <a:extLst>
              <a:ext uri="{FF2B5EF4-FFF2-40B4-BE49-F238E27FC236}">
                <a16:creationId xmlns:a16="http://schemas.microsoft.com/office/drawing/2014/main" xmlns="" id="{9EBE7EC0-2F2A-4A9F-BB83-DBE4093374F9}"/>
              </a:ext>
            </a:extLst>
          </p:cNvPr>
          <p:cNvSpPr txBox="1"/>
          <p:nvPr/>
        </p:nvSpPr>
        <p:spPr>
          <a:xfrm>
            <a:off x="528913" y="4256407"/>
            <a:ext cx="11069619" cy="458908"/>
          </a:xfrm>
          <a:prstGeom prst="rect">
            <a:avLst/>
          </a:prstGeom>
          <a:noFill/>
        </p:spPr>
        <p:txBody>
          <a:bodyPr wrap="square" rtlCol="0">
            <a:spAutoFit/>
          </a:bodyPr>
          <a:lstStyle/>
          <a:p>
            <a:pPr>
              <a:lnSpc>
                <a:spcPct val="150000"/>
              </a:lnSpc>
            </a:pPr>
            <a:r>
              <a:rPr lang="zh-CN" altLang="en-US" dirty="0" smtClean="0">
                <a:latin typeface="微软雅黑" panose="020B0503020204020204" pitchFamily="34" charset="-122"/>
                <a:ea typeface="微软雅黑" panose="020B0503020204020204" pitchFamily="34" charset="-122"/>
              </a:rPr>
              <a:t>      在数据结构的教程中，数据元素很简单，用一个整数或字符表示，意思一下就行了。</a:t>
            </a:r>
            <a:endParaRPr lang="en-US" altLang="zh-CN" dirty="0" smtClean="0">
              <a:solidFill>
                <a:srgbClr val="9900C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43986"/>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函数调用栈</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1">
            <a:extLst>
              <a:ext uri="{FF2B5EF4-FFF2-40B4-BE49-F238E27FC236}">
                <a16:creationId xmlns:a16="http://schemas.microsoft.com/office/drawing/2014/main" xmlns="" id="{9EBE7EC0-2F2A-4A9F-BB83-DBE4093374F9}"/>
              </a:ext>
            </a:extLst>
          </p:cNvPr>
          <p:cNvSpPr txBox="1"/>
          <p:nvPr/>
        </p:nvSpPr>
        <p:spPr>
          <a:xfrm>
            <a:off x="1183342" y="1333955"/>
            <a:ext cx="4163210" cy="3493264"/>
          </a:xfrm>
          <a:prstGeom prst="rect">
            <a:avLst/>
          </a:prstGeom>
          <a:noFill/>
        </p:spPr>
        <p:txBody>
          <a:bodyPr wrap="square" rtlCol="0">
            <a:spAutoFit/>
          </a:bodyPr>
          <a:lstStyle/>
          <a:p>
            <a:r>
              <a:rPr lang="en-US" altLang="zh-CN" sz="1700" dirty="0" smtClean="0">
                <a:solidFill>
                  <a:srgbClr val="9900CC"/>
                </a:solidFill>
                <a:latin typeface="微软雅黑" panose="020B0503020204020204" pitchFamily="34" charset="-122"/>
                <a:ea typeface="微软雅黑" panose="020B0503020204020204" pitchFamily="34" charset="-122"/>
              </a:rPr>
              <a:t>#include &lt;</a:t>
            </a:r>
            <a:r>
              <a:rPr lang="en-US" altLang="zh-CN" sz="1700" dirty="0" err="1" smtClean="0">
                <a:solidFill>
                  <a:srgbClr val="9900CC"/>
                </a:solidFill>
                <a:latin typeface="微软雅黑" panose="020B0503020204020204" pitchFamily="34" charset="-122"/>
                <a:ea typeface="微软雅黑" panose="020B0503020204020204" pitchFamily="34" charset="-122"/>
              </a:rPr>
              <a:t>stdio.h</a:t>
            </a:r>
            <a:r>
              <a:rPr lang="en-US" altLang="zh-CN" sz="1700" dirty="0" smtClean="0">
                <a:solidFill>
                  <a:srgbClr val="9900CC"/>
                </a:solidFill>
                <a:latin typeface="微软雅黑" panose="020B0503020204020204" pitchFamily="34" charset="-122"/>
                <a:ea typeface="微软雅黑" panose="020B0503020204020204" pitchFamily="34" charset="-122"/>
              </a:rPr>
              <a:t>&gt;</a:t>
            </a:r>
          </a:p>
          <a:p>
            <a:endParaRPr lang="en-US" altLang="zh-CN" sz="1700" dirty="0" smtClean="0">
              <a:solidFill>
                <a:srgbClr val="9900CC"/>
              </a:solidFill>
              <a:latin typeface="微软雅黑" panose="020B0503020204020204" pitchFamily="34" charset="-122"/>
              <a:ea typeface="微软雅黑" panose="020B0503020204020204" pitchFamily="34" charset="-122"/>
            </a:endParaRPr>
          </a:p>
          <a:p>
            <a:r>
              <a:rPr lang="en-US" altLang="zh-CN" sz="1700" dirty="0" err="1" smtClean="0">
                <a:solidFill>
                  <a:srgbClr val="9900CC"/>
                </a:solidFill>
                <a:latin typeface="微软雅黑" panose="020B0503020204020204" pitchFamily="34" charset="-122"/>
                <a:ea typeface="微软雅黑" panose="020B0503020204020204" pitchFamily="34" charset="-122"/>
              </a:rPr>
              <a:t>int</a:t>
            </a:r>
            <a:r>
              <a:rPr lang="en-US" altLang="zh-CN" sz="1700" dirty="0" smtClean="0">
                <a:solidFill>
                  <a:srgbClr val="9900CC"/>
                </a:solidFill>
                <a:latin typeface="微软雅黑" panose="020B0503020204020204" pitchFamily="34" charset="-122"/>
                <a:ea typeface="微软雅黑" panose="020B0503020204020204" pitchFamily="34" charset="-122"/>
              </a:rPr>
              <a:t> sum(</a:t>
            </a:r>
            <a:r>
              <a:rPr lang="en-US" altLang="zh-CN" sz="1700" dirty="0" err="1" smtClean="0">
                <a:solidFill>
                  <a:srgbClr val="9900CC"/>
                </a:solidFill>
                <a:latin typeface="微软雅黑" panose="020B0503020204020204" pitchFamily="34" charset="-122"/>
                <a:ea typeface="微软雅黑" panose="020B0503020204020204" pitchFamily="34" charset="-122"/>
              </a:rPr>
              <a:t>int</a:t>
            </a:r>
            <a:r>
              <a:rPr lang="en-US" altLang="zh-CN" sz="1700" dirty="0" smtClean="0">
                <a:solidFill>
                  <a:srgbClr val="9900CC"/>
                </a:solidFill>
                <a:latin typeface="微软雅黑" panose="020B0503020204020204" pitchFamily="34" charset="-122"/>
                <a:ea typeface="微软雅黑" panose="020B0503020204020204" pitchFamily="34" charset="-122"/>
              </a:rPr>
              <a:t> n)</a:t>
            </a:r>
          </a:p>
          <a:p>
            <a:r>
              <a:rPr lang="en-US" altLang="zh-CN" sz="1700" dirty="0" smtClean="0">
                <a:solidFill>
                  <a:srgbClr val="9900CC"/>
                </a:solidFill>
                <a:latin typeface="微软雅黑" panose="020B0503020204020204" pitchFamily="34" charset="-122"/>
                <a:ea typeface="微软雅黑" panose="020B0503020204020204" pitchFamily="34" charset="-122"/>
              </a:rPr>
              <a:t>{</a:t>
            </a:r>
          </a:p>
          <a:p>
            <a:r>
              <a:rPr lang="en-US" altLang="zh-CN" sz="1700" dirty="0" smtClean="0">
                <a:solidFill>
                  <a:srgbClr val="9900CC"/>
                </a:solidFill>
                <a:latin typeface="微软雅黑" panose="020B0503020204020204" pitchFamily="34" charset="-122"/>
                <a:ea typeface="微软雅黑" panose="020B0503020204020204" pitchFamily="34" charset="-122"/>
              </a:rPr>
              <a:t>  if (n==0) return;</a:t>
            </a:r>
          </a:p>
          <a:p>
            <a:endParaRPr lang="en-US" altLang="zh-CN" sz="1700" dirty="0" smtClean="0">
              <a:solidFill>
                <a:srgbClr val="9900CC"/>
              </a:solidFill>
              <a:latin typeface="微软雅黑" panose="020B0503020204020204" pitchFamily="34" charset="-122"/>
              <a:ea typeface="微软雅黑" panose="020B0503020204020204" pitchFamily="34" charset="-122"/>
            </a:endParaRPr>
          </a:p>
          <a:p>
            <a:r>
              <a:rPr lang="en-US" altLang="zh-CN" sz="1700" dirty="0" smtClean="0">
                <a:solidFill>
                  <a:srgbClr val="9900CC"/>
                </a:solidFill>
                <a:latin typeface="微软雅黑" panose="020B0503020204020204" pitchFamily="34" charset="-122"/>
                <a:ea typeface="微软雅黑" panose="020B0503020204020204" pitchFamily="34" charset="-122"/>
              </a:rPr>
              <a:t>  return </a:t>
            </a:r>
            <a:r>
              <a:rPr lang="en-US" altLang="zh-CN" sz="1700" dirty="0" err="1" smtClean="0">
                <a:solidFill>
                  <a:srgbClr val="9900CC"/>
                </a:solidFill>
                <a:latin typeface="微软雅黑" panose="020B0503020204020204" pitchFamily="34" charset="-122"/>
                <a:ea typeface="微软雅黑" panose="020B0503020204020204" pitchFamily="34" charset="-122"/>
              </a:rPr>
              <a:t>n+sum</a:t>
            </a:r>
            <a:r>
              <a:rPr lang="en-US" altLang="zh-CN" sz="1700" dirty="0" smtClean="0">
                <a:solidFill>
                  <a:srgbClr val="9900CC"/>
                </a:solidFill>
                <a:latin typeface="微软雅黑" panose="020B0503020204020204" pitchFamily="34" charset="-122"/>
                <a:ea typeface="微软雅黑" panose="020B0503020204020204" pitchFamily="34" charset="-122"/>
              </a:rPr>
              <a:t>(--n);</a:t>
            </a:r>
          </a:p>
          <a:p>
            <a:r>
              <a:rPr lang="en-US" altLang="zh-CN" sz="1700" dirty="0" smtClean="0">
                <a:solidFill>
                  <a:srgbClr val="9900CC"/>
                </a:solidFill>
                <a:latin typeface="微软雅黑" panose="020B0503020204020204" pitchFamily="34" charset="-122"/>
                <a:ea typeface="微软雅黑" panose="020B0503020204020204" pitchFamily="34" charset="-122"/>
              </a:rPr>
              <a:t>}</a:t>
            </a:r>
          </a:p>
          <a:p>
            <a:endParaRPr lang="en-US" altLang="zh-CN" sz="1700" dirty="0" smtClean="0">
              <a:solidFill>
                <a:srgbClr val="9900CC"/>
              </a:solidFill>
              <a:latin typeface="微软雅黑" panose="020B0503020204020204" pitchFamily="34" charset="-122"/>
              <a:ea typeface="微软雅黑" panose="020B0503020204020204" pitchFamily="34" charset="-122"/>
            </a:endParaRPr>
          </a:p>
          <a:p>
            <a:r>
              <a:rPr lang="en-US" altLang="zh-CN" sz="1700" dirty="0" err="1" smtClean="0">
                <a:solidFill>
                  <a:srgbClr val="9900CC"/>
                </a:solidFill>
                <a:latin typeface="微软雅黑" panose="020B0503020204020204" pitchFamily="34" charset="-122"/>
                <a:ea typeface="微软雅黑" panose="020B0503020204020204" pitchFamily="34" charset="-122"/>
              </a:rPr>
              <a:t>int</a:t>
            </a:r>
            <a:r>
              <a:rPr lang="en-US" altLang="zh-CN" sz="1700" dirty="0" smtClean="0">
                <a:solidFill>
                  <a:srgbClr val="9900CC"/>
                </a:solidFill>
                <a:latin typeface="微软雅黑" panose="020B0503020204020204" pitchFamily="34" charset="-122"/>
                <a:ea typeface="微软雅黑" panose="020B0503020204020204" pitchFamily="34" charset="-122"/>
              </a:rPr>
              <a:t> main()</a:t>
            </a:r>
          </a:p>
          <a:p>
            <a:r>
              <a:rPr lang="en-US" altLang="zh-CN" sz="1700" dirty="0" smtClean="0">
                <a:solidFill>
                  <a:srgbClr val="9900CC"/>
                </a:solidFill>
                <a:latin typeface="微软雅黑" panose="020B0503020204020204" pitchFamily="34" charset="-122"/>
                <a:ea typeface="微软雅黑" panose="020B0503020204020204" pitchFamily="34" charset="-122"/>
              </a:rPr>
              <a:t>{</a:t>
            </a:r>
          </a:p>
          <a:p>
            <a:r>
              <a:rPr lang="en-US" altLang="zh-CN" sz="1700" dirty="0" smtClean="0">
                <a:solidFill>
                  <a:srgbClr val="9900CC"/>
                </a:solidFill>
                <a:latin typeface="微软雅黑" panose="020B0503020204020204" pitchFamily="34" charset="-122"/>
                <a:ea typeface="微软雅黑" panose="020B0503020204020204" pitchFamily="34" charset="-122"/>
              </a:rPr>
              <a:t>  </a:t>
            </a:r>
            <a:r>
              <a:rPr lang="en-US" altLang="zh-CN" sz="1700" dirty="0" err="1" smtClean="0">
                <a:solidFill>
                  <a:srgbClr val="9900CC"/>
                </a:solidFill>
                <a:latin typeface="微软雅黑" panose="020B0503020204020204" pitchFamily="34" charset="-122"/>
                <a:ea typeface="微软雅黑" panose="020B0503020204020204" pitchFamily="34" charset="-122"/>
              </a:rPr>
              <a:t>printf</a:t>
            </a:r>
            <a:r>
              <a:rPr lang="en-US" altLang="zh-CN" sz="1700" dirty="0" smtClean="0">
                <a:solidFill>
                  <a:srgbClr val="9900CC"/>
                </a:solidFill>
                <a:latin typeface="微软雅黑" panose="020B0503020204020204" pitchFamily="34" charset="-122"/>
                <a:ea typeface="微软雅黑" panose="020B0503020204020204" pitchFamily="34" charset="-122"/>
              </a:rPr>
              <a:t>("sum(100)=%d\</a:t>
            </a:r>
            <a:r>
              <a:rPr lang="en-US" altLang="zh-CN" sz="1700" dirty="0" err="1" smtClean="0">
                <a:solidFill>
                  <a:srgbClr val="9900CC"/>
                </a:solidFill>
                <a:latin typeface="微软雅黑" panose="020B0503020204020204" pitchFamily="34" charset="-122"/>
                <a:ea typeface="微软雅黑" panose="020B0503020204020204" pitchFamily="34" charset="-122"/>
              </a:rPr>
              <a:t>n",sum</a:t>
            </a:r>
            <a:r>
              <a:rPr lang="en-US" altLang="zh-CN" sz="1700" dirty="0" smtClean="0">
                <a:solidFill>
                  <a:srgbClr val="9900CC"/>
                </a:solidFill>
                <a:latin typeface="微软雅黑" panose="020B0503020204020204" pitchFamily="34" charset="-122"/>
                <a:ea typeface="微软雅黑" panose="020B0503020204020204" pitchFamily="34" charset="-122"/>
              </a:rPr>
              <a:t>(100));</a:t>
            </a:r>
          </a:p>
          <a:p>
            <a:r>
              <a:rPr lang="en-US" altLang="zh-CN" sz="1700" dirty="0" smtClean="0">
                <a:solidFill>
                  <a:srgbClr val="9900CC"/>
                </a:solidFill>
                <a:latin typeface="微软雅黑" panose="020B0503020204020204" pitchFamily="34" charset="-122"/>
                <a:ea typeface="微软雅黑" panose="020B0503020204020204" pitchFamily="34" charset="-122"/>
              </a:rPr>
              <a:t>}</a:t>
            </a:r>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
            <a:extLst>
              <a:ext uri="{FF2B5EF4-FFF2-40B4-BE49-F238E27FC236}">
                <a16:creationId xmlns:a16="http://schemas.microsoft.com/office/drawing/2014/main" xmlns="" id="{9EBE7EC0-2F2A-4A9F-BB83-DBE4093374F9}"/>
              </a:ext>
            </a:extLst>
          </p:cNvPr>
          <p:cNvSpPr txBox="1"/>
          <p:nvPr/>
        </p:nvSpPr>
        <p:spPr>
          <a:xfrm>
            <a:off x="5466677" y="1312433"/>
            <a:ext cx="5613699" cy="1223348"/>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递归函数的空间复杂度至少是</a:t>
            </a:r>
            <a:r>
              <a:rPr lang="en-US" altLang="zh-CN" sz="1700" dirty="0" smtClean="0">
                <a:latin typeface="微软雅黑" panose="020B0503020204020204" pitchFamily="34" charset="-122"/>
                <a:ea typeface="微软雅黑" panose="020B0503020204020204" pitchFamily="34" charset="-122"/>
              </a:rPr>
              <a:t>O(n)</a:t>
            </a:r>
            <a:r>
              <a:rPr lang="zh-CN" altLang="en-US" sz="1700" dirty="0" smtClean="0">
                <a:latin typeface="微软雅黑" panose="020B0503020204020204" pitchFamily="34" charset="-122"/>
                <a:ea typeface="微软雅黑" panose="020B0503020204020204" pitchFamily="34" charset="-122"/>
              </a:rPr>
              <a:t>，栈的开销很大，递归的层数不能太深，否则会出现栈溢出（</a:t>
            </a:r>
            <a:r>
              <a:rPr lang="en-US" altLang="zh-CN" sz="1700" dirty="0" smtClean="0">
                <a:latin typeface="微软雅黑" panose="020B0503020204020204" pitchFamily="34" charset="-122"/>
                <a:ea typeface="微软雅黑" panose="020B0503020204020204" pitchFamily="34" charset="-122"/>
              </a:rPr>
              <a:t>Core dump </a:t>
            </a:r>
            <a:r>
              <a:rPr lang="zh-CN" altLang="en-US" sz="1700" dirty="0" smtClean="0">
                <a:latin typeface="微软雅黑" panose="020B0503020204020204" pitchFamily="34" charset="-122"/>
                <a:ea typeface="微软雅黑" panose="020B0503020204020204" pitchFamily="34" charset="-122"/>
              </a:rPr>
              <a:t>段错误）。</a:t>
            </a:r>
            <a:endParaRPr lang="en-US" altLang="zh-CN" sz="17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66255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队列的应用</a:t>
            </a:r>
            <a:r>
              <a:rPr lang="en-US" altLang="zh-CN" sz="2800" b="1" dirty="0" smtClean="0">
                <a:solidFill>
                  <a:srgbClr val="9900CC"/>
                </a:solidFill>
                <a:latin typeface="微软雅黑" panose="020B0503020204020204" pitchFamily="34" charset="-122"/>
                <a:ea typeface="微软雅黑" panose="020B0503020204020204" pitchFamily="34" charset="-122"/>
              </a:rPr>
              <a:t>-</a:t>
            </a:r>
            <a:r>
              <a:rPr lang="zh-CN" altLang="en-US" sz="2800" b="1" dirty="0" smtClean="0">
                <a:solidFill>
                  <a:srgbClr val="9900CC"/>
                </a:solidFill>
                <a:latin typeface="微软雅黑" panose="020B0503020204020204" pitchFamily="34" charset="-122"/>
                <a:ea typeface="微软雅黑" panose="020B0503020204020204" pitchFamily="34" charset="-122"/>
              </a:rPr>
              <a:t>树的层次遍历</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p:cNvPicPr>
            <a:picLocks noChangeAspect="1" noChangeArrowheads="1"/>
          </p:cNvPicPr>
          <p:nvPr/>
        </p:nvPicPr>
        <p:blipFill>
          <a:blip r:embed="rId2"/>
          <a:srcRect/>
          <a:stretch>
            <a:fillRect/>
          </a:stretch>
        </p:blipFill>
        <p:spPr bwMode="auto">
          <a:xfrm>
            <a:off x="3175762" y="1723801"/>
            <a:ext cx="5410200" cy="3905250"/>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3866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队列的应用</a:t>
            </a:r>
            <a:r>
              <a:rPr lang="en-US" altLang="zh-CN" sz="2800" b="1" dirty="0" smtClean="0">
                <a:solidFill>
                  <a:srgbClr val="9900CC"/>
                </a:solidFill>
                <a:latin typeface="微软雅黑" panose="020B0503020204020204" pitchFamily="34" charset="-122"/>
                <a:ea typeface="微软雅黑" panose="020B0503020204020204" pitchFamily="34" charset="-122"/>
              </a:rPr>
              <a:t>-CPU</a:t>
            </a:r>
            <a:r>
              <a:rPr lang="zh-CN" altLang="en-US" sz="2800" b="1" dirty="0" smtClean="0">
                <a:solidFill>
                  <a:srgbClr val="9900CC"/>
                </a:solidFill>
                <a:latin typeface="微软雅黑" panose="020B0503020204020204" pitchFamily="34" charset="-122"/>
                <a:ea typeface="微软雅黑" panose="020B0503020204020204" pitchFamily="34" charset="-122"/>
              </a:rPr>
              <a:t>资源调度</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
            <a:extLst>
              <a:ext uri="{FF2B5EF4-FFF2-40B4-BE49-F238E27FC236}">
                <a16:creationId xmlns:a16="http://schemas.microsoft.com/office/drawing/2014/main" xmlns="" id="{9EBE7EC0-2F2A-4A9F-BB83-DBE4093374F9}"/>
              </a:ext>
            </a:extLst>
          </p:cNvPr>
          <p:cNvSpPr txBox="1"/>
          <p:nvPr/>
        </p:nvSpPr>
        <p:spPr>
          <a:xfrm>
            <a:off x="1172585" y="1312433"/>
            <a:ext cx="9907792" cy="877163"/>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系统的</a:t>
            </a:r>
            <a:r>
              <a:rPr lang="en-US" altLang="zh-CN" sz="1700" dirty="0" smtClean="0">
                <a:latin typeface="微软雅黑" panose="020B0503020204020204" pitchFamily="34" charset="-122"/>
                <a:ea typeface="微软雅黑" panose="020B0503020204020204" pitchFamily="34" charset="-122"/>
              </a:rPr>
              <a:t>CPU</a:t>
            </a:r>
            <a:r>
              <a:rPr lang="zh-CN" altLang="en-US" sz="1700" dirty="0" smtClean="0">
                <a:latin typeface="微软雅黑" panose="020B0503020204020204" pitchFamily="34" charset="-122"/>
                <a:ea typeface="微软雅黑" panose="020B0503020204020204" pitchFamily="34" charset="-122"/>
              </a:rPr>
              <a:t>资源是有限的，同一系统中运行的程序很多，操作系统采用先到先服务的策略（</a:t>
            </a:r>
            <a:r>
              <a:rPr lang="en-US" altLang="zh-CN" sz="1700" dirty="0" smtClean="0">
                <a:latin typeface="微软雅黑" panose="020B0503020204020204" pitchFamily="34" charset="-122"/>
                <a:ea typeface="微软雅黑" panose="020B0503020204020204" pitchFamily="34" charset="-122"/>
              </a:rPr>
              <a:t>FCFS First Come First Service</a:t>
            </a:r>
            <a:r>
              <a:rPr lang="zh-CN" altLang="en-US" sz="1700" dirty="0" smtClean="0">
                <a:latin typeface="微软雅黑" panose="020B0503020204020204" pitchFamily="34" charset="-122"/>
                <a:ea typeface="微软雅黑" panose="020B0503020204020204" pitchFamily="34" charset="-122"/>
              </a:rPr>
              <a:t>）分配</a:t>
            </a:r>
            <a:r>
              <a:rPr lang="en-US" altLang="zh-CN" sz="1700" dirty="0" smtClean="0">
                <a:latin typeface="微软雅黑" panose="020B0503020204020204" pitchFamily="34" charset="-122"/>
                <a:ea typeface="微软雅黑" panose="020B0503020204020204" pitchFamily="34" charset="-122"/>
              </a:rPr>
              <a:t>CPU</a:t>
            </a:r>
            <a:r>
              <a:rPr lang="zh-CN" altLang="en-US" sz="1700" dirty="0" smtClean="0">
                <a:latin typeface="微软雅黑" panose="020B0503020204020204" pitchFamily="34" charset="-122"/>
                <a:ea typeface="微软雅黑" panose="020B0503020204020204" pitchFamily="34" charset="-122"/>
              </a:rPr>
              <a:t>时间片。</a:t>
            </a:r>
            <a:endParaRPr lang="en-US" altLang="zh-CN" sz="1700" dirty="0" smtClean="0">
              <a:latin typeface="微软雅黑" panose="020B0503020204020204" pitchFamily="34" charset="-122"/>
              <a:ea typeface="微软雅黑" panose="020B0503020204020204" pitchFamily="34" charset="-122"/>
            </a:endParaRPr>
          </a:p>
        </p:txBody>
      </p:sp>
      <p:pic>
        <p:nvPicPr>
          <p:cNvPr id="2051" name="Picture 3"/>
          <p:cNvPicPr>
            <a:picLocks noChangeAspect="1" noChangeArrowheads="1"/>
          </p:cNvPicPr>
          <p:nvPr/>
        </p:nvPicPr>
        <p:blipFill>
          <a:blip r:embed="rId2"/>
          <a:srcRect/>
          <a:stretch>
            <a:fillRect/>
          </a:stretch>
        </p:blipFill>
        <p:spPr bwMode="auto">
          <a:xfrm>
            <a:off x="2184419" y="2796596"/>
            <a:ext cx="7629525" cy="1781175"/>
          </a:xfrm>
          <a:prstGeom prst="rect">
            <a:avLst/>
          </a:prstGeom>
          <a:noFill/>
          <a:ln w="9525">
            <a:noFill/>
            <a:miter lim="800000"/>
            <a:headEnd/>
            <a:tailEnd/>
          </a:ln>
        </p:spPr>
      </p:pic>
      <p:pic>
        <p:nvPicPr>
          <p:cNvPr id="2052" name="Picture 4"/>
          <p:cNvPicPr>
            <a:picLocks noChangeAspect="1" noChangeArrowheads="1"/>
          </p:cNvPicPr>
          <p:nvPr/>
        </p:nvPicPr>
        <p:blipFill>
          <a:blip r:embed="rId3"/>
          <a:srcRect/>
          <a:stretch>
            <a:fillRect/>
          </a:stretch>
        </p:blipFill>
        <p:spPr bwMode="auto">
          <a:xfrm>
            <a:off x="4871141" y="3431746"/>
            <a:ext cx="771525" cy="790575"/>
          </a:xfrm>
          <a:prstGeom prst="rect">
            <a:avLst/>
          </a:prstGeom>
          <a:noFill/>
          <a:ln w="9525">
            <a:noFill/>
            <a:miter lim="800000"/>
            <a:headEnd/>
            <a:tailEnd/>
          </a:ln>
        </p:spPr>
      </p:pic>
      <p:pic>
        <p:nvPicPr>
          <p:cNvPr id="2053" name="Picture 5"/>
          <p:cNvPicPr>
            <a:picLocks noChangeAspect="1" noChangeArrowheads="1"/>
          </p:cNvPicPr>
          <p:nvPr/>
        </p:nvPicPr>
        <p:blipFill>
          <a:blip r:embed="rId4"/>
          <a:srcRect/>
          <a:stretch>
            <a:fillRect/>
          </a:stretch>
        </p:blipFill>
        <p:spPr bwMode="auto">
          <a:xfrm>
            <a:off x="5761728" y="3424686"/>
            <a:ext cx="819150" cy="847725"/>
          </a:xfrm>
          <a:prstGeom prst="rect">
            <a:avLst/>
          </a:prstGeom>
          <a:noFill/>
          <a:ln w="9525">
            <a:noFill/>
            <a:miter lim="800000"/>
            <a:headEnd/>
            <a:tailEnd/>
          </a:ln>
        </p:spPr>
      </p:pic>
      <p:pic>
        <p:nvPicPr>
          <p:cNvPr id="2054" name="Picture 6"/>
          <p:cNvPicPr>
            <a:picLocks noChangeAspect="1" noChangeArrowheads="1"/>
          </p:cNvPicPr>
          <p:nvPr/>
        </p:nvPicPr>
        <p:blipFill>
          <a:blip r:embed="rId5"/>
          <a:srcRect/>
          <a:stretch>
            <a:fillRect/>
          </a:stretch>
        </p:blipFill>
        <p:spPr bwMode="auto">
          <a:xfrm>
            <a:off x="6572418" y="3418691"/>
            <a:ext cx="962025" cy="838200"/>
          </a:xfrm>
          <a:prstGeom prst="rect">
            <a:avLst/>
          </a:prstGeom>
          <a:noFill/>
          <a:ln w="9525">
            <a:noFill/>
            <a:miter lim="800000"/>
            <a:headEnd/>
            <a:tailEnd/>
          </a:ln>
        </p:spPr>
      </p:pic>
      <p:pic>
        <p:nvPicPr>
          <p:cNvPr id="2055" name="Picture 7"/>
          <p:cNvPicPr>
            <a:picLocks noChangeAspect="1" noChangeArrowheads="1"/>
          </p:cNvPicPr>
          <p:nvPr/>
        </p:nvPicPr>
        <p:blipFill>
          <a:blip r:embed="rId6"/>
          <a:srcRect/>
          <a:stretch>
            <a:fillRect/>
          </a:stretch>
        </p:blipFill>
        <p:spPr bwMode="auto">
          <a:xfrm>
            <a:off x="7516626" y="3376893"/>
            <a:ext cx="923925" cy="857250"/>
          </a:xfrm>
          <a:prstGeom prst="rect">
            <a:avLst/>
          </a:prstGeom>
          <a:noFill/>
          <a:ln w="9525">
            <a:noFill/>
            <a:miter lim="800000"/>
            <a:headEnd/>
            <a:tailEnd/>
          </a:ln>
        </p:spPr>
      </p:pic>
      <p:pic>
        <p:nvPicPr>
          <p:cNvPr id="2056" name="Picture 8"/>
          <p:cNvPicPr>
            <a:picLocks noChangeAspect="1" noChangeArrowheads="1"/>
          </p:cNvPicPr>
          <p:nvPr/>
        </p:nvPicPr>
        <p:blipFill>
          <a:blip r:embed="rId7"/>
          <a:srcRect/>
          <a:stretch>
            <a:fillRect/>
          </a:stretch>
        </p:blipFill>
        <p:spPr bwMode="auto">
          <a:xfrm>
            <a:off x="8545830" y="3405636"/>
            <a:ext cx="952500" cy="885825"/>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3866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队列的应用</a:t>
            </a:r>
            <a:r>
              <a:rPr lang="en-US" altLang="zh-CN" sz="2800" b="1" dirty="0" smtClean="0">
                <a:solidFill>
                  <a:srgbClr val="9900CC"/>
                </a:solidFill>
                <a:latin typeface="微软雅黑" panose="020B0503020204020204" pitchFamily="34" charset="-122"/>
                <a:ea typeface="微软雅黑" panose="020B0503020204020204" pitchFamily="34" charset="-122"/>
              </a:rPr>
              <a:t>-</a:t>
            </a:r>
            <a:r>
              <a:rPr lang="zh-CN" altLang="en-US" sz="2800" b="1" dirty="0" smtClean="0">
                <a:solidFill>
                  <a:srgbClr val="9900CC"/>
                </a:solidFill>
                <a:latin typeface="微软雅黑" panose="020B0503020204020204" pitchFamily="34" charset="-122"/>
                <a:ea typeface="微软雅黑" panose="020B0503020204020204" pitchFamily="34" charset="-122"/>
              </a:rPr>
              <a:t>数据缓冲区</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
            <a:extLst>
              <a:ext uri="{FF2B5EF4-FFF2-40B4-BE49-F238E27FC236}">
                <a16:creationId xmlns:a16="http://schemas.microsoft.com/office/drawing/2014/main" xmlns="" id="{9EBE7EC0-2F2A-4A9F-BB83-DBE4093374F9}"/>
              </a:ext>
            </a:extLst>
          </p:cNvPr>
          <p:cNvSpPr txBox="1"/>
          <p:nvPr/>
        </p:nvSpPr>
        <p:spPr>
          <a:xfrm>
            <a:off x="1172585" y="1312433"/>
            <a:ext cx="9907792" cy="438518"/>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局域网络多台办公电脑共享打印机。</a:t>
            </a:r>
            <a:endParaRPr lang="en-US" altLang="zh-CN" sz="1700" dirty="0" smtClean="0">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p:nvPicPr>
        <p:blipFill>
          <a:blip r:embed="rId2"/>
          <a:srcRect/>
          <a:stretch>
            <a:fillRect/>
          </a:stretch>
        </p:blipFill>
        <p:spPr bwMode="auto">
          <a:xfrm>
            <a:off x="1846617" y="3016793"/>
            <a:ext cx="8477250" cy="2524125"/>
          </a:xfrm>
          <a:prstGeom prst="rect">
            <a:avLst/>
          </a:prstGeom>
          <a:noFill/>
          <a:ln w="9525">
            <a:noFill/>
            <a:miter lim="800000"/>
            <a:headEnd/>
            <a:tailEnd/>
          </a:ln>
        </p:spPr>
      </p:pic>
      <p:sp>
        <p:nvSpPr>
          <p:cNvPr id="18" name="文本框 1">
            <a:extLst>
              <a:ext uri="{FF2B5EF4-FFF2-40B4-BE49-F238E27FC236}">
                <a16:creationId xmlns:a16="http://schemas.microsoft.com/office/drawing/2014/main" xmlns="" id="{9EBE7EC0-2F2A-4A9F-BB83-DBE4093374F9}"/>
              </a:ext>
            </a:extLst>
          </p:cNvPr>
          <p:cNvSpPr txBox="1"/>
          <p:nvPr/>
        </p:nvSpPr>
        <p:spPr>
          <a:xfrm>
            <a:off x="1174373" y="5725001"/>
            <a:ext cx="9907792" cy="438518"/>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打印机的缓冲区不是常规的队列，队列中的任务可提升优先级、可取消。</a:t>
            </a:r>
            <a:endParaRPr lang="en-US" altLang="zh-CN" sz="17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66255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串的定义</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
            <a:extLst>
              <a:ext uri="{FF2B5EF4-FFF2-40B4-BE49-F238E27FC236}">
                <a16:creationId xmlns:a16="http://schemas.microsoft.com/office/drawing/2014/main" xmlns="" id="{9EBE7EC0-2F2A-4A9F-BB83-DBE4093374F9}"/>
              </a:ext>
            </a:extLst>
          </p:cNvPr>
          <p:cNvSpPr txBox="1"/>
          <p:nvPr/>
        </p:nvSpPr>
        <p:spPr>
          <a:xfrm>
            <a:off x="1172584" y="1312433"/>
            <a:ext cx="10219763" cy="2839239"/>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a:t>
            </a:r>
            <a:r>
              <a:rPr lang="zh-CN" altLang="en-US" sz="1700" dirty="0" smtClean="0">
                <a:solidFill>
                  <a:srgbClr val="9900CC"/>
                </a:solidFill>
                <a:latin typeface="微软雅黑" panose="020B0503020204020204" pitchFamily="34" charset="-122"/>
                <a:ea typeface="微软雅黑" panose="020B0503020204020204" pitchFamily="34" charset="-122"/>
              </a:rPr>
              <a:t>串</a:t>
            </a:r>
            <a:r>
              <a:rPr lang="zh-CN" altLang="en-US" sz="1700" dirty="0" smtClean="0">
                <a:latin typeface="微软雅黑" panose="020B0503020204020204" pitchFamily="34" charset="-122"/>
                <a:ea typeface="微软雅黑" panose="020B0503020204020204" pitchFamily="34" charset="-122"/>
              </a:rPr>
              <a:t>（</a:t>
            </a:r>
            <a:r>
              <a:rPr lang="en-US" altLang="zh-CN" sz="1700" dirty="0" smtClean="0">
                <a:latin typeface="微软雅黑" panose="020B0503020204020204" pitchFamily="34" charset="-122"/>
                <a:ea typeface="微软雅黑" panose="020B0503020204020204" pitchFamily="34" charset="-122"/>
              </a:rPr>
              <a:t>string</a:t>
            </a:r>
            <a:r>
              <a:rPr lang="zh-CN" altLang="en-US" sz="1700" dirty="0" smtClean="0">
                <a:latin typeface="微软雅黑" panose="020B0503020204020204" pitchFamily="34" charset="-122"/>
                <a:ea typeface="微软雅黑" panose="020B0503020204020204" pitchFamily="34" charset="-122"/>
              </a:rPr>
              <a:t>）（或</a:t>
            </a:r>
            <a:r>
              <a:rPr lang="zh-CN" altLang="en-US" sz="1700" dirty="0" smtClean="0">
                <a:solidFill>
                  <a:srgbClr val="9900CC"/>
                </a:solidFill>
                <a:latin typeface="微软雅黑" panose="020B0503020204020204" pitchFamily="34" charset="-122"/>
                <a:ea typeface="微软雅黑" panose="020B0503020204020204" pitchFamily="34" charset="-122"/>
              </a:rPr>
              <a:t>字符串</a:t>
            </a:r>
            <a:r>
              <a:rPr lang="zh-CN" altLang="en-US" sz="1700" dirty="0" smtClean="0">
                <a:latin typeface="微软雅黑" panose="020B0503020204020204" pitchFamily="34" charset="-122"/>
                <a:ea typeface="微软雅黑" panose="020B0503020204020204" pitchFamily="34" charset="-122"/>
              </a:rPr>
              <a:t>）是由零个或多个字符组成的有限序列，一般标记为</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it-IT" altLang="zh-CN" sz="1700" dirty="0" smtClean="0">
                <a:latin typeface="微软雅黑" panose="020B0503020204020204" pitchFamily="34" charset="-122"/>
                <a:ea typeface="微软雅黑" panose="020B0503020204020204" pitchFamily="34" charset="-122"/>
              </a:rPr>
              <a:t>          S = ' a</a:t>
            </a:r>
            <a:r>
              <a:rPr lang="it-IT" altLang="zh-CN" sz="1700" baseline="-25000" dirty="0" smtClean="0">
                <a:latin typeface="微软雅黑" panose="020B0503020204020204" pitchFamily="34" charset="-122"/>
                <a:ea typeface="微软雅黑" panose="020B0503020204020204" pitchFamily="34" charset="-122"/>
              </a:rPr>
              <a:t>1</a:t>
            </a:r>
            <a:r>
              <a:rPr lang="it-IT" altLang="zh-CN" sz="1700" dirty="0" smtClean="0">
                <a:latin typeface="微软雅黑" panose="020B0503020204020204" pitchFamily="34" charset="-122"/>
                <a:ea typeface="微软雅黑" panose="020B0503020204020204" pitchFamily="34" charset="-122"/>
              </a:rPr>
              <a:t>, a</a:t>
            </a:r>
            <a:r>
              <a:rPr lang="it-IT" altLang="zh-CN" sz="1700" baseline="-25000" dirty="0" smtClean="0">
                <a:latin typeface="微软雅黑" panose="020B0503020204020204" pitchFamily="34" charset="-122"/>
                <a:ea typeface="微软雅黑" panose="020B0503020204020204" pitchFamily="34" charset="-122"/>
              </a:rPr>
              <a:t>2</a:t>
            </a:r>
            <a:r>
              <a:rPr lang="it-IT" altLang="zh-CN" sz="1700" dirty="0" smtClean="0">
                <a:latin typeface="微软雅黑" panose="020B0503020204020204" pitchFamily="34" charset="-122"/>
                <a:ea typeface="微软雅黑" panose="020B0503020204020204" pitchFamily="34" charset="-122"/>
              </a:rPr>
              <a:t>, … , a</a:t>
            </a:r>
            <a:r>
              <a:rPr lang="it-IT" altLang="zh-CN" sz="1700" baseline="-25000" dirty="0" smtClean="0">
                <a:latin typeface="微软雅黑" panose="020B0503020204020204" pitchFamily="34" charset="-122"/>
                <a:ea typeface="微软雅黑" panose="020B0503020204020204" pitchFamily="34" charset="-122"/>
              </a:rPr>
              <a:t>i-1</a:t>
            </a:r>
            <a:r>
              <a:rPr lang="it-IT" altLang="zh-CN" sz="1700" dirty="0" smtClean="0">
                <a:latin typeface="微软雅黑" panose="020B0503020204020204" pitchFamily="34" charset="-122"/>
                <a:ea typeface="微软雅黑" panose="020B0503020204020204" pitchFamily="34" charset="-122"/>
              </a:rPr>
              <a:t>, a</a:t>
            </a:r>
            <a:r>
              <a:rPr lang="it-IT" altLang="zh-CN" sz="1700" baseline="-25000" dirty="0" smtClean="0">
                <a:latin typeface="微软雅黑" panose="020B0503020204020204" pitchFamily="34" charset="-122"/>
                <a:ea typeface="微软雅黑" panose="020B0503020204020204" pitchFamily="34" charset="-122"/>
              </a:rPr>
              <a:t>i</a:t>
            </a:r>
            <a:r>
              <a:rPr lang="it-IT" altLang="zh-CN" sz="1700" dirty="0" smtClean="0">
                <a:latin typeface="微软雅黑" panose="020B0503020204020204" pitchFamily="34" charset="-122"/>
                <a:ea typeface="微软雅黑" panose="020B0503020204020204" pitchFamily="34" charset="-122"/>
              </a:rPr>
              <a:t>, a</a:t>
            </a:r>
            <a:r>
              <a:rPr lang="it-IT" altLang="zh-CN" sz="1700" baseline="-25000" dirty="0" smtClean="0">
                <a:latin typeface="微软雅黑" panose="020B0503020204020204" pitchFamily="34" charset="-122"/>
                <a:ea typeface="微软雅黑" panose="020B0503020204020204" pitchFamily="34" charset="-122"/>
              </a:rPr>
              <a:t>i+1</a:t>
            </a:r>
            <a:r>
              <a:rPr lang="it-IT" altLang="zh-CN" sz="1700" dirty="0" smtClean="0">
                <a:latin typeface="微软雅黑" panose="020B0503020204020204" pitchFamily="34" charset="-122"/>
                <a:ea typeface="微软雅黑" panose="020B0503020204020204" pitchFamily="34" charset="-122"/>
              </a:rPr>
              <a:t>, … , a</a:t>
            </a:r>
            <a:r>
              <a:rPr lang="it-IT" altLang="zh-CN" sz="1700" baseline="-25000" dirty="0" smtClean="0">
                <a:latin typeface="微软雅黑" panose="020B0503020204020204" pitchFamily="34" charset="-122"/>
                <a:ea typeface="微软雅黑" panose="020B0503020204020204" pitchFamily="34" charset="-122"/>
              </a:rPr>
              <a:t>n</a:t>
            </a:r>
            <a:r>
              <a:rPr lang="it-IT" altLang="zh-CN" sz="1700" dirty="0" smtClean="0">
                <a:latin typeface="微软雅黑" panose="020B0503020204020204" pitchFamily="34" charset="-122"/>
                <a:ea typeface="微软雅黑" panose="020B0503020204020204" pitchFamily="34" charset="-122"/>
              </a:rPr>
              <a:t> '   (n≥0)</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zh-CN" altLang="en-US" sz="1700" dirty="0" smtClean="0">
                <a:latin typeface="微软雅黑" panose="020B0503020204020204" pitchFamily="34" charset="-122"/>
                <a:ea typeface="微软雅黑" panose="020B0503020204020204" pitchFamily="34" charset="-122"/>
              </a:rPr>
              <a:t>   其中，</a:t>
            </a:r>
            <a:r>
              <a:rPr lang="en-US" altLang="zh-CN" sz="1700" dirty="0" smtClean="0">
                <a:latin typeface="微软雅黑" panose="020B0503020204020204" pitchFamily="34" charset="-122"/>
                <a:ea typeface="微软雅黑" panose="020B0503020204020204" pitchFamily="34" charset="-122"/>
              </a:rPr>
              <a:t>S</a:t>
            </a:r>
            <a:r>
              <a:rPr lang="zh-CN" altLang="en-US" sz="1700" dirty="0" smtClean="0">
                <a:latin typeface="微软雅黑" panose="020B0503020204020204" pitchFamily="34" charset="-122"/>
                <a:ea typeface="微软雅黑" panose="020B0503020204020204" pitchFamily="34" charset="-122"/>
              </a:rPr>
              <a:t>是串的名，用单引号括起来的字符序列是串的值；</a:t>
            </a:r>
            <a:r>
              <a:rPr lang="it-IT" altLang="zh-CN" sz="1700" dirty="0" smtClean="0">
                <a:latin typeface="微软雅黑" panose="020B0503020204020204" pitchFamily="34" charset="-122"/>
                <a:ea typeface="微软雅黑" panose="020B0503020204020204" pitchFamily="34" charset="-122"/>
              </a:rPr>
              <a:t> a</a:t>
            </a:r>
            <a:r>
              <a:rPr lang="it-IT" altLang="zh-CN" sz="1700" baseline="-25000" dirty="0" smtClean="0">
                <a:latin typeface="微软雅黑" panose="020B0503020204020204" pitchFamily="34" charset="-122"/>
                <a:ea typeface="微软雅黑" panose="020B0503020204020204" pitchFamily="34" charset="-122"/>
              </a:rPr>
              <a:t>i</a:t>
            </a:r>
            <a:r>
              <a:rPr lang="zh-CN" altLang="en-US" sz="1700" dirty="0" smtClean="0">
                <a:latin typeface="微软雅黑" panose="020B0503020204020204" pitchFamily="34" charset="-122"/>
                <a:ea typeface="微软雅黑" panose="020B0503020204020204" pitchFamily="34" charset="-122"/>
              </a:rPr>
              <a:t>可以是字母、数字、空格或其它字符；串中字符的个数</a:t>
            </a:r>
            <a:r>
              <a:rPr lang="en-US" altLang="zh-CN" sz="1700" dirty="0" smtClean="0">
                <a:latin typeface="微软雅黑" panose="020B0503020204020204" pitchFamily="34" charset="-122"/>
                <a:ea typeface="微软雅黑" panose="020B0503020204020204" pitchFamily="34" charset="-122"/>
              </a:rPr>
              <a:t>n</a:t>
            </a:r>
            <a:r>
              <a:rPr lang="zh-CN" altLang="en-US" sz="1700" dirty="0" smtClean="0">
                <a:latin typeface="微软雅黑" panose="020B0503020204020204" pitchFamily="34" charset="-122"/>
                <a:ea typeface="微软雅黑" panose="020B0503020204020204" pitchFamily="34" charset="-122"/>
              </a:rPr>
              <a:t>称为串的长度，</a:t>
            </a:r>
            <a:r>
              <a:rPr lang="en-US" altLang="zh-CN" sz="1700" dirty="0" smtClean="0">
                <a:latin typeface="微软雅黑" panose="020B0503020204020204" pitchFamily="34" charset="-122"/>
                <a:ea typeface="微软雅黑" panose="020B0503020204020204" pitchFamily="34" charset="-122"/>
              </a:rPr>
              <a:t>0</a:t>
            </a:r>
            <a:r>
              <a:rPr lang="zh-CN" altLang="en-US" sz="1700" dirty="0" smtClean="0">
                <a:latin typeface="微软雅黑" panose="020B0503020204020204" pitchFamily="34" charset="-122"/>
                <a:ea typeface="微软雅黑" panose="020B0503020204020204" pitchFamily="34" charset="-122"/>
              </a:rPr>
              <a:t>个字符的串称为空串（</a:t>
            </a:r>
            <a:r>
              <a:rPr lang="en-US" altLang="zh-CN" sz="1700" dirty="0" smtClean="0">
                <a:latin typeface="微软雅黑" panose="020B0503020204020204" pitchFamily="34" charset="-122"/>
                <a:ea typeface="微软雅黑" panose="020B0503020204020204" pitchFamily="34" charset="-122"/>
              </a:rPr>
              <a:t>null string</a:t>
            </a:r>
            <a:r>
              <a:rPr lang="zh-CN" altLang="en-US" sz="1700" dirty="0" smtClean="0">
                <a:latin typeface="微软雅黑" panose="020B0503020204020204" pitchFamily="34" charset="-122"/>
                <a:ea typeface="微软雅黑" panose="020B0503020204020204" pitchFamily="34" charset="-122"/>
              </a:rPr>
              <a:t>），用</a:t>
            </a:r>
            <a:r>
              <a:rPr lang="en-US" altLang="zh-CN" sz="1700" dirty="0" smtClean="0">
                <a:latin typeface="微软雅黑" panose="020B0503020204020204" pitchFamily="34" charset="-122"/>
                <a:ea typeface="微软雅黑" panose="020B0503020204020204" pitchFamily="34" charset="-122"/>
              </a:rPr>
              <a:t>ø</a:t>
            </a:r>
            <a:r>
              <a:rPr lang="zh-CN" altLang="en-US" sz="1700" dirty="0" smtClean="0">
                <a:latin typeface="微软雅黑" panose="020B0503020204020204" pitchFamily="34" charset="-122"/>
                <a:ea typeface="微软雅黑" panose="020B0503020204020204" pitchFamily="34" charset="-122"/>
              </a:rPr>
              <a:t>表示。</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字符串有用单引号为边界的（</a:t>
            </a:r>
            <a:r>
              <a:rPr lang="en-US" altLang="zh-CN" sz="1700" dirty="0" smtClean="0">
                <a:latin typeface="微软雅黑" panose="020B0503020204020204" pitchFamily="34" charset="-122"/>
                <a:ea typeface="微软雅黑" panose="020B0503020204020204" pitchFamily="34" charset="-122"/>
              </a:rPr>
              <a:t>Python</a:t>
            </a:r>
            <a:r>
              <a:rPr lang="zh-CN" altLang="en-US" sz="1700" dirty="0" smtClean="0">
                <a:latin typeface="微软雅黑" panose="020B0503020204020204" pitchFamily="34" charset="-122"/>
                <a:ea typeface="微软雅黑" panose="020B0503020204020204" pitchFamily="34" charset="-122"/>
              </a:rPr>
              <a:t>），也有用双引号为边界的（</a:t>
            </a:r>
            <a:r>
              <a:rPr lang="en-US" altLang="zh-CN" sz="1700" dirty="0" smtClean="0">
                <a:latin typeface="微软雅黑" panose="020B0503020204020204" pitchFamily="34" charset="-122"/>
                <a:ea typeface="微软雅黑" panose="020B0503020204020204" pitchFamily="34" charset="-122"/>
              </a:rPr>
              <a:t>C</a:t>
            </a:r>
            <a:r>
              <a:rPr lang="zh-CN" altLang="en-US" sz="1700" dirty="0" smtClean="0">
                <a:latin typeface="微软雅黑" panose="020B0503020204020204" pitchFamily="34" charset="-122"/>
                <a:ea typeface="微软雅黑" panose="020B0503020204020204" pitchFamily="34" charset="-122"/>
              </a:rPr>
              <a:t>、</a:t>
            </a:r>
            <a:r>
              <a:rPr lang="en-US" altLang="zh-CN" sz="1700" dirty="0" smtClean="0">
                <a:latin typeface="微软雅黑" panose="020B0503020204020204" pitchFamily="34" charset="-122"/>
                <a:ea typeface="微软雅黑" panose="020B0503020204020204" pitchFamily="34" charset="-122"/>
              </a:rPr>
              <a:t>Java</a:t>
            </a:r>
            <a:r>
              <a:rPr lang="zh-CN" altLang="en-US" sz="1700" dirty="0" smtClean="0">
                <a:latin typeface="微软雅黑" panose="020B0503020204020204" pitchFamily="34" charset="-122"/>
                <a:ea typeface="微软雅黑" panose="020B0503020204020204" pitchFamily="34" charset="-122"/>
              </a:rPr>
              <a:t>、</a:t>
            </a:r>
            <a:r>
              <a:rPr lang="en-US" altLang="zh-CN" sz="1700" dirty="0" smtClean="0">
                <a:latin typeface="微软雅黑" panose="020B0503020204020204" pitchFamily="34" charset="-122"/>
                <a:ea typeface="微软雅黑" panose="020B0503020204020204" pitchFamily="34" charset="-122"/>
              </a:rPr>
              <a:t>Python</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串中任意个连续的字符组成的子序列称为该串（</a:t>
            </a:r>
            <a:r>
              <a:rPr lang="zh-CN" altLang="en-US" sz="1700" dirty="0" smtClean="0">
                <a:solidFill>
                  <a:srgbClr val="9900CC"/>
                </a:solidFill>
                <a:latin typeface="微软雅黑" panose="020B0503020204020204" pitchFamily="34" charset="-122"/>
                <a:ea typeface="微软雅黑" panose="020B0503020204020204" pitchFamily="34" charset="-122"/>
              </a:rPr>
              <a:t>主串</a:t>
            </a:r>
            <a:r>
              <a:rPr lang="zh-CN" altLang="en-US" sz="1700" dirty="0" smtClean="0">
                <a:latin typeface="微软雅黑" panose="020B0503020204020204" pitchFamily="34" charset="-122"/>
                <a:ea typeface="微软雅黑" panose="020B0503020204020204" pitchFamily="34" charset="-122"/>
              </a:rPr>
              <a:t>）的</a:t>
            </a:r>
            <a:r>
              <a:rPr lang="zh-CN" altLang="en-US" sz="1700" dirty="0" smtClean="0">
                <a:solidFill>
                  <a:srgbClr val="9900CC"/>
                </a:solidFill>
                <a:latin typeface="微软雅黑" panose="020B0503020204020204" pitchFamily="34" charset="-122"/>
                <a:ea typeface="微软雅黑" panose="020B0503020204020204" pitchFamily="34" charset="-122"/>
              </a:rPr>
              <a:t>子串</a:t>
            </a:r>
            <a:r>
              <a:rPr lang="zh-CN" altLang="en-US" sz="1700" dirty="0" smtClean="0">
                <a:latin typeface="微软雅黑" panose="020B0503020204020204" pitchFamily="34" charset="-122"/>
                <a:ea typeface="微软雅黑" panose="020B0503020204020204" pitchFamily="34" charset="-122"/>
              </a:rPr>
              <a:t>。   </a:t>
            </a:r>
            <a:r>
              <a:rPr lang="en-US" altLang="zh-CN" sz="1700" dirty="0" smtClean="0">
                <a:latin typeface="微软雅黑" panose="020B0503020204020204" pitchFamily="34" charset="-122"/>
                <a:ea typeface="微软雅黑" panose="020B0503020204020204" pitchFamily="34" charset="-122"/>
              </a:rPr>
              <a:t>"www.freecplus.net"   "free"</a:t>
            </a:r>
            <a:r>
              <a:rPr lang="zh-CN" altLang="en-US" sz="1700" dirty="0" smtClean="0">
                <a:latin typeface="微软雅黑" panose="020B0503020204020204" pitchFamily="34" charset="-122"/>
                <a:ea typeface="微软雅黑" panose="020B0503020204020204" pitchFamily="34" charset="-122"/>
              </a:rPr>
              <a:t>、</a:t>
            </a:r>
            <a:r>
              <a:rPr lang="en-US" altLang="zh-CN" sz="1700" dirty="0" smtClean="0">
                <a:latin typeface="微软雅黑" panose="020B0503020204020204" pitchFamily="34" charset="-122"/>
                <a:ea typeface="微软雅黑" panose="020B0503020204020204" pitchFamily="34" charset="-122"/>
              </a:rPr>
              <a:t>"net"</a:t>
            </a:r>
          </a:p>
          <a:p>
            <a:pPr>
              <a:lnSpc>
                <a:spcPct val="150000"/>
              </a:lnSpc>
            </a:pP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字符在序列中的序号为该字符在串中的</a:t>
            </a:r>
            <a:r>
              <a:rPr lang="zh-CN" altLang="en-US" sz="1700" dirty="0" smtClean="0">
                <a:solidFill>
                  <a:srgbClr val="9900CC"/>
                </a:solidFill>
                <a:latin typeface="微软雅黑" panose="020B0503020204020204" pitchFamily="34" charset="-122"/>
                <a:ea typeface="微软雅黑" panose="020B0503020204020204" pitchFamily="34" charset="-122"/>
              </a:rPr>
              <a:t>位置</a:t>
            </a:r>
            <a:r>
              <a:rPr lang="zh-CN" altLang="en-US" sz="1700" dirty="0" smtClean="0">
                <a:latin typeface="微软雅黑" panose="020B0503020204020204" pitchFamily="34" charset="-122"/>
                <a:ea typeface="微软雅黑" panose="020B0503020204020204" pitchFamily="34" charset="-122"/>
              </a:rPr>
              <a:t>（位序，从</a:t>
            </a:r>
            <a:r>
              <a:rPr lang="en-US" altLang="zh-CN" sz="1700" dirty="0" smtClean="0">
                <a:latin typeface="微软雅黑" panose="020B0503020204020204" pitchFamily="34" charset="-122"/>
                <a:ea typeface="微软雅黑" panose="020B0503020204020204" pitchFamily="34" charset="-122"/>
              </a:rPr>
              <a:t>1</a:t>
            </a:r>
            <a:r>
              <a:rPr lang="zh-CN" altLang="en-US" sz="1700" dirty="0" smtClean="0">
                <a:latin typeface="微软雅黑" panose="020B0503020204020204" pitchFamily="34" charset="-122"/>
                <a:ea typeface="微软雅黑" panose="020B0503020204020204" pitchFamily="34" charset="-122"/>
              </a:rPr>
              <a:t>到</a:t>
            </a:r>
            <a:r>
              <a:rPr lang="en-US" altLang="zh-CN" sz="1700" dirty="0" smtClean="0">
                <a:latin typeface="微软雅黑" panose="020B0503020204020204" pitchFamily="34" charset="-122"/>
                <a:ea typeface="微软雅黑" panose="020B0503020204020204" pitchFamily="34" charset="-122"/>
              </a:rPr>
              <a:t>n</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p:txBody>
      </p:sp>
      <p:sp>
        <p:nvSpPr>
          <p:cNvPr id="19" name="文本框 1">
            <a:extLst>
              <a:ext uri="{FF2B5EF4-FFF2-40B4-BE49-F238E27FC236}">
                <a16:creationId xmlns:a16="http://schemas.microsoft.com/office/drawing/2014/main" xmlns="" id="{9EBE7EC0-2F2A-4A9F-BB83-DBE4093374F9}"/>
              </a:ext>
            </a:extLst>
          </p:cNvPr>
          <p:cNvSpPr txBox="1"/>
          <p:nvPr/>
        </p:nvSpPr>
        <p:spPr>
          <a:xfrm>
            <a:off x="1174372" y="4939667"/>
            <a:ext cx="10219763" cy="1269578"/>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串是内容受限的线性表，存放的内容包括字母、数字、空格、标点符号、世界各国的文字和符号等。</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在线性表的基本操作中，大多以“单个元素”作为操作对象，而在串的基本操作中，通常以“串的整体”作为操作对象，例如在串中查找子串、子串的替换、子串的拆分、串的合并、子串的删除等。</a:t>
            </a:r>
            <a:endParaRPr lang="en-US" altLang="zh-CN" sz="1700" dirty="0" smtClean="0">
              <a:latin typeface="微软雅黑" panose="020B0503020204020204" pitchFamily="34" charset="-122"/>
              <a:ea typeface="微软雅黑" panose="020B0503020204020204" pitchFamily="34" charset="-122"/>
            </a:endParaRPr>
          </a:p>
        </p:txBody>
      </p:sp>
      <p:pic>
        <p:nvPicPr>
          <p:cNvPr id="3" name="Picture 2"/>
          <p:cNvPicPr>
            <a:picLocks noChangeAspect="1" noChangeArrowheads="1"/>
          </p:cNvPicPr>
          <p:nvPr/>
        </p:nvPicPr>
        <p:blipFill>
          <a:blip r:embed="rId2"/>
          <a:srcRect/>
          <a:stretch>
            <a:fillRect/>
          </a:stretch>
        </p:blipFill>
        <p:spPr bwMode="auto">
          <a:xfrm>
            <a:off x="2540446" y="4349003"/>
            <a:ext cx="4486275" cy="419100"/>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66255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串的基本操作</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
            <a:extLst>
              <a:ext uri="{FF2B5EF4-FFF2-40B4-BE49-F238E27FC236}">
                <a16:creationId xmlns:a16="http://schemas.microsoft.com/office/drawing/2014/main" xmlns="" id="{9EBE7EC0-2F2A-4A9F-BB83-DBE4093374F9}"/>
              </a:ext>
            </a:extLst>
          </p:cNvPr>
          <p:cNvSpPr txBox="1"/>
          <p:nvPr/>
        </p:nvSpPr>
        <p:spPr>
          <a:xfrm>
            <a:off x="1172584" y="1204853"/>
            <a:ext cx="10219763" cy="5193729"/>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StrAssign</a:t>
            </a:r>
            <a:r>
              <a:rPr lang="en-US" altLang="zh-CN" sz="1700" dirty="0" smtClean="0">
                <a:latin typeface="微软雅黑" panose="020B0503020204020204" pitchFamily="34" charset="-122"/>
                <a:ea typeface="微软雅黑" panose="020B0503020204020204" pitchFamily="34" charset="-122"/>
              </a:rPr>
              <a:t>(</a:t>
            </a:r>
            <a:r>
              <a:rPr lang="en-US" altLang="zh-CN" sz="1700" dirty="0" err="1" smtClean="0">
                <a:latin typeface="微软雅黑" panose="020B0503020204020204" pitchFamily="34" charset="-122"/>
                <a:ea typeface="微软雅黑" panose="020B0503020204020204" pitchFamily="34" charset="-122"/>
              </a:rPr>
              <a:t>T,chars</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：生成一个其值等于</a:t>
            </a:r>
            <a:r>
              <a:rPr lang="en-US" altLang="zh-CN" sz="1700" dirty="0" smtClean="0">
                <a:latin typeface="微软雅黑" panose="020B0503020204020204" pitchFamily="34" charset="-122"/>
                <a:ea typeface="微软雅黑" panose="020B0503020204020204" pitchFamily="34" charset="-122"/>
              </a:rPr>
              <a:t>chars</a:t>
            </a:r>
            <a:r>
              <a:rPr lang="zh-CN" altLang="en-US" sz="1700" dirty="0" smtClean="0">
                <a:latin typeface="微软雅黑" panose="020B0503020204020204" pitchFamily="34" charset="-122"/>
                <a:ea typeface="微软雅黑" panose="020B0503020204020204" pitchFamily="34" charset="-122"/>
              </a:rPr>
              <a:t>的串</a:t>
            </a:r>
            <a:r>
              <a:rPr lang="en-US" altLang="zh-CN" sz="1700" dirty="0" smtClean="0">
                <a:latin typeface="微软雅黑" panose="020B0503020204020204" pitchFamily="34" charset="-122"/>
                <a:ea typeface="微软雅黑" panose="020B0503020204020204" pitchFamily="34" charset="-122"/>
              </a:rPr>
              <a:t>T</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solidFill>
                  <a:srgbClr val="9900CC"/>
                </a:solidFill>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StrCopy</a:t>
            </a:r>
            <a:r>
              <a:rPr lang="en-US" altLang="zh-CN" sz="1700" dirty="0" smtClean="0">
                <a:latin typeface="微软雅黑" panose="020B0503020204020204" pitchFamily="34" charset="-122"/>
                <a:ea typeface="微软雅黑" panose="020B0503020204020204" pitchFamily="34" charset="-122"/>
              </a:rPr>
              <a:t>(T,S)</a:t>
            </a:r>
            <a:r>
              <a:rPr lang="zh-CN" altLang="en-US" sz="1700" dirty="0" smtClean="0">
                <a:latin typeface="微软雅黑" panose="020B0503020204020204" pitchFamily="34" charset="-122"/>
                <a:ea typeface="微软雅黑" panose="020B0503020204020204" pitchFamily="34" charset="-122"/>
              </a:rPr>
              <a:t>：把串</a:t>
            </a:r>
            <a:r>
              <a:rPr lang="en-US" altLang="zh-CN" sz="1700" dirty="0" smtClean="0">
                <a:latin typeface="微软雅黑" panose="020B0503020204020204" pitchFamily="34" charset="-122"/>
                <a:ea typeface="微软雅黑" panose="020B0503020204020204" pitchFamily="34" charset="-122"/>
              </a:rPr>
              <a:t>S</a:t>
            </a:r>
            <a:r>
              <a:rPr lang="zh-CN" altLang="en-US" sz="1700" dirty="0" smtClean="0">
                <a:latin typeface="微软雅黑" panose="020B0503020204020204" pitchFamily="34" charset="-122"/>
                <a:ea typeface="微软雅黑" panose="020B0503020204020204" pitchFamily="34" charset="-122"/>
              </a:rPr>
              <a:t>中的内容复制到串</a:t>
            </a:r>
            <a:r>
              <a:rPr lang="en-US" altLang="zh-CN" sz="1700" dirty="0" smtClean="0">
                <a:latin typeface="微软雅黑" panose="020B0503020204020204" pitchFamily="34" charset="-122"/>
                <a:ea typeface="微软雅黑" panose="020B0503020204020204" pitchFamily="34" charset="-122"/>
              </a:rPr>
              <a:t>T</a:t>
            </a:r>
            <a:r>
              <a:rPr lang="zh-CN" altLang="en-US" sz="1700" dirty="0" smtClean="0">
                <a:latin typeface="微软雅黑" panose="020B0503020204020204" pitchFamily="34" charset="-122"/>
                <a:ea typeface="微软雅黑" panose="020B0503020204020204" pitchFamily="34" charset="-122"/>
              </a:rPr>
              <a:t>中。</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StrEmpty</a:t>
            </a:r>
            <a:r>
              <a:rPr lang="en-US" altLang="zh-CN" sz="1700" dirty="0" smtClean="0">
                <a:latin typeface="微软雅黑" panose="020B0503020204020204" pitchFamily="34" charset="-122"/>
                <a:ea typeface="微软雅黑" panose="020B0503020204020204" pitchFamily="34" charset="-122"/>
              </a:rPr>
              <a:t>(T)</a:t>
            </a:r>
            <a:r>
              <a:rPr lang="zh-CN" altLang="en-US" sz="1700" dirty="0" smtClean="0">
                <a:latin typeface="微软雅黑" panose="020B0503020204020204" pitchFamily="34" charset="-122"/>
                <a:ea typeface="微软雅黑" panose="020B0503020204020204" pitchFamily="34" charset="-122"/>
              </a:rPr>
              <a:t>：判断字符串</a:t>
            </a:r>
            <a:r>
              <a:rPr lang="en-US" altLang="zh-CN" sz="1700" dirty="0" smtClean="0">
                <a:latin typeface="微软雅黑" panose="020B0503020204020204" pitchFamily="34" charset="-122"/>
                <a:ea typeface="微软雅黑" panose="020B0503020204020204" pitchFamily="34" charset="-122"/>
              </a:rPr>
              <a:t>T</a:t>
            </a:r>
            <a:r>
              <a:rPr lang="zh-CN" altLang="en-US" sz="1700" dirty="0" smtClean="0">
                <a:latin typeface="微软雅黑" panose="020B0503020204020204" pitchFamily="34" charset="-122"/>
                <a:ea typeface="微软雅黑" panose="020B0503020204020204" pitchFamily="34" charset="-122"/>
              </a:rPr>
              <a:t>是否为空。</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StrCompare</a:t>
            </a:r>
            <a:r>
              <a:rPr lang="en-US" altLang="zh-CN" sz="1700" dirty="0" smtClean="0">
                <a:latin typeface="微软雅黑" panose="020B0503020204020204" pitchFamily="34" charset="-122"/>
                <a:ea typeface="微软雅黑" panose="020B0503020204020204" pitchFamily="34" charset="-122"/>
              </a:rPr>
              <a:t>(T,S)</a:t>
            </a:r>
            <a:r>
              <a:rPr lang="zh-CN" altLang="en-US" sz="1700" dirty="0" smtClean="0">
                <a:latin typeface="微软雅黑" panose="020B0503020204020204" pitchFamily="34" charset="-122"/>
                <a:ea typeface="微软雅黑" panose="020B0503020204020204" pitchFamily="34" charset="-122"/>
              </a:rPr>
              <a:t>：判断串</a:t>
            </a:r>
            <a:r>
              <a:rPr lang="en-US" altLang="zh-CN" sz="1700" dirty="0" smtClean="0">
                <a:latin typeface="微软雅黑" panose="020B0503020204020204" pitchFamily="34" charset="-122"/>
                <a:ea typeface="微软雅黑" panose="020B0503020204020204" pitchFamily="34" charset="-122"/>
              </a:rPr>
              <a:t>T</a:t>
            </a:r>
            <a:r>
              <a:rPr lang="zh-CN" altLang="en-US" sz="1700" dirty="0" smtClean="0">
                <a:latin typeface="微软雅黑" panose="020B0503020204020204" pitchFamily="34" charset="-122"/>
                <a:ea typeface="微软雅黑" panose="020B0503020204020204" pitchFamily="34" charset="-122"/>
              </a:rPr>
              <a:t>和串</a:t>
            </a:r>
            <a:r>
              <a:rPr lang="en-US" altLang="zh-CN" sz="1700" dirty="0" smtClean="0">
                <a:latin typeface="微软雅黑" panose="020B0503020204020204" pitchFamily="34" charset="-122"/>
                <a:ea typeface="微软雅黑" panose="020B0503020204020204" pitchFamily="34" charset="-122"/>
              </a:rPr>
              <a:t>S</a:t>
            </a:r>
            <a:r>
              <a:rPr lang="zh-CN" altLang="en-US" sz="1700" dirty="0" smtClean="0">
                <a:latin typeface="微软雅黑" panose="020B0503020204020204" pitchFamily="34" charset="-122"/>
                <a:ea typeface="微软雅黑" panose="020B0503020204020204" pitchFamily="34" charset="-122"/>
              </a:rPr>
              <a:t>是否相等。</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StrLength</a:t>
            </a:r>
            <a:r>
              <a:rPr lang="en-US" altLang="zh-CN" sz="1700" dirty="0" smtClean="0">
                <a:latin typeface="微软雅黑" panose="020B0503020204020204" pitchFamily="34" charset="-122"/>
                <a:ea typeface="微软雅黑" panose="020B0503020204020204" pitchFamily="34" charset="-122"/>
              </a:rPr>
              <a:t>(T)</a:t>
            </a:r>
            <a:r>
              <a:rPr lang="zh-CN" altLang="en-US" sz="1700" dirty="0" smtClean="0">
                <a:latin typeface="微软雅黑" panose="020B0503020204020204" pitchFamily="34" charset="-122"/>
                <a:ea typeface="微软雅黑" panose="020B0503020204020204" pitchFamily="34" charset="-122"/>
              </a:rPr>
              <a:t>：获取串</a:t>
            </a:r>
            <a:r>
              <a:rPr lang="en-US" altLang="zh-CN" sz="1700" dirty="0" smtClean="0">
                <a:latin typeface="微软雅黑" panose="020B0503020204020204" pitchFamily="34" charset="-122"/>
                <a:ea typeface="微软雅黑" panose="020B0503020204020204" pitchFamily="34" charset="-122"/>
              </a:rPr>
              <a:t>T</a:t>
            </a:r>
            <a:r>
              <a:rPr lang="zh-CN" altLang="en-US" sz="1700" dirty="0" smtClean="0">
                <a:latin typeface="微软雅黑" panose="020B0503020204020204" pitchFamily="34" charset="-122"/>
                <a:ea typeface="微软雅黑" panose="020B0503020204020204" pitchFamily="34" charset="-122"/>
              </a:rPr>
              <a:t>的长度。</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ClearString</a:t>
            </a:r>
            <a:r>
              <a:rPr lang="en-US" altLang="zh-CN" sz="1700" dirty="0" smtClean="0">
                <a:latin typeface="微软雅黑" panose="020B0503020204020204" pitchFamily="34" charset="-122"/>
                <a:ea typeface="微软雅黑" panose="020B0503020204020204" pitchFamily="34" charset="-122"/>
              </a:rPr>
              <a:t>(T)</a:t>
            </a:r>
            <a:r>
              <a:rPr lang="zh-CN" altLang="en-US" sz="1700" dirty="0" smtClean="0">
                <a:latin typeface="微软雅黑" panose="020B0503020204020204" pitchFamily="34" charset="-122"/>
                <a:ea typeface="微软雅黑" panose="020B0503020204020204" pitchFamily="34" charset="-122"/>
              </a:rPr>
              <a:t>：清空串</a:t>
            </a:r>
            <a:r>
              <a:rPr lang="en-US" altLang="zh-CN" sz="1700" dirty="0" smtClean="0">
                <a:latin typeface="微软雅黑" panose="020B0503020204020204" pitchFamily="34" charset="-122"/>
                <a:ea typeface="微软雅黑" panose="020B0503020204020204" pitchFamily="34" charset="-122"/>
              </a:rPr>
              <a:t>T</a:t>
            </a:r>
            <a:r>
              <a:rPr lang="zh-CN" altLang="en-US" sz="1700" dirty="0" smtClean="0">
                <a:latin typeface="微软雅黑" panose="020B0503020204020204" pitchFamily="34" charset="-122"/>
                <a:ea typeface="微软雅黑" panose="020B0503020204020204" pitchFamily="34" charset="-122"/>
              </a:rPr>
              <a:t>的内容。</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Concat</a:t>
            </a:r>
            <a:r>
              <a:rPr lang="en-US" altLang="zh-CN" sz="1700" dirty="0" smtClean="0">
                <a:latin typeface="微软雅黑" panose="020B0503020204020204" pitchFamily="34" charset="-122"/>
                <a:ea typeface="微软雅黑" panose="020B0503020204020204" pitchFamily="34" charset="-122"/>
              </a:rPr>
              <a:t>(T,S1,S2)</a:t>
            </a:r>
            <a:r>
              <a:rPr lang="zh-CN" altLang="en-US" sz="1700" dirty="0" smtClean="0">
                <a:latin typeface="微软雅黑" panose="020B0503020204020204" pitchFamily="34" charset="-122"/>
                <a:ea typeface="微软雅黑" panose="020B0503020204020204" pitchFamily="34" charset="-122"/>
              </a:rPr>
              <a:t>：把串</a:t>
            </a:r>
            <a:r>
              <a:rPr lang="en-US" altLang="zh-CN" sz="1700" dirty="0" smtClean="0">
                <a:latin typeface="微软雅黑" panose="020B0503020204020204" pitchFamily="34" charset="-122"/>
                <a:ea typeface="微软雅黑" panose="020B0503020204020204" pitchFamily="34" charset="-122"/>
              </a:rPr>
              <a:t>S1</a:t>
            </a:r>
            <a:r>
              <a:rPr lang="zh-CN" altLang="en-US" sz="1700" dirty="0" smtClean="0">
                <a:latin typeface="微软雅黑" panose="020B0503020204020204" pitchFamily="34" charset="-122"/>
                <a:ea typeface="微软雅黑" panose="020B0503020204020204" pitchFamily="34" charset="-122"/>
              </a:rPr>
              <a:t>和</a:t>
            </a:r>
            <a:r>
              <a:rPr lang="en-US" altLang="zh-CN" sz="1700" dirty="0" smtClean="0">
                <a:latin typeface="微软雅黑" panose="020B0503020204020204" pitchFamily="34" charset="-122"/>
                <a:ea typeface="微软雅黑" panose="020B0503020204020204" pitchFamily="34" charset="-122"/>
              </a:rPr>
              <a:t>S2</a:t>
            </a:r>
            <a:r>
              <a:rPr lang="zh-CN" altLang="en-US" sz="1700" dirty="0" smtClean="0">
                <a:latin typeface="微软雅黑" panose="020B0503020204020204" pitchFamily="34" charset="-122"/>
                <a:ea typeface="微软雅黑" panose="020B0503020204020204" pitchFamily="34" charset="-122"/>
              </a:rPr>
              <a:t>连接起来，存入串</a:t>
            </a:r>
            <a:r>
              <a:rPr lang="en-US" altLang="zh-CN" sz="1700" dirty="0" smtClean="0">
                <a:latin typeface="微软雅黑" panose="020B0503020204020204" pitchFamily="34" charset="-122"/>
                <a:ea typeface="微软雅黑" panose="020B0503020204020204" pitchFamily="34" charset="-122"/>
              </a:rPr>
              <a:t>T</a:t>
            </a:r>
            <a:r>
              <a:rPr lang="zh-CN" altLang="en-US" sz="1700" dirty="0" smtClean="0">
                <a:latin typeface="微软雅黑" panose="020B0503020204020204" pitchFamily="34" charset="-122"/>
                <a:ea typeface="微软雅黑" panose="020B0503020204020204" pitchFamily="34" charset="-122"/>
              </a:rPr>
              <a:t>中。</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SubString</a:t>
            </a:r>
            <a:r>
              <a:rPr lang="en-US" altLang="zh-CN" sz="1700" dirty="0" smtClean="0">
                <a:latin typeface="微软雅黑" panose="020B0503020204020204" pitchFamily="34" charset="-122"/>
                <a:ea typeface="微软雅黑" panose="020B0503020204020204" pitchFamily="34" charset="-122"/>
              </a:rPr>
              <a:t>(</a:t>
            </a:r>
            <a:r>
              <a:rPr lang="en-US" altLang="zh-CN" sz="1700" dirty="0" err="1" smtClean="0">
                <a:latin typeface="微软雅黑" panose="020B0503020204020204" pitchFamily="34" charset="-122"/>
                <a:ea typeface="微软雅黑" panose="020B0503020204020204" pitchFamily="34" charset="-122"/>
              </a:rPr>
              <a:t>sub,T,pos,len</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：字符串按内容查找。</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Index(</a:t>
            </a:r>
            <a:r>
              <a:rPr lang="en-US" altLang="zh-CN" sz="1700" dirty="0" err="1" smtClean="0">
                <a:latin typeface="微软雅黑" panose="020B0503020204020204" pitchFamily="34" charset="-122"/>
                <a:ea typeface="微软雅黑" panose="020B0503020204020204" pitchFamily="34" charset="-122"/>
              </a:rPr>
              <a:t>T,S,pos</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：字符串按位置操作。</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Replace(T,S1,S2)</a:t>
            </a:r>
            <a:r>
              <a:rPr lang="zh-CN" altLang="en-US" sz="1700" dirty="0" smtClean="0">
                <a:latin typeface="微软雅黑" panose="020B0503020204020204" pitchFamily="34" charset="-122"/>
                <a:ea typeface="微软雅黑" panose="020B0503020204020204" pitchFamily="34" charset="-122"/>
              </a:rPr>
              <a:t>：字符串替换。</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StrInsert</a:t>
            </a:r>
            <a:r>
              <a:rPr lang="en-US" altLang="zh-CN" sz="1700" dirty="0" smtClean="0">
                <a:latin typeface="微软雅黑" panose="020B0503020204020204" pitchFamily="34" charset="-122"/>
                <a:ea typeface="微软雅黑" panose="020B0503020204020204" pitchFamily="34" charset="-122"/>
              </a:rPr>
              <a:t>(</a:t>
            </a:r>
            <a:r>
              <a:rPr lang="en-US" altLang="zh-CN" sz="1700" dirty="0" err="1" smtClean="0">
                <a:latin typeface="微软雅黑" panose="020B0503020204020204" pitchFamily="34" charset="-122"/>
                <a:ea typeface="微软雅黑" panose="020B0503020204020204" pitchFamily="34" charset="-122"/>
              </a:rPr>
              <a:t>T,S,pos</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：字符串插入。</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StrDelete</a:t>
            </a:r>
            <a:r>
              <a:rPr lang="en-US" altLang="zh-CN" sz="1700" dirty="0" smtClean="0">
                <a:latin typeface="微软雅黑" panose="020B0503020204020204" pitchFamily="34" charset="-122"/>
                <a:ea typeface="微软雅黑" panose="020B0503020204020204" pitchFamily="34" charset="-122"/>
              </a:rPr>
              <a:t>(</a:t>
            </a:r>
            <a:r>
              <a:rPr lang="en-US" altLang="zh-CN" sz="1700" dirty="0" err="1" smtClean="0">
                <a:latin typeface="微软雅黑" panose="020B0503020204020204" pitchFamily="34" charset="-122"/>
                <a:ea typeface="微软雅黑" panose="020B0503020204020204" pitchFamily="34" charset="-122"/>
              </a:rPr>
              <a:t>T,pos,len</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：符串删除。</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DestroyString</a:t>
            </a:r>
            <a:r>
              <a:rPr lang="en-US" altLang="zh-CN" sz="1700" dirty="0" smtClean="0">
                <a:latin typeface="微软雅黑" panose="020B0503020204020204" pitchFamily="34" charset="-122"/>
                <a:ea typeface="微软雅黑" panose="020B0503020204020204" pitchFamily="34" charset="-122"/>
              </a:rPr>
              <a:t>(T)</a:t>
            </a:r>
            <a:r>
              <a:rPr lang="zh-CN" altLang="en-US" sz="1700" dirty="0" smtClean="0">
                <a:latin typeface="微软雅黑" panose="020B0503020204020204" pitchFamily="34" charset="-122"/>
                <a:ea typeface="微软雅黑" panose="020B0503020204020204" pitchFamily="34" charset="-122"/>
              </a:rPr>
              <a:t>：销毁串。</a:t>
            </a:r>
            <a:endParaRPr lang="en-US" altLang="zh-CN" sz="17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3866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串的顺序存储</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
            <a:extLst>
              <a:ext uri="{FF2B5EF4-FFF2-40B4-BE49-F238E27FC236}">
                <a16:creationId xmlns:a16="http://schemas.microsoft.com/office/drawing/2014/main" xmlns="" id="{9EBE7EC0-2F2A-4A9F-BB83-DBE4093374F9}"/>
              </a:ext>
            </a:extLst>
          </p:cNvPr>
          <p:cNvSpPr txBox="1"/>
          <p:nvPr/>
        </p:nvSpPr>
        <p:spPr>
          <a:xfrm>
            <a:off x="1174372" y="1378769"/>
            <a:ext cx="10219763" cy="4893647"/>
          </a:xfrm>
          <a:prstGeom prst="rect">
            <a:avLst/>
          </a:prstGeom>
          <a:noFill/>
        </p:spPr>
        <p:txBody>
          <a:bodyPr wrap="square" rtlCol="0">
            <a:spAutoFit/>
          </a:bodyPr>
          <a:lstStyle/>
          <a:p>
            <a:r>
              <a:rPr lang="en-US" altLang="zh-CN" sz="1700" dirty="0" smtClean="0">
                <a:latin typeface="微软雅黑" panose="020B0503020204020204" pitchFamily="34" charset="-122"/>
                <a:ea typeface="微软雅黑" panose="020B0503020204020204" pitchFamily="34" charset="-122"/>
              </a:rPr>
              <a:t>1</a:t>
            </a:r>
            <a:r>
              <a:rPr lang="zh-CN" altLang="en-US" sz="1700" dirty="0" smtClean="0">
                <a:latin typeface="微软雅黑" panose="020B0503020204020204" pitchFamily="34" charset="-122"/>
                <a:ea typeface="微软雅黑" panose="020B0503020204020204" pitchFamily="34" charset="-122"/>
              </a:rPr>
              <a:t>）</a:t>
            </a:r>
            <a:r>
              <a:rPr lang="zh-CN" altLang="en-US" sz="1700" dirty="0" smtClean="0">
                <a:solidFill>
                  <a:srgbClr val="9900CC"/>
                </a:solidFill>
                <a:latin typeface="微软雅黑" panose="020B0503020204020204" pitchFamily="34" charset="-122"/>
                <a:ea typeface="微软雅黑" panose="020B0503020204020204" pitchFamily="34" charset="-122"/>
              </a:rPr>
              <a:t>静态数组</a:t>
            </a:r>
            <a:r>
              <a:rPr lang="zh-CN" altLang="en-US" sz="1700" dirty="0" smtClean="0">
                <a:latin typeface="微软雅黑" panose="020B0503020204020204" pitchFamily="34" charset="-122"/>
                <a:ea typeface="微软雅黑" panose="020B0503020204020204" pitchFamily="34" charset="-122"/>
              </a:rPr>
              <a:t>，字符串有最大长度限制。</a:t>
            </a:r>
            <a:endParaRPr lang="en-US" altLang="zh-CN" sz="1700" dirty="0" smtClean="0">
              <a:latin typeface="微软雅黑" panose="020B0503020204020204" pitchFamily="34" charset="-122"/>
              <a:ea typeface="微软雅黑" panose="020B0503020204020204" pitchFamily="34" charset="-122"/>
            </a:endParaRPr>
          </a:p>
          <a:p>
            <a:endParaRPr lang="en-US" altLang="zh-CN" sz="1000" dirty="0" smtClean="0">
              <a:latin typeface="微软雅黑" panose="020B0503020204020204" pitchFamily="34" charset="-122"/>
              <a:ea typeface="微软雅黑" panose="020B0503020204020204" pitchFamily="34" charset="-122"/>
            </a:endParaRPr>
          </a:p>
          <a:p>
            <a:r>
              <a:rPr lang="en-US" altLang="zh-CN" sz="1700" dirty="0" smtClean="0">
                <a:latin typeface="微软雅黑" panose="020B0503020204020204" pitchFamily="34" charset="-122"/>
                <a:ea typeface="微软雅黑" panose="020B0503020204020204" pitchFamily="34" charset="-122"/>
              </a:rPr>
              <a:t>#define MAXSIZE 100       // </a:t>
            </a:r>
            <a:r>
              <a:rPr lang="zh-CN" altLang="en-US" sz="1700" dirty="0" smtClean="0">
                <a:latin typeface="微软雅黑" panose="020B0503020204020204" pitchFamily="34" charset="-122"/>
                <a:ea typeface="微软雅黑" panose="020B0503020204020204" pitchFamily="34" charset="-122"/>
              </a:rPr>
              <a:t>字符串的最大长度</a:t>
            </a:r>
          </a:p>
          <a:p>
            <a:endParaRPr lang="zh-CN" altLang="en-US" sz="1000" dirty="0" smtClean="0">
              <a:latin typeface="微软雅黑" panose="020B0503020204020204" pitchFamily="34" charset="-122"/>
              <a:ea typeface="微软雅黑" panose="020B0503020204020204" pitchFamily="34" charset="-122"/>
            </a:endParaRPr>
          </a:p>
          <a:p>
            <a:r>
              <a:rPr lang="en-US" altLang="zh-CN" sz="1700" dirty="0" smtClean="0">
                <a:latin typeface="微软雅黑" panose="020B0503020204020204" pitchFamily="34" charset="-122"/>
                <a:ea typeface="微软雅黑" panose="020B0503020204020204" pitchFamily="34" charset="-122"/>
              </a:rPr>
              <a:t>typedef </a:t>
            </a:r>
            <a:r>
              <a:rPr lang="en-US" altLang="zh-CN" sz="1700" dirty="0" err="1" smtClean="0">
                <a:latin typeface="微软雅黑" panose="020B0503020204020204" pitchFamily="34" charset="-122"/>
                <a:ea typeface="微软雅黑" panose="020B0503020204020204" pitchFamily="34" charset="-122"/>
              </a:rPr>
              <a:t>struct</a:t>
            </a:r>
            <a:endParaRPr lang="en-US" altLang="zh-CN" sz="1700" dirty="0" smtClean="0">
              <a:latin typeface="微软雅黑" panose="020B0503020204020204" pitchFamily="34" charset="-122"/>
              <a:ea typeface="微软雅黑" panose="020B0503020204020204" pitchFamily="34" charset="-122"/>
            </a:endParaRPr>
          </a:p>
          <a:p>
            <a:r>
              <a:rPr lang="en-US" altLang="zh-CN" sz="1700" dirty="0" smtClean="0">
                <a:latin typeface="微软雅黑" panose="020B0503020204020204" pitchFamily="34" charset="-122"/>
                <a:ea typeface="微软雅黑" panose="020B0503020204020204" pitchFamily="34" charset="-122"/>
              </a:rPr>
              <a:t>{</a:t>
            </a:r>
          </a:p>
          <a:p>
            <a:r>
              <a:rPr lang="en-US" altLang="zh-CN" sz="1700" dirty="0" smtClean="0">
                <a:latin typeface="微软雅黑" panose="020B0503020204020204" pitchFamily="34" charset="-122"/>
                <a:ea typeface="微软雅黑" panose="020B0503020204020204" pitchFamily="34" charset="-122"/>
              </a:rPr>
              <a:t>  char data[MAXSIZE];       // </a:t>
            </a:r>
            <a:r>
              <a:rPr lang="zh-CN" altLang="en-US" sz="1700" dirty="0" smtClean="0">
                <a:latin typeface="微软雅黑" panose="020B0503020204020204" pitchFamily="34" charset="-122"/>
                <a:ea typeface="微软雅黑" panose="020B0503020204020204" pitchFamily="34" charset="-122"/>
              </a:rPr>
              <a:t>用数组存储字符串中的元素</a:t>
            </a:r>
          </a:p>
          <a:p>
            <a:r>
              <a:rPr lang="zh-CN" altLang="en-US" sz="1700" dirty="0" smtClean="0">
                <a:latin typeface="微软雅黑" panose="020B0503020204020204" pitchFamily="34" charset="-122"/>
                <a:ea typeface="微软雅黑" panose="020B0503020204020204" pitchFamily="34" charset="-122"/>
              </a:rPr>
              <a:t>  </a:t>
            </a:r>
            <a:r>
              <a:rPr lang="en-US" altLang="zh-CN" sz="1700" dirty="0" smtClean="0">
                <a:latin typeface="微软雅黑" panose="020B0503020204020204" pitchFamily="34" charset="-122"/>
                <a:ea typeface="微软雅黑" panose="020B0503020204020204" pitchFamily="34" charset="-122"/>
              </a:rPr>
              <a:t>unsigned </a:t>
            </a:r>
            <a:r>
              <a:rPr lang="en-US" altLang="zh-CN" sz="1700" dirty="0" err="1" smtClean="0">
                <a:latin typeface="微软雅黑" panose="020B0503020204020204" pitchFamily="34" charset="-122"/>
                <a:ea typeface="微软雅黑" panose="020B0503020204020204" pitchFamily="34" charset="-122"/>
              </a:rPr>
              <a:t>int</a:t>
            </a:r>
            <a:r>
              <a:rPr lang="en-US" altLang="zh-CN" sz="1700" dirty="0" smtClean="0">
                <a:latin typeface="微软雅黑" panose="020B0503020204020204" pitchFamily="34" charset="-122"/>
                <a:ea typeface="微软雅黑" panose="020B0503020204020204" pitchFamily="34" charset="-122"/>
              </a:rPr>
              <a:t> length;       // </a:t>
            </a:r>
            <a:r>
              <a:rPr lang="zh-CN" altLang="en-US" sz="1700" dirty="0" smtClean="0">
                <a:latin typeface="微软雅黑" panose="020B0503020204020204" pitchFamily="34" charset="-122"/>
                <a:ea typeface="微软雅黑" panose="020B0503020204020204" pitchFamily="34" charset="-122"/>
              </a:rPr>
              <a:t>字符串中元素的个数</a:t>
            </a:r>
          </a:p>
          <a:p>
            <a:r>
              <a:rPr lang="en-US" altLang="zh-CN" sz="1700" dirty="0" smtClean="0">
                <a:latin typeface="微软雅黑" panose="020B0503020204020204" pitchFamily="34" charset="-122"/>
                <a:ea typeface="微软雅黑" panose="020B0503020204020204" pitchFamily="34" charset="-122"/>
              </a:rPr>
              <a:t>}String;</a:t>
            </a:r>
          </a:p>
          <a:p>
            <a:endParaRPr lang="en-US" altLang="zh-CN" sz="1000" dirty="0" smtClean="0">
              <a:latin typeface="微软雅黑" panose="020B0503020204020204" pitchFamily="34" charset="-122"/>
              <a:ea typeface="微软雅黑" panose="020B0503020204020204" pitchFamily="34" charset="-122"/>
            </a:endParaRPr>
          </a:p>
          <a:p>
            <a:endParaRPr lang="en-US" altLang="zh-CN" sz="1000" dirty="0" smtClean="0">
              <a:latin typeface="微软雅黑" panose="020B0503020204020204" pitchFamily="34" charset="-122"/>
              <a:ea typeface="微软雅黑" panose="020B0503020204020204" pitchFamily="34" charset="-122"/>
            </a:endParaRPr>
          </a:p>
          <a:p>
            <a:endParaRPr lang="en-US" altLang="zh-CN" sz="1000" dirty="0" smtClean="0">
              <a:latin typeface="微软雅黑" panose="020B0503020204020204" pitchFamily="34" charset="-122"/>
              <a:ea typeface="微软雅黑" panose="020B0503020204020204" pitchFamily="34" charset="-122"/>
            </a:endParaRPr>
          </a:p>
          <a:p>
            <a:r>
              <a:rPr lang="en-US" altLang="zh-CN" sz="1700" dirty="0" smtClean="0">
                <a:latin typeface="微软雅黑" panose="020B0503020204020204" pitchFamily="34" charset="-122"/>
                <a:ea typeface="微软雅黑" panose="020B0503020204020204" pitchFamily="34" charset="-122"/>
              </a:rPr>
              <a:t>2</a:t>
            </a:r>
            <a:r>
              <a:rPr lang="zh-CN" altLang="en-US" sz="1700" dirty="0" smtClean="0">
                <a:latin typeface="微软雅黑" panose="020B0503020204020204" pitchFamily="34" charset="-122"/>
                <a:ea typeface="微软雅黑" panose="020B0503020204020204" pitchFamily="34" charset="-122"/>
              </a:rPr>
              <a:t>）</a:t>
            </a:r>
            <a:r>
              <a:rPr lang="zh-CN" altLang="en-US" sz="1700" dirty="0" smtClean="0">
                <a:solidFill>
                  <a:srgbClr val="9900CC"/>
                </a:solidFill>
                <a:latin typeface="微软雅黑" panose="020B0503020204020204" pitchFamily="34" charset="-122"/>
                <a:ea typeface="微软雅黑" panose="020B0503020204020204" pitchFamily="34" charset="-122"/>
              </a:rPr>
              <a:t>动态分配内存</a:t>
            </a:r>
            <a:r>
              <a:rPr lang="zh-CN" altLang="en-US" sz="1700" dirty="0" smtClean="0">
                <a:latin typeface="微软雅黑" panose="020B0503020204020204" pitchFamily="34" charset="-122"/>
                <a:ea typeface="微软雅黑" panose="020B0503020204020204" pitchFamily="34" charset="-122"/>
              </a:rPr>
              <a:t>，字符串的长度可以自动护展。</a:t>
            </a:r>
            <a:endParaRPr lang="en-US" altLang="zh-CN" sz="1700" dirty="0" smtClean="0">
              <a:latin typeface="微软雅黑" panose="020B0503020204020204" pitchFamily="34" charset="-122"/>
              <a:ea typeface="微软雅黑" panose="020B0503020204020204" pitchFamily="34" charset="-122"/>
            </a:endParaRPr>
          </a:p>
          <a:p>
            <a:endParaRPr lang="en-US" altLang="zh-CN" sz="1000" dirty="0" smtClean="0">
              <a:latin typeface="微软雅黑" panose="020B0503020204020204" pitchFamily="34" charset="-122"/>
              <a:ea typeface="微软雅黑" panose="020B0503020204020204" pitchFamily="34" charset="-122"/>
            </a:endParaRPr>
          </a:p>
          <a:p>
            <a:r>
              <a:rPr lang="en-US" altLang="zh-CN" sz="1700" dirty="0" smtClean="0">
                <a:latin typeface="微软雅黑" panose="020B0503020204020204" pitchFamily="34" charset="-122"/>
                <a:ea typeface="微软雅黑" panose="020B0503020204020204" pitchFamily="34" charset="-122"/>
              </a:rPr>
              <a:t>typedef </a:t>
            </a:r>
            <a:r>
              <a:rPr lang="en-US" altLang="zh-CN" sz="1700" dirty="0" err="1" smtClean="0">
                <a:latin typeface="微软雅黑" panose="020B0503020204020204" pitchFamily="34" charset="-122"/>
                <a:ea typeface="微软雅黑" panose="020B0503020204020204" pitchFamily="34" charset="-122"/>
              </a:rPr>
              <a:t>struct</a:t>
            </a:r>
            <a:endParaRPr lang="en-US" altLang="zh-CN" sz="1700" dirty="0" smtClean="0">
              <a:latin typeface="微软雅黑" panose="020B0503020204020204" pitchFamily="34" charset="-122"/>
              <a:ea typeface="微软雅黑" panose="020B0503020204020204" pitchFamily="34" charset="-122"/>
            </a:endParaRPr>
          </a:p>
          <a:p>
            <a:r>
              <a:rPr lang="en-US" altLang="zh-CN" sz="1700" dirty="0" smtClean="0">
                <a:latin typeface="微软雅黑" panose="020B0503020204020204" pitchFamily="34" charset="-122"/>
                <a:ea typeface="微软雅黑" panose="020B0503020204020204" pitchFamily="34" charset="-122"/>
              </a:rPr>
              <a:t>{</a:t>
            </a:r>
          </a:p>
          <a:p>
            <a:r>
              <a:rPr lang="en-US" altLang="zh-CN" sz="1700" dirty="0" smtClean="0">
                <a:latin typeface="微软雅黑" panose="020B0503020204020204" pitchFamily="34" charset="-122"/>
                <a:ea typeface="微软雅黑" panose="020B0503020204020204" pitchFamily="34" charset="-122"/>
              </a:rPr>
              <a:t>  char *data;                       // </a:t>
            </a:r>
            <a:r>
              <a:rPr lang="zh-CN" altLang="en-US" sz="1700" dirty="0" smtClean="0">
                <a:latin typeface="微软雅黑" panose="020B0503020204020204" pitchFamily="34" charset="-122"/>
                <a:ea typeface="微软雅黑" panose="020B0503020204020204" pitchFamily="34" charset="-122"/>
              </a:rPr>
              <a:t>存储字符串中元素的首地址。</a:t>
            </a:r>
          </a:p>
          <a:p>
            <a:r>
              <a:rPr lang="zh-CN" altLang="en-US" sz="1700" dirty="0" smtClean="0">
                <a:latin typeface="微软雅黑" panose="020B0503020204020204" pitchFamily="34" charset="-122"/>
                <a:ea typeface="微软雅黑" panose="020B0503020204020204" pitchFamily="34" charset="-122"/>
              </a:rPr>
              <a:t>  </a:t>
            </a:r>
            <a:r>
              <a:rPr lang="en-US" altLang="zh-CN" sz="1700" dirty="0" smtClean="0">
                <a:latin typeface="微软雅黑" panose="020B0503020204020204" pitchFamily="34" charset="-122"/>
                <a:ea typeface="微软雅黑" panose="020B0503020204020204" pitchFamily="34" charset="-122"/>
              </a:rPr>
              <a:t>unsigned </a:t>
            </a:r>
            <a:r>
              <a:rPr lang="en-US" altLang="zh-CN" sz="1700" dirty="0" err="1" smtClean="0">
                <a:latin typeface="微软雅黑" panose="020B0503020204020204" pitchFamily="34" charset="-122"/>
                <a:ea typeface="微软雅黑" panose="020B0503020204020204" pitchFamily="34" charset="-122"/>
              </a:rPr>
              <a:t>int</a:t>
            </a: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maxsize</a:t>
            </a:r>
            <a:r>
              <a:rPr lang="en-US" altLang="zh-CN" sz="1700" dirty="0" smtClean="0">
                <a:latin typeface="微软雅黑" panose="020B0503020204020204" pitchFamily="34" charset="-122"/>
                <a:ea typeface="微软雅黑" panose="020B0503020204020204" pitchFamily="34" charset="-122"/>
              </a:rPr>
              <a:t>;     // </a:t>
            </a:r>
            <a:r>
              <a:rPr lang="zh-CN" altLang="en-US" sz="1700" dirty="0" smtClean="0">
                <a:latin typeface="微软雅黑" panose="020B0503020204020204" pitchFamily="34" charset="-122"/>
                <a:ea typeface="微软雅黑" panose="020B0503020204020204" pitchFamily="34" charset="-122"/>
              </a:rPr>
              <a:t>字符串的最大长度。</a:t>
            </a:r>
          </a:p>
          <a:p>
            <a:r>
              <a:rPr lang="zh-CN" altLang="en-US" sz="1700" dirty="0" smtClean="0">
                <a:latin typeface="微软雅黑" panose="020B0503020204020204" pitchFamily="34" charset="-122"/>
                <a:ea typeface="微软雅黑" panose="020B0503020204020204" pitchFamily="34" charset="-122"/>
              </a:rPr>
              <a:t>  </a:t>
            </a:r>
            <a:r>
              <a:rPr lang="en-US" altLang="zh-CN" sz="1700" dirty="0" smtClean="0">
                <a:latin typeface="微软雅黑" panose="020B0503020204020204" pitchFamily="34" charset="-122"/>
                <a:ea typeface="微软雅黑" panose="020B0503020204020204" pitchFamily="34" charset="-122"/>
              </a:rPr>
              <a:t>unsigned </a:t>
            </a:r>
            <a:r>
              <a:rPr lang="en-US" altLang="zh-CN" sz="1700" dirty="0" err="1" smtClean="0">
                <a:latin typeface="微软雅黑" panose="020B0503020204020204" pitchFamily="34" charset="-122"/>
                <a:ea typeface="微软雅黑" panose="020B0503020204020204" pitchFamily="34" charset="-122"/>
              </a:rPr>
              <a:t>int</a:t>
            </a:r>
            <a:r>
              <a:rPr lang="en-US" altLang="zh-CN" sz="1700" dirty="0" smtClean="0">
                <a:latin typeface="微软雅黑" panose="020B0503020204020204" pitchFamily="34" charset="-122"/>
                <a:ea typeface="微软雅黑" panose="020B0503020204020204" pitchFamily="34" charset="-122"/>
              </a:rPr>
              <a:t> length;       // </a:t>
            </a:r>
            <a:r>
              <a:rPr lang="zh-CN" altLang="en-US" sz="1700" dirty="0" smtClean="0">
                <a:latin typeface="微软雅黑" panose="020B0503020204020204" pitchFamily="34" charset="-122"/>
                <a:ea typeface="微软雅黑" panose="020B0503020204020204" pitchFamily="34" charset="-122"/>
              </a:rPr>
              <a:t>字符串的实际长度。</a:t>
            </a:r>
          </a:p>
          <a:p>
            <a:r>
              <a:rPr lang="en-US" altLang="zh-CN" sz="1700" dirty="0" smtClean="0">
                <a:latin typeface="微软雅黑" panose="020B0503020204020204" pitchFamily="34" charset="-122"/>
                <a:ea typeface="微软雅黑" panose="020B0503020204020204" pitchFamily="34" charset="-122"/>
              </a:rPr>
              <a:t>}String;</a:t>
            </a:r>
          </a:p>
          <a:p>
            <a:endParaRPr lang="en-US" altLang="zh-CN" sz="17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66255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串的顺序存储实现</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p:cNvPicPr>
            <a:picLocks noChangeAspect="1" noChangeArrowheads="1"/>
          </p:cNvPicPr>
          <p:nvPr/>
        </p:nvPicPr>
        <p:blipFill>
          <a:blip r:embed="rId2"/>
          <a:srcRect/>
          <a:stretch>
            <a:fillRect/>
          </a:stretch>
        </p:blipFill>
        <p:spPr bwMode="auto">
          <a:xfrm>
            <a:off x="1800225" y="1633538"/>
            <a:ext cx="8591550" cy="3590925"/>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66255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串的链式存储</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
            <a:extLst>
              <a:ext uri="{FF2B5EF4-FFF2-40B4-BE49-F238E27FC236}">
                <a16:creationId xmlns:a16="http://schemas.microsoft.com/office/drawing/2014/main" xmlns="" id="{9EBE7EC0-2F2A-4A9F-BB83-DBE4093374F9}"/>
              </a:ext>
            </a:extLst>
          </p:cNvPr>
          <p:cNvSpPr txBox="1"/>
          <p:nvPr/>
        </p:nvSpPr>
        <p:spPr>
          <a:xfrm>
            <a:off x="1174372" y="2293199"/>
            <a:ext cx="10219763" cy="3893374"/>
          </a:xfrm>
          <a:prstGeom prst="rect">
            <a:avLst/>
          </a:prstGeom>
          <a:noFill/>
        </p:spPr>
        <p:txBody>
          <a:bodyPr wrap="square" rtlCol="0">
            <a:spAutoFit/>
          </a:bodyPr>
          <a:lstStyle/>
          <a:p>
            <a:endParaRPr lang="zh-CN" altLang="en-US" sz="1000" dirty="0" smtClean="0">
              <a:latin typeface="微软雅黑" panose="020B0503020204020204" pitchFamily="34" charset="-122"/>
              <a:ea typeface="微软雅黑" panose="020B0503020204020204" pitchFamily="34" charset="-122"/>
            </a:endParaRPr>
          </a:p>
          <a:p>
            <a:r>
              <a:rPr lang="en-US" altLang="zh-CN" sz="1700" dirty="0" smtClean="0">
                <a:latin typeface="微软雅黑" panose="020B0503020204020204" pitchFamily="34" charset="-122"/>
                <a:ea typeface="微软雅黑" panose="020B0503020204020204" pitchFamily="34" charset="-122"/>
              </a:rPr>
              <a:t>typedef </a:t>
            </a:r>
            <a:r>
              <a:rPr lang="en-US" altLang="zh-CN" sz="1700" dirty="0" err="1" smtClean="0">
                <a:latin typeface="微软雅黑" panose="020B0503020204020204" pitchFamily="34" charset="-122"/>
                <a:ea typeface="微软雅黑" panose="020B0503020204020204" pitchFamily="34" charset="-122"/>
              </a:rPr>
              <a:t>struct</a:t>
            </a: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LNode</a:t>
            </a:r>
            <a:endParaRPr lang="en-US" altLang="zh-CN" sz="1700" dirty="0" smtClean="0">
              <a:latin typeface="微软雅黑" panose="020B0503020204020204" pitchFamily="34" charset="-122"/>
              <a:ea typeface="微软雅黑" panose="020B0503020204020204" pitchFamily="34" charset="-122"/>
            </a:endParaRPr>
          </a:p>
          <a:p>
            <a:r>
              <a:rPr lang="en-US" altLang="zh-CN" sz="1700" dirty="0" smtClean="0">
                <a:latin typeface="微软雅黑" panose="020B0503020204020204" pitchFamily="34" charset="-122"/>
                <a:ea typeface="微软雅黑" panose="020B0503020204020204" pitchFamily="34" charset="-122"/>
              </a:rPr>
              <a:t>{</a:t>
            </a:r>
          </a:p>
          <a:p>
            <a:r>
              <a:rPr lang="en-US" altLang="zh-CN" sz="1700" dirty="0" smtClean="0">
                <a:latin typeface="微软雅黑" panose="020B0503020204020204" pitchFamily="34" charset="-122"/>
                <a:ea typeface="微软雅黑" panose="020B0503020204020204" pitchFamily="34" charset="-122"/>
              </a:rPr>
              <a:t>  char data;                                      // </a:t>
            </a:r>
            <a:r>
              <a:rPr lang="zh-CN" altLang="en-US" sz="1700" dirty="0" smtClean="0">
                <a:latin typeface="微软雅黑" panose="020B0503020204020204" pitchFamily="34" charset="-122"/>
                <a:ea typeface="微软雅黑" panose="020B0503020204020204" pitchFamily="34" charset="-122"/>
              </a:rPr>
              <a:t>每个结点一个字符。</a:t>
            </a:r>
          </a:p>
          <a:p>
            <a:r>
              <a:rPr lang="zh-CN" altLang="en-US"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struct</a:t>
            </a: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Lnode</a:t>
            </a:r>
            <a:r>
              <a:rPr lang="en-US" altLang="zh-CN" sz="1700" dirty="0" smtClean="0">
                <a:latin typeface="微软雅黑" panose="020B0503020204020204" pitchFamily="34" charset="-122"/>
                <a:ea typeface="微软雅黑" panose="020B0503020204020204" pitchFamily="34" charset="-122"/>
              </a:rPr>
              <a:t> *next;</a:t>
            </a:r>
            <a:endParaRPr lang="zh-CN" altLang="en-US" sz="1700" dirty="0" smtClean="0">
              <a:latin typeface="微软雅黑" panose="020B0503020204020204" pitchFamily="34" charset="-122"/>
              <a:ea typeface="微软雅黑" panose="020B0503020204020204" pitchFamily="34" charset="-122"/>
            </a:endParaRPr>
          </a:p>
          <a:p>
            <a:r>
              <a:rPr lang="en-US" altLang="zh-CN" sz="1700" dirty="0" smtClean="0">
                <a:latin typeface="微软雅黑" panose="020B0503020204020204" pitchFamily="34" charset="-122"/>
                <a:ea typeface="微软雅黑" panose="020B0503020204020204" pitchFamily="34" charset="-122"/>
              </a:rPr>
              <a:t>}</a:t>
            </a:r>
            <a:r>
              <a:rPr lang="en-US" altLang="zh-CN" sz="1700" dirty="0" err="1" smtClean="0">
                <a:latin typeface="微软雅黑" panose="020B0503020204020204" pitchFamily="34" charset="-122"/>
                <a:ea typeface="微软雅黑" panose="020B0503020204020204" pitchFamily="34" charset="-122"/>
              </a:rPr>
              <a:t>LNode</a:t>
            </a:r>
            <a:r>
              <a:rPr lang="en-US" altLang="zh-CN" sz="1700" dirty="0" smtClean="0">
                <a:latin typeface="微软雅黑" panose="020B0503020204020204" pitchFamily="34" charset="-122"/>
                <a:ea typeface="微软雅黑" panose="020B0503020204020204" pitchFamily="34" charset="-122"/>
              </a:rPr>
              <a:t>,*String;                               // </a:t>
            </a:r>
            <a:r>
              <a:rPr lang="zh-CN" altLang="en-US" sz="1700" dirty="0" smtClean="0">
                <a:latin typeface="微软雅黑" panose="020B0503020204020204" pitchFamily="34" charset="-122"/>
                <a:ea typeface="微软雅黑" panose="020B0503020204020204" pitchFamily="34" charset="-122"/>
              </a:rPr>
              <a:t>存储密度很低</a:t>
            </a:r>
            <a:endParaRPr lang="en-US" altLang="zh-CN" sz="1700" dirty="0" smtClean="0">
              <a:latin typeface="微软雅黑" panose="020B0503020204020204" pitchFamily="34" charset="-122"/>
              <a:ea typeface="微软雅黑" panose="020B0503020204020204" pitchFamily="34" charset="-122"/>
            </a:endParaRPr>
          </a:p>
          <a:p>
            <a:endParaRPr lang="en-US" altLang="zh-CN" sz="1000" dirty="0" smtClean="0">
              <a:latin typeface="微软雅黑" panose="020B0503020204020204" pitchFamily="34" charset="-122"/>
              <a:ea typeface="微软雅黑" panose="020B0503020204020204" pitchFamily="34" charset="-122"/>
            </a:endParaRPr>
          </a:p>
          <a:p>
            <a:endParaRPr lang="en-US" altLang="zh-CN" sz="1000" dirty="0" smtClean="0">
              <a:latin typeface="微软雅黑" panose="020B0503020204020204" pitchFamily="34" charset="-122"/>
              <a:ea typeface="微软雅黑" panose="020B0503020204020204" pitchFamily="34" charset="-122"/>
            </a:endParaRPr>
          </a:p>
          <a:p>
            <a:endParaRPr lang="en-US" altLang="zh-CN" sz="1000" dirty="0" smtClean="0">
              <a:latin typeface="微软雅黑" panose="020B0503020204020204" pitchFamily="34" charset="-122"/>
              <a:ea typeface="微软雅黑" panose="020B0503020204020204" pitchFamily="34" charset="-122"/>
            </a:endParaRPr>
          </a:p>
          <a:p>
            <a:endParaRPr lang="en-US" altLang="zh-CN" sz="1000" dirty="0" smtClean="0">
              <a:latin typeface="微软雅黑" panose="020B0503020204020204" pitchFamily="34" charset="-122"/>
              <a:ea typeface="微软雅黑" panose="020B0503020204020204" pitchFamily="34" charset="-122"/>
            </a:endParaRPr>
          </a:p>
          <a:p>
            <a:r>
              <a:rPr lang="en-US" altLang="zh-CN" sz="1700" dirty="0" smtClean="0">
                <a:latin typeface="微软雅黑" panose="020B0503020204020204" pitchFamily="34" charset="-122"/>
                <a:ea typeface="微软雅黑" panose="020B0503020204020204" pitchFamily="34" charset="-122"/>
              </a:rPr>
              <a:t>#define NLENGTH 100                   // </a:t>
            </a:r>
            <a:r>
              <a:rPr lang="zh-CN" altLang="en-US" sz="1700" dirty="0" smtClean="0">
                <a:latin typeface="微软雅黑" panose="020B0503020204020204" pitchFamily="34" charset="-122"/>
                <a:ea typeface="微软雅黑" panose="020B0503020204020204" pitchFamily="34" charset="-122"/>
              </a:rPr>
              <a:t>每个结点的字符数。</a:t>
            </a:r>
            <a:endParaRPr lang="en-US" altLang="zh-CN" sz="1700" dirty="0" smtClean="0">
              <a:latin typeface="微软雅黑" panose="020B0503020204020204" pitchFamily="34" charset="-122"/>
              <a:ea typeface="微软雅黑" panose="020B0503020204020204" pitchFamily="34" charset="-122"/>
            </a:endParaRPr>
          </a:p>
          <a:p>
            <a:endParaRPr lang="en-US" altLang="zh-CN" sz="1000" dirty="0" smtClean="0">
              <a:latin typeface="微软雅黑" panose="020B0503020204020204" pitchFamily="34" charset="-122"/>
              <a:ea typeface="微软雅黑" panose="020B0503020204020204" pitchFamily="34" charset="-122"/>
            </a:endParaRPr>
          </a:p>
          <a:p>
            <a:r>
              <a:rPr lang="en-US" altLang="zh-CN" sz="1700" dirty="0" smtClean="0">
                <a:latin typeface="微软雅黑" panose="020B0503020204020204" pitchFamily="34" charset="-122"/>
                <a:ea typeface="微软雅黑" panose="020B0503020204020204" pitchFamily="34" charset="-122"/>
              </a:rPr>
              <a:t>typedef </a:t>
            </a:r>
            <a:r>
              <a:rPr lang="en-US" altLang="zh-CN" sz="1700" dirty="0" err="1" smtClean="0">
                <a:latin typeface="微软雅黑" panose="020B0503020204020204" pitchFamily="34" charset="-122"/>
                <a:ea typeface="微软雅黑" panose="020B0503020204020204" pitchFamily="34" charset="-122"/>
              </a:rPr>
              <a:t>struct</a:t>
            </a: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LNode</a:t>
            </a:r>
            <a:endParaRPr lang="en-US" altLang="zh-CN" sz="1700" dirty="0" smtClean="0">
              <a:latin typeface="微软雅黑" panose="020B0503020204020204" pitchFamily="34" charset="-122"/>
              <a:ea typeface="微软雅黑" panose="020B0503020204020204" pitchFamily="34" charset="-122"/>
            </a:endParaRPr>
          </a:p>
          <a:p>
            <a:r>
              <a:rPr lang="en-US" altLang="zh-CN" sz="1700" dirty="0" smtClean="0">
                <a:latin typeface="微软雅黑" panose="020B0503020204020204" pitchFamily="34" charset="-122"/>
                <a:ea typeface="微软雅黑" panose="020B0503020204020204" pitchFamily="34" charset="-122"/>
              </a:rPr>
              <a:t>{</a:t>
            </a:r>
          </a:p>
          <a:p>
            <a:r>
              <a:rPr lang="en-US" altLang="zh-CN" sz="1700" dirty="0" smtClean="0">
                <a:latin typeface="微软雅黑" panose="020B0503020204020204" pitchFamily="34" charset="-122"/>
                <a:ea typeface="微软雅黑" panose="020B0503020204020204" pitchFamily="34" charset="-122"/>
              </a:rPr>
              <a:t>  char data[NLENGTH];                   // </a:t>
            </a:r>
            <a:r>
              <a:rPr lang="zh-CN" altLang="en-US" sz="1700" dirty="0" smtClean="0">
                <a:latin typeface="微软雅黑" panose="020B0503020204020204" pitchFamily="34" charset="-122"/>
                <a:ea typeface="微软雅黑" panose="020B0503020204020204" pitchFamily="34" charset="-122"/>
              </a:rPr>
              <a:t>每个结点</a:t>
            </a:r>
            <a:r>
              <a:rPr lang="en-US" altLang="zh-CN" sz="1700" dirty="0" smtClean="0">
                <a:latin typeface="微软雅黑" panose="020B0503020204020204" pitchFamily="34" charset="-122"/>
                <a:ea typeface="微软雅黑" panose="020B0503020204020204" pitchFamily="34" charset="-122"/>
              </a:rPr>
              <a:t>NLENGTH</a:t>
            </a:r>
            <a:r>
              <a:rPr lang="zh-CN" altLang="en-US" sz="1700" dirty="0" smtClean="0">
                <a:latin typeface="微软雅黑" panose="020B0503020204020204" pitchFamily="34" charset="-122"/>
                <a:ea typeface="微软雅黑" panose="020B0503020204020204" pitchFamily="34" charset="-122"/>
              </a:rPr>
              <a:t>个字符。</a:t>
            </a:r>
          </a:p>
          <a:p>
            <a:r>
              <a:rPr lang="zh-CN" altLang="en-US"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struct</a:t>
            </a: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Lnode</a:t>
            </a:r>
            <a:r>
              <a:rPr lang="en-US" altLang="zh-CN" sz="1700" dirty="0" smtClean="0">
                <a:latin typeface="微软雅黑" panose="020B0503020204020204" pitchFamily="34" charset="-122"/>
                <a:ea typeface="微软雅黑" panose="020B0503020204020204" pitchFamily="34" charset="-122"/>
              </a:rPr>
              <a:t> *next;</a:t>
            </a:r>
            <a:endParaRPr lang="zh-CN" altLang="en-US" sz="1700" dirty="0" smtClean="0">
              <a:latin typeface="微软雅黑" panose="020B0503020204020204" pitchFamily="34" charset="-122"/>
              <a:ea typeface="微软雅黑" panose="020B0503020204020204" pitchFamily="34" charset="-122"/>
            </a:endParaRPr>
          </a:p>
          <a:p>
            <a:r>
              <a:rPr lang="en-US" altLang="zh-CN" sz="1700" dirty="0" smtClean="0">
                <a:latin typeface="微软雅黑" panose="020B0503020204020204" pitchFamily="34" charset="-122"/>
                <a:ea typeface="微软雅黑" panose="020B0503020204020204" pitchFamily="34" charset="-122"/>
              </a:rPr>
              <a:t>}</a:t>
            </a:r>
            <a:r>
              <a:rPr lang="en-US" altLang="zh-CN" sz="1700" dirty="0" err="1" smtClean="0">
                <a:latin typeface="微软雅黑" panose="020B0503020204020204" pitchFamily="34" charset="-122"/>
                <a:ea typeface="微软雅黑" panose="020B0503020204020204" pitchFamily="34" charset="-122"/>
              </a:rPr>
              <a:t>LNode</a:t>
            </a:r>
            <a:r>
              <a:rPr lang="en-US" altLang="zh-CN" sz="1700" dirty="0" smtClean="0">
                <a:latin typeface="微软雅黑" panose="020B0503020204020204" pitchFamily="34" charset="-122"/>
                <a:ea typeface="微软雅黑" panose="020B0503020204020204" pitchFamily="34" charset="-122"/>
              </a:rPr>
              <a:t>,*String;</a:t>
            </a:r>
          </a:p>
        </p:txBody>
      </p:sp>
      <p:pic>
        <p:nvPicPr>
          <p:cNvPr id="2050" name="Picture 2"/>
          <p:cNvPicPr>
            <a:picLocks noChangeAspect="1" noChangeArrowheads="1"/>
          </p:cNvPicPr>
          <p:nvPr/>
        </p:nvPicPr>
        <p:blipFill>
          <a:blip r:embed="rId2"/>
          <a:srcRect/>
          <a:stretch>
            <a:fillRect/>
          </a:stretch>
        </p:blipFill>
        <p:spPr bwMode="auto">
          <a:xfrm>
            <a:off x="1345042" y="1353558"/>
            <a:ext cx="6875463" cy="1009650"/>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662554"/>
          </a:xfrm>
          <a:prstGeom prst="rect">
            <a:avLst/>
          </a:prstGeom>
          <a:noFill/>
        </p:spPr>
        <p:txBody>
          <a:bodyPr wrap="square" rtlCol="0">
            <a:spAutoFit/>
          </a:bodyPr>
          <a:lstStyle/>
          <a:p>
            <a:pPr algn="ctr">
              <a:lnSpc>
                <a:spcPct val="150000"/>
              </a:lnSpc>
            </a:pPr>
            <a:r>
              <a:rPr lang="en-US" altLang="zh-CN" sz="2800" b="1" dirty="0" smtClean="0">
                <a:solidFill>
                  <a:srgbClr val="9900CC"/>
                </a:solidFill>
                <a:latin typeface="微软雅黑" panose="020B0503020204020204" pitchFamily="34" charset="-122"/>
                <a:ea typeface="微软雅黑" panose="020B0503020204020204" pitchFamily="34" charset="-122"/>
              </a:rPr>
              <a:t>KMP</a:t>
            </a:r>
            <a:r>
              <a:rPr lang="zh-CN" altLang="en-US" sz="2800" b="1" dirty="0" smtClean="0">
                <a:solidFill>
                  <a:srgbClr val="9900CC"/>
                </a:solidFill>
                <a:latin typeface="微软雅黑" panose="020B0503020204020204" pitchFamily="34" charset="-122"/>
                <a:ea typeface="微软雅黑" panose="020B0503020204020204" pitchFamily="34" charset="-122"/>
              </a:rPr>
              <a:t>算法</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
            <a:extLst>
              <a:ext uri="{FF2B5EF4-FFF2-40B4-BE49-F238E27FC236}">
                <a16:creationId xmlns:a16="http://schemas.microsoft.com/office/drawing/2014/main" xmlns="" id="{9EBE7EC0-2F2A-4A9F-BB83-DBE4093374F9}"/>
              </a:ext>
            </a:extLst>
          </p:cNvPr>
          <p:cNvSpPr txBox="1"/>
          <p:nvPr/>
        </p:nvSpPr>
        <p:spPr>
          <a:xfrm>
            <a:off x="946674" y="1344705"/>
            <a:ext cx="10079914" cy="1754326"/>
          </a:xfrm>
          <a:prstGeom prst="rect">
            <a:avLst/>
          </a:prstGeom>
          <a:noFill/>
        </p:spPr>
        <p:txBody>
          <a:bodyPr wrap="square" rtlCol="0">
            <a:spAutoFit/>
          </a:bodyPr>
          <a:lstStyle/>
          <a:p>
            <a:pPr>
              <a:lnSpc>
                <a:spcPct val="150000"/>
              </a:lnSpc>
            </a:pPr>
            <a:r>
              <a:rPr lang="zh-CN" altLang="en-US" dirty="0" smtClean="0">
                <a:latin typeface="Microsoft YaHei UI" pitchFamily="34" charset="-122"/>
                <a:ea typeface="Microsoft YaHei UI" pitchFamily="34" charset="-122"/>
              </a:rPr>
              <a:t>第一个视频：</a:t>
            </a:r>
            <a:r>
              <a:rPr lang="en-US" altLang="zh-CN" dirty="0" smtClean="0">
                <a:latin typeface="Microsoft YaHei UI" pitchFamily="34" charset="-122"/>
                <a:ea typeface="Microsoft YaHei UI" pitchFamily="34" charset="-122"/>
              </a:rPr>
              <a:t>BF</a:t>
            </a:r>
            <a:r>
              <a:rPr lang="zh-CN" altLang="en-US" dirty="0" smtClean="0">
                <a:latin typeface="Microsoft YaHei UI" pitchFamily="34" charset="-122"/>
                <a:ea typeface="Microsoft YaHei UI" pitchFamily="34" charset="-122"/>
              </a:rPr>
              <a:t>算法，即暴力</a:t>
            </a:r>
            <a:r>
              <a:rPr lang="en-US" altLang="zh-CN" dirty="0" smtClean="0">
                <a:latin typeface="Microsoft YaHei UI" pitchFamily="34" charset="-122"/>
                <a:ea typeface="Microsoft YaHei UI" pitchFamily="34" charset="-122"/>
              </a:rPr>
              <a:t>(Brute Force)</a:t>
            </a:r>
            <a:r>
              <a:rPr lang="zh-CN" altLang="en-US" dirty="0" smtClean="0">
                <a:latin typeface="Microsoft YaHei UI" pitchFamily="34" charset="-122"/>
                <a:ea typeface="Microsoft YaHei UI" pitchFamily="34" charset="-122"/>
              </a:rPr>
              <a:t>算法，是普通的模式匹配算法；</a:t>
            </a:r>
            <a:endParaRPr lang="en-US" altLang="zh-CN" dirty="0" smtClean="0">
              <a:latin typeface="Microsoft YaHei UI" pitchFamily="34" charset="-122"/>
              <a:ea typeface="Microsoft YaHei UI" pitchFamily="34" charset="-122"/>
            </a:endParaRPr>
          </a:p>
          <a:p>
            <a:pPr>
              <a:lnSpc>
                <a:spcPct val="150000"/>
              </a:lnSpc>
            </a:pPr>
            <a:r>
              <a:rPr lang="zh-CN" altLang="en-US" dirty="0" smtClean="0">
                <a:latin typeface="Microsoft YaHei UI" pitchFamily="34" charset="-122"/>
                <a:ea typeface="Microsoft YaHei UI" pitchFamily="34" charset="-122"/>
              </a:rPr>
              <a:t>第二个视频：</a:t>
            </a:r>
            <a:r>
              <a:rPr lang="en-US" altLang="zh-CN" dirty="0" smtClean="0">
                <a:latin typeface="Microsoft YaHei UI" pitchFamily="34" charset="-122"/>
                <a:ea typeface="Microsoft YaHei UI" pitchFamily="34" charset="-122"/>
              </a:rPr>
              <a:t>KMP</a:t>
            </a:r>
            <a:r>
              <a:rPr lang="zh-CN" altLang="en-US" dirty="0" smtClean="0">
                <a:latin typeface="Microsoft YaHei UI" pitchFamily="34" charset="-122"/>
                <a:ea typeface="Microsoft YaHei UI" pitchFamily="34" charset="-122"/>
              </a:rPr>
              <a:t>算法的原理；</a:t>
            </a:r>
            <a:endParaRPr lang="en-US" altLang="zh-CN" dirty="0" smtClean="0">
              <a:latin typeface="Microsoft YaHei UI" pitchFamily="34" charset="-122"/>
              <a:ea typeface="Microsoft YaHei UI" pitchFamily="34" charset="-122"/>
            </a:endParaRPr>
          </a:p>
          <a:p>
            <a:pPr>
              <a:lnSpc>
                <a:spcPct val="150000"/>
              </a:lnSpc>
            </a:pPr>
            <a:r>
              <a:rPr lang="zh-CN" altLang="en-US" dirty="0" smtClean="0">
                <a:latin typeface="Microsoft YaHei UI" pitchFamily="34" charset="-122"/>
                <a:ea typeface="Microsoft YaHei UI" pitchFamily="34" charset="-122"/>
              </a:rPr>
              <a:t>第三个视频：</a:t>
            </a:r>
            <a:r>
              <a:rPr lang="en-US" altLang="zh-CN" dirty="0" smtClean="0">
                <a:latin typeface="Microsoft YaHei UI" pitchFamily="34" charset="-122"/>
                <a:ea typeface="Microsoft YaHei UI" pitchFamily="34" charset="-122"/>
              </a:rPr>
              <a:t>KMP</a:t>
            </a:r>
            <a:r>
              <a:rPr lang="zh-CN" altLang="en-US" dirty="0" smtClean="0">
                <a:latin typeface="Microsoft YaHei UI" pitchFamily="34" charset="-122"/>
                <a:ea typeface="Microsoft YaHei UI" pitchFamily="34" charset="-122"/>
              </a:rPr>
              <a:t>算法的实现，包括</a:t>
            </a:r>
            <a:r>
              <a:rPr lang="en-US" altLang="zh-CN" dirty="0" smtClean="0">
                <a:latin typeface="Microsoft YaHei UI" pitchFamily="34" charset="-122"/>
                <a:ea typeface="Microsoft YaHei UI" pitchFamily="34" charset="-122"/>
              </a:rPr>
              <a:t>next</a:t>
            </a:r>
            <a:r>
              <a:rPr lang="zh-CN" altLang="en-US" dirty="0" smtClean="0">
                <a:latin typeface="Microsoft YaHei UI" pitchFamily="34" charset="-122"/>
                <a:ea typeface="Microsoft YaHei UI" pitchFamily="34" charset="-122"/>
              </a:rPr>
              <a:t>数组的计算方法和</a:t>
            </a:r>
            <a:r>
              <a:rPr lang="en-US" altLang="zh-CN" dirty="0" smtClean="0">
                <a:latin typeface="Microsoft YaHei UI" pitchFamily="34" charset="-122"/>
                <a:ea typeface="Microsoft YaHei UI" pitchFamily="34" charset="-122"/>
              </a:rPr>
              <a:t>KMP</a:t>
            </a:r>
            <a:r>
              <a:rPr lang="zh-CN" altLang="en-US" dirty="0" smtClean="0">
                <a:latin typeface="Microsoft YaHei UI" pitchFamily="34" charset="-122"/>
                <a:ea typeface="Microsoft YaHei UI" pitchFamily="34" charset="-122"/>
              </a:rPr>
              <a:t>算法的流程；</a:t>
            </a:r>
            <a:endParaRPr lang="en-US" altLang="zh-CN" dirty="0" smtClean="0">
              <a:latin typeface="Microsoft YaHei UI" pitchFamily="34" charset="-122"/>
              <a:ea typeface="Microsoft YaHei UI" pitchFamily="34" charset="-122"/>
            </a:endParaRPr>
          </a:p>
          <a:p>
            <a:pPr>
              <a:lnSpc>
                <a:spcPct val="150000"/>
              </a:lnSpc>
            </a:pPr>
            <a:r>
              <a:rPr lang="zh-CN" altLang="en-US" dirty="0" smtClean="0">
                <a:latin typeface="Microsoft YaHei UI" pitchFamily="34" charset="-122"/>
                <a:ea typeface="Microsoft YaHei UI" pitchFamily="34" charset="-122"/>
              </a:rPr>
              <a:t>第四个视频：</a:t>
            </a:r>
            <a:r>
              <a:rPr lang="en-US" altLang="zh-CN" dirty="0" smtClean="0">
                <a:latin typeface="Microsoft YaHei UI" pitchFamily="34" charset="-122"/>
                <a:ea typeface="Microsoft YaHei UI" pitchFamily="34" charset="-122"/>
              </a:rPr>
              <a:t>KMP</a:t>
            </a:r>
            <a:r>
              <a:rPr lang="zh-CN" altLang="en-US" dirty="0" smtClean="0">
                <a:latin typeface="Microsoft YaHei UI" pitchFamily="34" charset="-122"/>
                <a:ea typeface="Microsoft YaHei UI" pitchFamily="34" charset="-122"/>
              </a:rPr>
              <a:t>算法的优化，</a:t>
            </a:r>
            <a:r>
              <a:rPr lang="en-US" altLang="zh-CN" dirty="0" err="1" smtClean="0">
                <a:latin typeface="Microsoft YaHei UI" pitchFamily="34" charset="-122"/>
                <a:ea typeface="Microsoft YaHei UI" pitchFamily="34" charset="-122"/>
              </a:rPr>
              <a:t>nextval</a:t>
            </a:r>
            <a:r>
              <a:rPr lang="zh-CN" altLang="en-US" dirty="0" smtClean="0">
                <a:latin typeface="Microsoft YaHei UI" pitchFamily="34" charset="-122"/>
                <a:ea typeface="Microsoft YaHei UI" pitchFamily="34" charset="-122"/>
              </a:rPr>
              <a:t>数组的计算方法。</a:t>
            </a:r>
            <a:endParaRPr lang="en-US" altLang="zh-CN" dirty="0" smtClean="0">
              <a:latin typeface="Microsoft YaHei UI" pitchFamily="34" charset="-122"/>
              <a:ea typeface="Microsoft YaHei UI" pitchFamily="34" charset="-122"/>
            </a:endParaRPr>
          </a:p>
        </p:txBody>
      </p:sp>
      <p:sp>
        <p:nvSpPr>
          <p:cNvPr id="20" name="文本框 1">
            <a:extLst>
              <a:ext uri="{FF2B5EF4-FFF2-40B4-BE49-F238E27FC236}">
                <a16:creationId xmlns:a16="http://schemas.microsoft.com/office/drawing/2014/main" xmlns="" id="{9EBE7EC0-2F2A-4A9F-BB83-DBE4093374F9}"/>
              </a:ext>
            </a:extLst>
          </p:cNvPr>
          <p:cNvSpPr txBox="1"/>
          <p:nvPr/>
        </p:nvSpPr>
        <p:spPr>
          <a:xfrm>
            <a:off x="709994" y="3593196"/>
            <a:ext cx="10553262" cy="877163"/>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源代码在视频发布后的视频简介中， </a:t>
            </a:r>
            <a:r>
              <a:rPr lang="en-US" altLang="zh-CN" sz="1700" dirty="0" err="1" smtClean="0">
                <a:latin typeface="微软雅黑" panose="020B0503020204020204" pitchFamily="34" charset="-122"/>
                <a:ea typeface="微软雅黑" panose="020B0503020204020204" pitchFamily="34" charset="-122"/>
              </a:rPr>
              <a:t>kmp.c</a:t>
            </a:r>
            <a:r>
              <a:rPr lang="zh-CN" altLang="en-US" sz="1700" dirty="0" smtClean="0">
                <a:latin typeface="微软雅黑" panose="020B0503020204020204" pitchFamily="34" charset="-122"/>
                <a:ea typeface="微软雅黑" panose="020B0503020204020204" pitchFamily="34" charset="-122"/>
              </a:rPr>
              <a:t>，此程序演示了字符串的匹配模式算法，包括：</a:t>
            </a:r>
            <a:r>
              <a:rPr lang="en-US" altLang="zh-CN" sz="1700" dirty="0" smtClean="0">
                <a:latin typeface="微软雅黑" panose="020B0503020204020204" pitchFamily="34" charset="-122"/>
                <a:ea typeface="微软雅黑" panose="020B0503020204020204" pitchFamily="34" charset="-122"/>
              </a:rPr>
              <a:t>1</a:t>
            </a:r>
            <a:r>
              <a:rPr lang="zh-CN" altLang="en-US" sz="1700" dirty="0" smtClean="0">
                <a:latin typeface="微软雅黑" panose="020B0503020204020204" pitchFamily="34" charset="-122"/>
                <a:ea typeface="微软雅黑" panose="020B0503020204020204" pitchFamily="34" charset="-122"/>
              </a:rPr>
              <a:t>）普通的模式匹配算法，即</a:t>
            </a:r>
            <a:r>
              <a:rPr lang="en-US" altLang="zh-CN" sz="1700" dirty="0" smtClean="0">
                <a:latin typeface="微软雅黑" panose="020B0503020204020204" pitchFamily="34" charset="-122"/>
                <a:ea typeface="微软雅黑" panose="020B0503020204020204" pitchFamily="34" charset="-122"/>
              </a:rPr>
              <a:t>BF</a:t>
            </a:r>
            <a:r>
              <a:rPr lang="zh-CN" altLang="en-US" sz="1700" dirty="0" smtClean="0">
                <a:latin typeface="微软雅黑" panose="020B0503020204020204" pitchFamily="34" charset="-122"/>
                <a:ea typeface="微软雅黑" panose="020B0503020204020204" pitchFamily="34" charset="-122"/>
              </a:rPr>
              <a:t>算法； </a:t>
            </a:r>
            <a:r>
              <a:rPr lang="en-US" altLang="zh-CN" sz="1700" dirty="0" smtClean="0">
                <a:latin typeface="微软雅黑" panose="020B0503020204020204" pitchFamily="34" charset="-122"/>
                <a:ea typeface="微软雅黑" panose="020B0503020204020204" pitchFamily="34" charset="-122"/>
              </a:rPr>
              <a:t>2</a:t>
            </a:r>
            <a:r>
              <a:rPr lang="zh-CN" altLang="en-US" sz="1700" dirty="0" smtClean="0">
                <a:latin typeface="微软雅黑" panose="020B0503020204020204" pitchFamily="34" charset="-122"/>
                <a:ea typeface="微软雅黑" panose="020B0503020204020204" pitchFamily="34" charset="-122"/>
              </a:rPr>
              <a:t>）</a:t>
            </a:r>
            <a:r>
              <a:rPr lang="en-US" altLang="zh-CN" sz="1700" dirty="0" smtClean="0">
                <a:latin typeface="微软雅黑" panose="020B0503020204020204" pitchFamily="34" charset="-122"/>
                <a:ea typeface="微软雅黑" panose="020B0503020204020204" pitchFamily="34" charset="-122"/>
              </a:rPr>
              <a:t>KMP</a:t>
            </a:r>
            <a:r>
              <a:rPr lang="zh-CN" altLang="en-US" sz="1700" dirty="0" smtClean="0">
                <a:latin typeface="微软雅黑" panose="020B0503020204020204" pitchFamily="34" charset="-122"/>
                <a:ea typeface="微软雅黑" panose="020B0503020204020204" pitchFamily="34" charset="-122"/>
              </a:rPr>
              <a:t>算法的求</a:t>
            </a:r>
            <a:r>
              <a:rPr lang="en-US" altLang="zh-CN" sz="1700" dirty="0" smtClean="0">
                <a:latin typeface="微软雅黑" panose="020B0503020204020204" pitchFamily="34" charset="-122"/>
                <a:ea typeface="微软雅黑" panose="020B0503020204020204" pitchFamily="34" charset="-122"/>
              </a:rPr>
              <a:t>next</a:t>
            </a:r>
            <a:r>
              <a:rPr lang="zh-CN" altLang="en-US" sz="1700" dirty="0" smtClean="0">
                <a:latin typeface="微软雅黑" panose="020B0503020204020204" pitchFamily="34" charset="-122"/>
                <a:ea typeface="微软雅黑" panose="020B0503020204020204" pitchFamily="34" charset="-122"/>
              </a:rPr>
              <a:t>数组； </a:t>
            </a:r>
            <a:r>
              <a:rPr lang="en-US" altLang="zh-CN" sz="1700" dirty="0" smtClean="0">
                <a:latin typeface="微软雅黑" panose="020B0503020204020204" pitchFamily="34" charset="-122"/>
                <a:ea typeface="微软雅黑" panose="020B0503020204020204" pitchFamily="34" charset="-122"/>
              </a:rPr>
              <a:t>3</a:t>
            </a:r>
            <a:r>
              <a:rPr lang="zh-CN" altLang="en-US" sz="1700" dirty="0" smtClean="0">
                <a:latin typeface="微软雅黑" panose="020B0503020204020204" pitchFamily="34" charset="-122"/>
                <a:ea typeface="微软雅黑" panose="020B0503020204020204" pitchFamily="34" charset="-122"/>
              </a:rPr>
              <a:t>）</a:t>
            </a:r>
            <a:r>
              <a:rPr lang="en-US" altLang="zh-CN" sz="1700" dirty="0" smtClean="0">
                <a:latin typeface="微软雅黑" panose="020B0503020204020204" pitchFamily="34" charset="-122"/>
                <a:ea typeface="微软雅黑" panose="020B0503020204020204" pitchFamily="34" charset="-122"/>
              </a:rPr>
              <a:t>KMP</a:t>
            </a:r>
            <a:r>
              <a:rPr lang="zh-CN" altLang="en-US" sz="1700" dirty="0" smtClean="0">
                <a:latin typeface="微软雅黑" panose="020B0503020204020204" pitchFamily="34" charset="-122"/>
                <a:ea typeface="微软雅黑" panose="020B0503020204020204" pitchFamily="34" charset="-122"/>
              </a:rPr>
              <a:t>算法的求</a:t>
            </a:r>
            <a:r>
              <a:rPr lang="en-US" altLang="zh-CN" sz="1700" dirty="0" err="1" smtClean="0">
                <a:latin typeface="微软雅黑" panose="020B0503020204020204" pitchFamily="34" charset="-122"/>
                <a:ea typeface="微软雅黑" panose="020B0503020204020204" pitchFamily="34" charset="-122"/>
              </a:rPr>
              <a:t>nextval</a:t>
            </a:r>
            <a:r>
              <a:rPr lang="zh-CN" altLang="en-US" sz="1700" dirty="0" smtClean="0">
                <a:latin typeface="微软雅黑" panose="020B0503020204020204" pitchFamily="34" charset="-122"/>
                <a:ea typeface="微软雅黑" panose="020B0503020204020204" pitchFamily="34" charset="-122"/>
              </a:rPr>
              <a:t>数组； </a:t>
            </a:r>
            <a:r>
              <a:rPr lang="en-US" altLang="zh-CN" sz="1700" dirty="0" smtClean="0">
                <a:latin typeface="微软雅黑" panose="020B0503020204020204" pitchFamily="34" charset="-122"/>
                <a:ea typeface="微软雅黑" panose="020B0503020204020204" pitchFamily="34" charset="-122"/>
              </a:rPr>
              <a:t>4</a:t>
            </a:r>
            <a:r>
              <a:rPr lang="zh-CN" altLang="en-US" sz="1700" dirty="0" smtClean="0">
                <a:latin typeface="微软雅黑" panose="020B0503020204020204" pitchFamily="34" charset="-122"/>
                <a:ea typeface="微软雅黑" panose="020B0503020204020204" pitchFamily="34" charset="-122"/>
              </a:rPr>
              <a:t>）</a:t>
            </a:r>
            <a:r>
              <a:rPr lang="en-US" altLang="zh-CN" sz="1700" dirty="0" smtClean="0">
                <a:latin typeface="微软雅黑" panose="020B0503020204020204" pitchFamily="34" charset="-122"/>
                <a:ea typeface="微软雅黑" panose="020B0503020204020204" pitchFamily="34" charset="-122"/>
              </a:rPr>
              <a:t>KMP</a:t>
            </a:r>
            <a:r>
              <a:rPr lang="zh-CN" altLang="en-US" sz="1700" dirty="0" smtClean="0">
                <a:latin typeface="微软雅黑" panose="020B0503020204020204" pitchFamily="34" charset="-122"/>
                <a:ea typeface="微软雅黑" panose="020B0503020204020204" pitchFamily="34" charset="-122"/>
              </a:rPr>
              <a:t>算法的实现。</a:t>
            </a:r>
            <a:endParaRPr lang="en-US" altLang="zh-CN" sz="17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43986"/>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数据项</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925137"/>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1" name="文本框 1">
            <a:extLst>
              <a:ext uri="{FF2B5EF4-FFF2-40B4-BE49-F238E27FC236}">
                <a16:creationId xmlns:a16="http://schemas.microsoft.com/office/drawing/2014/main" xmlns="" id="{9EBE7EC0-2F2A-4A9F-BB83-DBE4093374F9}"/>
              </a:ext>
            </a:extLst>
          </p:cNvPr>
          <p:cNvSpPr txBox="1"/>
          <p:nvPr/>
        </p:nvSpPr>
        <p:spPr>
          <a:xfrm>
            <a:off x="903654" y="1210105"/>
            <a:ext cx="9940053" cy="923330"/>
          </a:xfrm>
          <a:prstGeom prst="rect">
            <a:avLst/>
          </a:prstGeom>
          <a:noFill/>
        </p:spPr>
        <p:txBody>
          <a:bodyPr wrap="square" rtlCol="0">
            <a:spAutoFit/>
          </a:bodyPr>
          <a:lstStyle/>
          <a:p>
            <a:pPr>
              <a:lnSpc>
                <a:spcPct val="150000"/>
              </a:lnSpc>
            </a:pPr>
            <a:r>
              <a:rPr lang="zh-CN" altLang="en-US" dirty="0" smtClean="0">
                <a:latin typeface="微软雅黑" panose="020B0503020204020204" pitchFamily="34" charset="-122"/>
                <a:ea typeface="微软雅黑" panose="020B0503020204020204" pitchFamily="34" charset="-122"/>
              </a:rPr>
              <a:t>    数据元素由若干数据项组成，数据项是构成数据元素的不可分割的最小单位。</a:t>
            </a:r>
            <a:r>
              <a:rPr lang="zh-CN" altLang="en-US" dirty="0" smtClean="0">
                <a:solidFill>
                  <a:srgbClr val="9900CC"/>
                </a:solidFill>
                <a:latin typeface="微软雅黑" panose="020B0503020204020204" pitchFamily="34" charset="-122"/>
                <a:ea typeface="微软雅黑" panose="020B0503020204020204" pitchFamily="34" charset="-122"/>
              </a:rPr>
              <a:t>（数据域、字段、列、属性）</a:t>
            </a:r>
            <a:endParaRPr lang="en-US" altLang="zh-CN" dirty="0" smtClean="0">
              <a:latin typeface="微软雅黑" panose="020B0503020204020204" pitchFamily="34" charset="-122"/>
              <a:ea typeface="微软雅黑" panose="020B0503020204020204" pitchFamily="34" charset="-122"/>
            </a:endParaRPr>
          </a:p>
        </p:txBody>
      </p:sp>
      <p:sp>
        <p:nvSpPr>
          <p:cNvPr id="12" name="矩形 11"/>
          <p:cNvSpPr/>
          <p:nvPr/>
        </p:nvSpPr>
        <p:spPr>
          <a:xfrm>
            <a:off x="4767486" y="926925"/>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928713"/>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926925"/>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928713"/>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930501"/>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0" name="表格 9"/>
          <p:cNvGraphicFramePr>
            <a:graphicFrameLocks noGrp="1"/>
          </p:cNvGraphicFramePr>
          <p:nvPr/>
        </p:nvGraphicFramePr>
        <p:xfrm>
          <a:off x="981243" y="2352439"/>
          <a:ext cx="10357317" cy="1645920"/>
        </p:xfrm>
        <a:graphic>
          <a:graphicData uri="http://schemas.openxmlformats.org/drawingml/2006/table">
            <a:tbl>
              <a:tblPr/>
              <a:tblGrid>
                <a:gridCol w="561800"/>
                <a:gridCol w="963489"/>
                <a:gridCol w="623943"/>
                <a:gridCol w="796066"/>
                <a:gridCol w="516367"/>
                <a:gridCol w="451821"/>
                <a:gridCol w="1667436"/>
                <a:gridCol w="4776395"/>
              </a:tblGrid>
              <a:tr h="212770">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编号</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姓名</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a:solidFill>
                            <a:srgbClr val="000000"/>
                          </a:solidFill>
                          <a:latin typeface="Arial"/>
                          <a:ea typeface="宋体"/>
                          <a:cs typeface="Times New Roman"/>
                        </a:rPr>
                        <a:t>颜值</a:t>
                      </a:r>
                      <a:endParaRPr lang="zh-CN" sz="1200" kern="10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身材</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体重</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smtClean="0">
                          <a:solidFill>
                            <a:srgbClr val="000000"/>
                          </a:solidFill>
                          <a:latin typeface="Arial"/>
                          <a:ea typeface="宋体"/>
                          <a:cs typeface="Times New Roman"/>
                        </a:rPr>
                        <a:t>身高</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出生时间</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备注</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3247">
                <a:tc>
                  <a:txBody>
                    <a:bodyPr/>
                    <a:lstStyle/>
                    <a:p>
                      <a:pPr algn="just">
                        <a:lnSpc>
                          <a:spcPct val="150000"/>
                        </a:lnSpc>
                        <a:spcBef>
                          <a:spcPts val="400"/>
                        </a:spcBef>
                        <a:spcAft>
                          <a:spcPts val="400"/>
                        </a:spcAft>
                      </a:pPr>
                      <a:r>
                        <a:rPr lang="en-US" sz="1200" kern="100" dirty="0" smtClean="0">
                          <a:solidFill>
                            <a:srgbClr val="000000"/>
                          </a:solidFill>
                          <a:latin typeface="Arial"/>
                          <a:ea typeface="宋体"/>
                          <a:cs typeface="Times New Roman"/>
                        </a:rPr>
                        <a:t>1</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西施</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漂亮</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火辣</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a:solidFill>
                            <a:srgbClr val="000000"/>
                          </a:solidFill>
                          <a:latin typeface="Arial"/>
                          <a:ea typeface="宋体"/>
                          <a:cs typeface="Times New Roman"/>
                        </a:rPr>
                        <a:t>48.5</a:t>
                      </a:r>
                      <a:endParaRPr lang="zh-CN" sz="1200" kern="10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dirty="0">
                          <a:solidFill>
                            <a:srgbClr val="000000"/>
                          </a:solidFill>
                          <a:latin typeface="Arial"/>
                          <a:ea typeface="宋体"/>
                          <a:cs typeface="Times New Roman"/>
                        </a:rPr>
                        <a:t>170</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a:solidFill>
                            <a:srgbClr val="000000"/>
                          </a:solidFill>
                          <a:latin typeface="Arial"/>
                          <a:ea typeface="宋体"/>
                          <a:cs typeface="Times New Roman"/>
                        </a:rPr>
                        <a:t>2000-01-01 01:12:35</a:t>
                      </a:r>
                      <a:endParaRPr lang="zh-CN" sz="1200" kern="10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这是一个非常漂亮</a:t>
                      </a:r>
                      <a:r>
                        <a:rPr lang="zh-CN" sz="1200" kern="100" dirty="0" smtClean="0">
                          <a:solidFill>
                            <a:srgbClr val="000000"/>
                          </a:solidFill>
                          <a:latin typeface="Arial"/>
                          <a:ea typeface="宋体"/>
                          <a:cs typeface="Times New Roman"/>
                        </a:rPr>
                        <a:t>姑娘</a:t>
                      </a:r>
                      <a:r>
                        <a:rPr lang="zh-CN" altLang="en-US" sz="1200" kern="100" dirty="0" smtClean="0">
                          <a:solidFill>
                            <a:srgbClr val="000000"/>
                          </a:solidFill>
                          <a:latin typeface="Arial"/>
                          <a:ea typeface="宋体"/>
                          <a:cs typeface="Times New Roman"/>
                        </a:rPr>
                        <a:t>，</a:t>
                      </a:r>
                      <a:r>
                        <a:rPr lang="zh-CN" sz="1200" kern="100" dirty="0" smtClean="0">
                          <a:solidFill>
                            <a:srgbClr val="000000"/>
                          </a:solidFill>
                          <a:latin typeface="Arial"/>
                          <a:ea typeface="宋体"/>
                          <a:cs typeface="Times New Roman"/>
                        </a:rPr>
                        <a:t>老公</a:t>
                      </a:r>
                      <a:r>
                        <a:rPr lang="zh-CN" sz="1200" kern="100" dirty="0">
                          <a:solidFill>
                            <a:srgbClr val="000000"/>
                          </a:solidFill>
                          <a:latin typeface="Arial"/>
                          <a:ea typeface="宋体"/>
                          <a:cs typeface="Times New Roman"/>
                        </a:rPr>
                        <a:t>是</a:t>
                      </a:r>
                      <a:r>
                        <a:rPr lang="zh-CN" sz="1200" kern="100" dirty="0" smtClean="0">
                          <a:solidFill>
                            <a:srgbClr val="000000"/>
                          </a:solidFill>
                          <a:latin typeface="Arial"/>
                          <a:ea typeface="宋体"/>
                          <a:cs typeface="Times New Roman"/>
                        </a:rPr>
                        <a:t>夫差</a:t>
                      </a:r>
                      <a:r>
                        <a:rPr lang="zh-CN" altLang="en-US" sz="1200" kern="100" dirty="0" smtClean="0">
                          <a:solidFill>
                            <a:srgbClr val="000000"/>
                          </a:solidFill>
                          <a:latin typeface="Arial"/>
                          <a:ea typeface="宋体"/>
                          <a:cs typeface="Times New Roman"/>
                        </a:rPr>
                        <a:t>，</a:t>
                      </a:r>
                      <a:r>
                        <a:rPr lang="zh-CN" sz="1200" kern="100" dirty="0" smtClean="0">
                          <a:solidFill>
                            <a:srgbClr val="000000"/>
                          </a:solidFill>
                          <a:latin typeface="Arial"/>
                          <a:ea typeface="宋体"/>
                          <a:cs typeface="Times New Roman"/>
                        </a:rPr>
                        <a:t>男朋友</a:t>
                      </a:r>
                      <a:r>
                        <a:rPr lang="zh-CN" sz="1200" kern="100" dirty="0">
                          <a:solidFill>
                            <a:srgbClr val="000000"/>
                          </a:solidFill>
                          <a:latin typeface="Arial"/>
                          <a:ea typeface="宋体"/>
                          <a:cs typeface="Times New Roman"/>
                        </a:rPr>
                        <a:t>是范蠡。</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5910">
                <a:tc>
                  <a:txBody>
                    <a:bodyPr/>
                    <a:lstStyle/>
                    <a:p>
                      <a:pPr algn="just">
                        <a:lnSpc>
                          <a:spcPct val="150000"/>
                        </a:lnSpc>
                        <a:spcBef>
                          <a:spcPts val="400"/>
                        </a:spcBef>
                        <a:spcAft>
                          <a:spcPts val="400"/>
                        </a:spcAft>
                      </a:pPr>
                      <a:r>
                        <a:rPr lang="en-US" sz="1200" kern="100" dirty="0" smtClean="0">
                          <a:solidFill>
                            <a:srgbClr val="000000"/>
                          </a:solidFill>
                          <a:latin typeface="Arial"/>
                          <a:ea typeface="宋体"/>
                          <a:cs typeface="Times New Roman"/>
                        </a:rPr>
                        <a:t>2</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貂禅</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漂亮</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火辣</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a:solidFill>
                            <a:srgbClr val="000000"/>
                          </a:solidFill>
                          <a:latin typeface="Arial"/>
                          <a:ea typeface="宋体"/>
                          <a:cs typeface="Times New Roman"/>
                        </a:rPr>
                        <a:t>45.2</a:t>
                      </a:r>
                      <a:endParaRPr lang="zh-CN" sz="1200" kern="10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a:solidFill>
                            <a:srgbClr val="000000"/>
                          </a:solidFill>
                          <a:latin typeface="Arial"/>
                          <a:ea typeface="宋体"/>
                          <a:cs typeface="Times New Roman"/>
                        </a:rPr>
                        <a:t>168</a:t>
                      </a:r>
                      <a:endParaRPr lang="zh-CN" sz="1200" kern="10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a:solidFill>
                            <a:srgbClr val="000000"/>
                          </a:solidFill>
                          <a:latin typeface="Arial"/>
                          <a:ea typeface="宋体"/>
                          <a:cs typeface="Times New Roman"/>
                        </a:rPr>
                        <a:t>1997-08-02 12:20:38</a:t>
                      </a:r>
                      <a:endParaRPr lang="zh-CN" sz="1200" kern="10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王允真不是</a:t>
                      </a:r>
                      <a:r>
                        <a:rPr lang="zh-CN" sz="1200" kern="100" dirty="0" smtClean="0">
                          <a:solidFill>
                            <a:srgbClr val="000000"/>
                          </a:solidFill>
                          <a:latin typeface="Arial"/>
                          <a:ea typeface="宋体"/>
                          <a:cs typeface="Times New Roman"/>
                        </a:rPr>
                        <a:t>男人</a:t>
                      </a:r>
                      <a:r>
                        <a:rPr lang="zh-CN" altLang="en-US" sz="1200" kern="100" dirty="0" smtClean="0">
                          <a:solidFill>
                            <a:srgbClr val="000000"/>
                          </a:solidFill>
                          <a:latin typeface="Arial"/>
                          <a:ea typeface="宋体"/>
                          <a:cs typeface="Times New Roman"/>
                        </a:rPr>
                        <a:t>，</a:t>
                      </a:r>
                      <a:r>
                        <a:rPr lang="zh-CN" sz="1200" kern="100" dirty="0" smtClean="0">
                          <a:solidFill>
                            <a:srgbClr val="000000"/>
                          </a:solidFill>
                          <a:latin typeface="Arial"/>
                          <a:ea typeface="宋体"/>
                          <a:cs typeface="Times New Roman"/>
                        </a:rPr>
                        <a:t>干不过</a:t>
                      </a:r>
                      <a:r>
                        <a:rPr lang="zh-CN" sz="1200" kern="100" dirty="0">
                          <a:solidFill>
                            <a:srgbClr val="000000"/>
                          </a:solidFill>
                          <a:latin typeface="Arial"/>
                          <a:ea typeface="宋体"/>
                          <a:cs typeface="Times New Roman"/>
                        </a:rPr>
                        <a:t>董卓就把美人往火坑里</a:t>
                      </a:r>
                      <a:r>
                        <a:rPr lang="zh-CN" sz="1200" kern="100" dirty="0" smtClean="0">
                          <a:solidFill>
                            <a:srgbClr val="000000"/>
                          </a:solidFill>
                          <a:latin typeface="Arial"/>
                          <a:ea typeface="宋体"/>
                          <a:cs typeface="Times New Roman"/>
                        </a:rPr>
                        <a:t>推</a:t>
                      </a:r>
                      <a:r>
                        <a:rPr lang="zh-CN" altLang="en-US" sz="1200" kern="100" dirty="0" smtClean="0">
                          <a:solidFill>
                            <a:srgbClr val="000000"/>
                          </a:solidFill>
                          <a:latin typeface="Arial"/>
                          <a:ea typeface="宋体"/>
                          <a:cs typeface="Times New Roman"/>
                        </a:rPr>
                        <a:t>，</a:t>
                      </a:r>
                      <a:r>
                        <a:rPr lang="zh-CN" sz="1200" kern="100" dirty="0" smtClean="0">
                          <a:solidFill>
                            <a:srgbClr val="000000"/>
                          </a:solidFill>
                          <a:latin typeface="Arial"/>
                          <a:ea typeface="宋体"/>
                          <a:cs typeface="Times New Roman"/>
                        </a:rPr>
                        <a:t>千古罪人</a:t>
                      </a:r>
                      <a:r>
                        <a:rPr lang="zh-CN" sz="1200" kern="100" dirty="0">
                          <a:solidFill>
                            <a:srgbClr val="000000"/>
                          </a:solidFill>
                          <a:latin typeface="Arial"/>
                          <a:ea typeface="宋体"/>
                          <a:cs typeface="Times New Roman"/>
                        </a:rPr>
                        <a:t>啊。</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2770">
                <a:tc>
                  <a:txBody>
                    <a:bodyPr/>
                    <a:lstStyle/>
                    <a:p>
                      <a:pPr algn="just">
                        <a:lnSpc>
                          <a:spcPct val="150000"/>
                        </a:lnSpc>
                        <a:spcBef>
                          <a:spcPts val="400"/>
                        </a:spcBef>
                        <a:spcAft>
                          <a:spcPts val="400"/>
                        </a:spcAft>
                      </a:pPr>
                      <a:r>
                        <a:rPr lang="en-US" sz="1200" kern="100" dirty="0" smtClean="0">
                          <a:solidFill>
                            <a:srgbClr val="000000"/>
                          </a:solidFill>
                          <a:latin typeface="Arial"/>
                          <a:ea typeface="宋体"/>
                          <a:cs typeface="Times New Roman"/>
                        </a:rPr>
                        <a:t>3</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a:solidFill>
                            <a:srgbClr val="000000"/>
                          </a:solidFill>
                          <a:latin typeface="Arial"/>
                          <a:ea typeface="宋体"/>
                          <a:cs typeface="Times New Roman"/>
                        </a:rPr>
                        <a:t>妲已</a:t>
                      </a:r>
                      <a:endParaRPr lang="zh-CN" sz="1200" kern="10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漂亮</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丰满</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a:solidFill>
                            <a:srgbClr val="000000"/>
                          </a:solidFill>
                          <a:latin typeface="Arial"/>
                          <a:ea typeface="宋体"/>
                          <a:cs typeface="Times New Roman"/>
                        </a:rPr>
                        <a:t>53.6</a:t>
                      </a:r>
                      <a:endParaRPr lang="zh-CN" sz="1200" kern="10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a:solidFill>
                            <a:srgbClr val="000000"/>
                          </a:solidFill>
                          <a:latin typeface="Arial"/>
                          <a:ea typeface="宋体"/>
                          <a:cs typeface="Times New Roman"/>
                        </a:rPr>
                        <a:t>172</a:t>
                      </a:r>
                      <a:endParaRPr lang="zh-CN" sz="1200" kern="10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a:solidFill>
                            <a:srgbClr val="000000"/>
                          </a:solidFill>
                          <a:latin typeface="Arial"/>
                          <a:ea typeface="宋体"/>
                          <a:cs typeface="Times New Roman"/>
                        </a:rPr>
                        <a:t>1998-03-03 10:50:33</a:t>
                      </a:r>
                      <a:endParaRPr lang="zh-CN" sz="1200" kern="10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如果商真的因我而</a:t>
                      </a:r>
                      <a:r>
                        <a:rPr lang="zh-CN" sz="1200" kern="100" dirty="0" smtClean="0">
                          <a:solidFill>
                            <a:srgbClr val="000000"/>
                          </a:solidFill>
                          <a:latin typeface="Arial"/>
                          <a:ea typeface="宋体"/>
                          <a:cs typeface="Times New Roman"/>
                        </a:rPr>
                        <a:t>亡</a:t>
                      </a:r>
                      <a:r>
                        <a:rPr lang="zh-CN" altLang="en-US" sz="1200" kern="100" dirty="0" smtClean="0">
                          <a:solidFill>
                            <a:srgbClr val="000000"/>
                          </a:solidFill>
                          <a:latin typeface="Arial"/>
                          <a:ea typeface="宋体"/>
                          <a:cs typeface="Times New Roman"/>
                        </a:rPr>
                        <a:t>，</a:t>
                      </a:r>
                      <a:r>
                        <a:rPr lang="zh-CN" sz="1200" kern="100" dirty="0" smtClean="0">
                          <a:solidFill>
                            <a:srgbClr val="000000"/>
                          </a:solidFill>
                          <a:latin typeface="Arial"/>
                          <a:ea typeface="宋体"/>
                          <a:cs typeface="Times New Roman"/>
                        </a:rPr>
                        <a:t>您</a:t>
                      </a:r>
                      <a:r>
                        <a:rPr lang="zh-CN" sz="1200" kern="100" dirty="0">
                          <a:solidFill>
                            <a:srgbClr val="000000"/>
                          </a:solidFill>
                          <a:latin typeface="Arial"/>
                          <a:ea typeface="宋体"/>
                          <a:cs typeface="Times New Roman"/>
                        </a:rPr>
                        <a:t>们男人做什么去了？</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9809">
                <a:tc>
                  <a:txBody>
                    <a:bodyPr/>
                    <a:lstStyle/>
                    <a:p>
                      <a:pPr algn="just">
                        <a:lnSpc>
                          <a:spcPct val="150000"/>
                        </a:lnSpc>
                        <a:spcBef>
                          <a:spcPts val="400"/>
                        </a:spcBef>
                        <a:spcAft>
                          <a:spcPts val="400"/>
                        </a:spcAft>
                      </a:pPr>
                      <a:r>
                        <a:rPr lang="en-US" sz="1200" kern="100" dirty="0" smtClean="0">
                          <a:solidFill>
                            <a:srgbClr val="000000"/>
                          </a:solidFill>
                          <a:latin typeface="Arial"/>
                          <a:ea typeface="宋体"/>
                          <a:cs typeface="Times New Roman"/>
                        </a:rPr>
                        <a:t>4</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smtClean="0">
                          <a:solidFill>
                            <a:srgbClr val="000000"/>
                          </a:solidFill>
                          <a:latin typeface="Arial"/>
                          <a:ea typeface="宋体"/>
                          <a:cs typeface="Times New Roman"/>
                        </a:rPr>
                        <a:t>芙蓉姐姐</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猪扒</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smtClean="0">
                          <a:solidFill>
                            <a:srgbClr val="000000"/>
                          </a:solidFill>
                          <a:latin typeface="Arial"/>
                          <a:ea typeface="宋体"/>
                          <a:cs typeface="Times New Roman"/>
                        </a:rPr>
                        <a:t>膘肥体</a:t>
                      </a:r>
                      <a:r>
                        <a:rPr lang="zh-CN" sz="1200" kern="100" dirty="0">
                          <a:solidFill>
                            <a:srgbClr val="000000"/>
                          </a:solidFill>
                          <a:latin typeface="Arial"/>
                          <a:ea typeface="宋体"/>
                          <a:cs typeface="Times New Roman"/>
                        </a:rPr>
                        <a:t>壮</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a:solidFill>
                            <a:srgbClr val="000000"/>
                          </a:solidFill>
                          <a:latin typeface="Arial"/>
                          <a:ea typeface="宋体"/>
                          <a:cs typeface="Times New Roman"/>
                        </a:rPr>
                        <a:t>85.8</a:t>
                      </a:r>
                      <a:endParaRPr lang="zh-CN" sz="1200" kern="10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a:solidFill>
                            <a:srgbClr val="000000"/>
                          </a:solidFill>
                          <a:latin typeface="Arial"/>
                          <a:ea typeface="宋体"/>
                          <a:cs typeface="Times New Roman"/>
                        </a:rPr>
                        <a:t>171</a:t>
                      </a:r>
                      <a:endParaRPr lang="zh-CN" sz="1200" kern="10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a:solidFill>
                            <a:srgbClr val="000000"/>
                          </a:solidFill>
                          <a:latin typeface="Arial"/>
                          <a:ea typeface="宋体"/>
                          <a:cs typeface="Times New Roman"/>
                        </a:rPr>
                        <a:t>1980-05-05 10:11:55</a:t>
                      </a:r>
                      <a:endParaRPr lang="zh-CN" sz="1200" kern="10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如果不努力学习</a:t>
                      </a:r>
                      <a:r>
                        <a:rPr lang="zh-CN" sz="1200" kern="100" dirty="0" smtClean="0">
                          <a:solidFill>
                            <a:srgbClr val="000000"/>
                          </a:solidFill>
                          <a:latin typeface="Arial"/>
                          <a:ea typeface="宋体"/>
                          <a:cs typeface="Times New Roman"/>
                        </a:rPr>
                        <a:t>技术</a:t>
                      </a:r>
                      <a:r>
                        <a:rPr lang="zh-CN" altLang="en-US" sz="1200" kern="100" dirty="0" smtClean="0">
                          <a:solidFill>
                            <a:srgbClr val="000000"/>
                          </a:solidFill>
                          <a:latin typeface="Arial"/>
                          <a:ea typeface="宋体"/>
                          <a:cs typeface="Times New Roman"/>
                        </a:rPr>
                        <a:t>，</a:t>
                      </a:r>
                      <a:r>
                        <a:rPr lang="zh-CN" sz="1200" kern="100" dirty="0" smtClean="0">
                          <a:solidFill>
                            <a:srgbClr val="000000"/>
                          </a:solidFill>
                          <a:latin typeface="Arial"/>
                          <a:ea typeface="宋体"/>
                          <a:cs typeface="Times New Roman"/>
                        </a:rPr>
                        <a:t>将来</a:t>
                      </a:r>
                      <a:r>
                        <a:rPr lang="zh-CN" sz="1200" kern="100" dirty="0">
                          <a:solidFill>
                            <a:srgbClr val="000000"/>
                          </a:solidFill>
                          <a:latin typeface="Arial"/>
                          <a:ea typeface="宋体"/>
                          <a:cs typeface="Times New Roman"/>
                        </a:rPr>
                        <a:t>就会娶个芙蓉</a:t>
                      </a:r>
                      <a:r>
                        <a:rPr lang="zh-CN" sz="1200" kern="100" dirty="0" smtClean="0">
                          <a:solidFill>
                            <a:srgbClr val="000000"/>
                          </a:solidFill>
                          <a:latin typeface="Arial"/>
                          <a:ea typeface="宋体"/>
                          <a:cs typeface="Times New Roman"/>
                        </a:rPr>
                        <a:t>姐姐</a:t>
                      </a:r>
                      <a:r>
                        <a:rPr lang="zh-CN" altLang="en-US" sz="1200" kern="100" dirty="0" smtClean="0">
                          <a:solidFill>
                            <a:srgbClr val="000000"/>
                          </a:solidFill>
                          <a:latin typeface="Arial"/>
                          <a:ea typeface="宋体"/>
                          <a:cs typeface="Times New Roman"/>
                        </a:rPr>
                        <a:t>，</a:t>
                      </a:r>
                      <a:r>
                        <a:rPr lang="zh-CN" sz="1200" kern="100" dirty="0" smtClean="0">
                          <a:solidFill>
                            <a:srgbClr val="000000"/>
                          </a:solidFill>
                          <a:latin typeface="Arial"/>
                          <a:ea typeface="宋体"/>
                          <a:cs typeface="Times New Roman"/>
                        </a:rPr>
                        <a:t>哼哼</a:t>
                      </a:r>
                      <a:r>
                        <a:rPr lang="zh-CN" sz="1200" kern="100" dirty="0">
                          <a:solidFill>
                            <a:srgbClr val="000000"/>
                          </a:solidFill>
                          <a:latin typeface="Arial"/>
                          <a:ea typeface="宋体"/>
                          <a:cs typeface="Times New Roman"/>
                        </a:rPr>
                        <a:t>。</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6668">
                <a:tc>
                  <a:txBody>
                    <a:bodyPr/>
                    <a:lstStyle/>
                    <a:p>
                      <a:pPr algn="just">
                        <a:lnSpc>
                          <a:spcPct val="150000"/>
                        </a:lnSpc>
                        <a:spcBef>
                          <a:spcPts val="400"/>
                        </a:spcBef>
                        <a:spcAft>
                          <a:spcPts val="400"/>
                        </a:spcAft>
                      </a:pPr>
                      <a:r>
                        <a:rPr lang="en-US" sz="1200" kern="100" dirty="0" smtClean="0">
                          <a:solidFill>
                            <a:srgbClr val="000000"/>
                          </a:solidFill>
                          <a:latin typeface="Arial"/>
                          <a:ea typeface="宋体"/>
                          <a:cs typeface="Times New Roman"/>
                        </a:rPr>
                        <a:t>5</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altLang="en-US" sz="1200" kern="100" dirty="0" smtClean="0">
                          <a:solidFill>
                            <a:srgbClr val="000000"/>
                          </a:solidFill>
                          <a:latin typeface="Arial"/>
                          <a:ea typeface="宋体"/>
                          <a:cs typeface="Times New Roman"/>
                        </a:rPr>
                        <a:t>范冰冰</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altLang="en-US" sz="1200" kern="100" dirty="0" smtClean="0">
                          <a:solidFill>
                            <a:srgbClr val="000000"/>
                          </a:solidFill>
                          <a:latin typeface="Arial"/>
                          <a:ea typeface="宋体"/>
                          <a:cs typeface="Times New Roman"/>
                        </a:rPr>
                        <a:t>漂亮</a:t>
                      </a:r>
                      <a:endParaRPr lang="en-US" sz="1200" kern="100" dirty="0">
                        <a:solidFill>
                          <a:srgbClr val="000000"/>
                        </a:solidFill>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altLang="en-US" sz="1200" kern="100" dirty="0" smtClean="0">
                          <a:solidFill>
                            <a:srgbClr val="000000"/>
                          </a:solidFill>
                          <a:latin typeface="Arial"/>
                          <a:ea typeface="宋体"/>
                          <a:cs typeface="Times New Roman"/>
                        </a:rPr>
                        <a:t>火树银花</a:t>
                      </a:r>
                      <a:endParaRPr lang="en-US" sz="1200" kern="100" dirty="0">
                        <a:solidFill>
                          <a:srgbClr val="000000"/>
                        </a:solidFill>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dirty="0" smtClean="0">
                          <a:solidFill>
                            <a:srgbClr val="000000"/>
                          </a:solidFill>
                          <a:latin typeface="Arial"/>
                          <a:ea typeface="宋体"/>
                          <a:cs typeface="Times New Roman"/>
                        </a:rPr>
                        <a:t>49.5</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dirty="0" smtClean="0">
                          <a:solidFill>
                            <a:srgbClr val="000000"/>
                          </a:solidFill>
                          <a:latin typeface="Arial"/>
                          <a:ea typeface="宋体"/>
                          <a:cs typeface="Times New Roman"/>
                        </a:rPr>
                        <a:t>170</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dirty="0" smtClean="0">
                          <a:solidFill>
                            <a:srgbClr val="000000"/>
                          </a:solidFill>
                          <a:latin typeface="Arial"/>
                          <a:ea typeface="宋体"/>
                          <a:cs typeface="Times New Roman"/>
                        </a:rPr>
                        <a:t>1985-12-08 </a:t>
                      </a:r>
                      <a:r>
                        <a:rPr lang="en-US" sz="1200" kern="100" dirty="0">
                          <a:solidFill>
                            <a:srgbClr val="000000"/>
                          </a:solidFill>
                          <a:latin typeface="Arial"/>
                          <a:ea typeface="宋体"/>
                          <a:cs typeface="Times New Roman"/>
                        </a:rPr>
                        <a:t>12:10:35</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altLang="en-US" sz="1200" kern="100" dirty="0" smtClean="0">
                          <a:solidFill>
                            <a:srgbClr val="000000"/>
                          </a:solidFill>
                          <a:latin typeface="Arial"/>
                          <a:ea typeface="宋体"/>
                          <a:cs typeface="Times New Roman"/>
                        </a:rPr>
                        <a:t>这个年代怎么了，女神也有嫁不出去的</a:t>
                      </a:r>
                      <a:r>
                        <a:rPr lang="zh-CN" sz="1200" kern="100" dirty="0" smtClean="0">
                          <a:solidFill>
                            <a:srgbClr val="000000"/>
                          </a:solidFill>
                          <a:latin typeface="Arial"/>
                          <a:ea typeface="宋体"/>
                          <a:cs typeface="Times New Roman"/>
                        </a:rPr>
                        <a:t>。</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3866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字符串的匹配算法</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p:cNvPicPr>
            <a:picLocks noChangeAspect="1" noChangeArrowheads="1"/>
          </p:cNvPicPr>
          <p:nvPr/>
        </p:nvPicPr>
        <p:blipFill>
          <a:blip r:embed="rId2"/>
          <a:srcRect/>
          <a:stretch>
            <a:fillRect/>
          </a:stretch>
        </p:blipFill>
        <p:spPr bwMode="auto">
          <a:xfrm>
            <a:off x="1094984" y="1298036"/>
            <a:ext cx="4924425" cy="4391025"/>
          </a:xfrm>
          <a:prstGeom prst="rect">
            <a:avLst/>
          </a:prstGeom>
          <a:noFill/>
          <a:ln w="9525">
            <a:noFill/>
            <a:miter lim="800000"/>
            <a:headEnd/>
            <a:tailEnd/>
          </a:ln>
        </p:spPr>
      </p:pic>
      <p:pic>
        <p:nvPicPr>
          <p:cNvPr id="1027" name="Picture 3"/>
          <p:cNvPicPr>
            <a:picLocks noChangeAspect="1" noChangeArrowheads="1"/>
          </p:cNvPicPr>
          <p:nvPr/>
        </p:nvPicPr>
        <p:blipFill>
          <a:blip r:embed="rId3"/>
          <a:srcRect/>
          <a:stretch>
            <a:fillRect/>
          </a:stretch>
        </p:blipFill>
        <p:spPr bwMode="auto">
          <a:xfrm>
            <a:off x="6968323" y="1305095"/>
            <a:ext cx="2924175" cy="4333875"/>
          </a:xfrm>
          <a:prstGeom prst="rect">
            <a:avLst/>
          </a:prstGeom>
          <a:noFill/>
          <a:ln w="9525">
            <a:noFill/>
            <a:miter lim="800000"/>
            <a:headEnd/>
            <a:tailEnd/>
          </a:ln>
        </p:spPr>
      </p:pic>
      <p:sp>
        <p:nvSpPr>
          <p:cNvPr id="18" name="文本框 1">
            <a:extLst>
              <a:ext uri="{FF2B5EF4-FFF2-40B4-BE49-F238E27FC236}">
                <a16:creationId xmlns:a16="http://schemas.microsoft.com/office/drawing/2014/main" xmlns="" id="{9EBE7EC0-2F2A-4A9F-BB83-DBE4093374F9}"/>
              </a:ext>
            </a:extLst>
          </p:cNvPr>
          <p:cNvSpPr txBox="1"/>
          <p:nvPr/>
        </p:nvSpPr>
        <p:spPr>
          <a:xfrm>
            <a:off x="1174372" y="5852159"/>
            <a:ext cx="8797967" cy="523220"/>
          </a:xfrm>
          <a:prstGeom prst="rect">
            <a:avLst/>
          </a:prstGeom>
          <a:noFill/>
        </p:spPr>
        <p:txBody>
          <a:bodyPr wrap="square" rtlCol="0">
            <a:spAutoFit/>
          </a:bodyPr>
          <a:lstStyle/>
          <a:p>
            <a:endParaRPr lang="zh-CN" altLang="en-US" sz="1000" b="1" dirty="0" smtClean="0">
              <a:latin typeface="Microsoft YaHei UI" pitchFamily="34" charset="-122"/>
              <a:ea typeface="Microsoft YaHei UI" pitchFamily="34" charset="-122"/>
            </a:endParaRPr>
          </a:p>
          <a:p>
            <a:r>
              <a:rPr lang="en-US" altLang="zh-CN" sz="1700" b="1" dirty="0" smtClean="0">
                <a:latin typeface="Microsoft YaHei UI" pitchFamily="34" charset="-122"/>
                <a:ea typeface="Microsoft YaHei UI" pitchFamily="34" charset="-122"/>
              </a:rPr>
              <a:t>                </a:t>
            </a:r>
            <a:r>
              <a:rPr lang="en-US" altLang="zh-CN" sz="1600" b="1" dirty="0" smtClean="0">
                <a:latin typeface="Microsoft YaHei UI" pitchFamily="34" charset="-122"/>
                <a:ea typeface="Microsoft YaHei UI" pitchFamily="34" charset="-122"/>
              </a:rPr>
              <a:t>BF</a:t>
            </a:r>
            <a:r>
              <a:rPr lang="zh-CN" altLang="en-US" sz="1600" b="1" dirty="0" smtClean="0">
                <a:latin typeface="Microsoft YaHei UI" pitchFamily="34" charset="-122"/>
                <a:ea typeface="Microsoft YaHei UI" pitchFamily="34" charset="-122"/>
              </a:rPr>
              <a:t>算法                                                                                        </a:t>
            </a:r>
            <a:r>
              <a:rPr lang="en-US" altLang="zh-CN" sz="1600" b="1" dirty="0" smtClean="0">
                <a:latin typeface="Microsoft YaHei UI" pitchFamily="34" charset="-122"/>
                <a:ea typeface="Microsoft YaHei UI" pitchFamily="34" charset="-122"/>
              </a:rPr>
              <a:t>KMP</a:t>
            </a:r>
            <a:r>
              <a:rPr lang="zh-CN" altLang="en-US" sz="1600" b="1" dirty="0" smtClean="0">
                <a:latin typeface="Microsoft YaHei UI" pitchFamily="34" charset="-122"/>
                <a:ea typeface="Microsoft YaHei UI" pitchFamily="34" charset="-122"/>
              </a:rPr>
              <a:t>算法</a:t>
            </a:r>
            <a:endParaRPr lang="en-US" altLang="zh-CN" sz="1700" b="1" dirty="0" smtClean="0">
              <a:latin typeface="Microsoft YaHei UI" pitchFamily="34" charset="-122"/>
              <a:ea typeface="Microsoft YaHei UI"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3866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普通的模式匹配算法</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
            <a:extLst>
              <a:ext uri="{FF2B5EF4-FFF2-40B4-BE49-F238E27FC236}">
                <a16:creationId xmlns:a16="http://schemas.microsoft.com/office/drawing/2014/main" xmlns="" id="{9EBE7EC0-2F2A-4A9F-BB83-DBE4093374F9}"/>
              </a:ext>
            </a:extLst>
          </p:cNvPr>
          <p:cNvSpPr txBox="1"/>
          <p:nvPr/>
        </p:nvSpPr>
        <p:spPr>
          <a:xfrm>
            <a:off x="946674" y="1344705"/>
            <a:ext cx="10079914" cy="1754326"/>
          </a:xfrm>
          <a:prstGeom prst="rect">
            <a:avLst/>
          </a:prstGeom>
          <a:noFill/>
        </p:spPr>
        <p:txBody>
          <a:bodyPr wrap="square" rtlCol="0">
            <a:spAutoFit/>
          </a:bodyPr>
          <a:lstStyle/>
          <a:p>
            <a:pPr>
              <a:lnSpc>
                <a:spcPct val="150000"/>
              </a:lnSpc>
            </a:pPr>
            <a:r>
              <a:rPr lang="en-US" altLang="zh-CN" dirty="0" smtClean="0">
                <a:latin typeface="Microsoft YaHei UI" pitchFamily="34" charset="-122"/>
                <a:ea typeface="Microsoft YaHei UI" pitchFamily="34" charset="-122"/>
              </a:rPr>
              <a:t>  BF</a:t>
            </a:r>
            <a:r>
              <a:rPr lang="zh-CN" altLang="en-US" dirty="0" smtClean="0">
                <a:latin typeface="Microsoft YaHei UI" pitchFamily="34" charset="-122"/>
                <a:ea typeface="Microsoft YaHei UI" pitchFamily="34" charset="-122"/>
              </a:rPr>
              <a:t>算法，即暴力</a:t>
            </a:r>
            <a:r>
              <a:rPr lang="en-US" altLang="zh-CN" dirty="0" smtClean="0">
                <a:latin typeface="Microsoft YaHei UI" pitchFamily="34" charset="-122"/>
                <a:ea typeface="Microsoft YaHei UI" pitchFamily="34" charset="-122"/>
              </a:rPr>
              <a:t>(Brute Force)</a:t>
            </a:r>
            <a:r>
              <a:rPr lang="zh-CN" altLang="en-US" dirty="0" smtClean="0">
                <a:latin typeface="Microsoft YaHei UI" pitchFamily="34" charset="-122"/>
                <a:ea typeface="Microsoft YaHei UI" pitchFamily="34" charset="-122"/>
              </a:rPr>
              <a:t>算法，是普通的模式匹配算法，</a:t>
            </a:r>
            <a:r>
              <a:rPr lang="en-US" altLang="zh-CN" dirty="0" smtClean="0">
                <a:latin typeface="Microsoft YaHei UI" pitchFamily="34" charset="-122"/>
                <a:ea typeface="Microsoft YaHei UI" pitchFamily="34" charset="-122"/>
              </a:rPr>
              <a:t>BF</a:t>
            </a:r>
            <a:r>
              <a:rPr lang="zh-CN" altLang="en-US" dirty="0" smtClean="0">
                <a:latin typeface="Microsoft YaHei UI" pitchFamily="34" charset="-122"/>
                <a:ea typeface="Microsoft YaHei UI" pitchFamily="34" charset="-122"/>
              </a:rPr>
              <a:t>算法的思想就是将主串</a:t>
            </a:r>
            <a:r>
              <a:rPr lang="en-US" altLang="zh-CN" dirty="0" smtClean="0">
                <a:latin typeface="Microsoft YaHei UI" pitchFamily="34" charset="-122"/>
                <a:ea typeface="Microsoft YaHei UI" pitchFamily="34" charset="-122"/>
              </a:rPr>
              <a:t>SS</a:t>
            </a:r>
            <a:r>
              <a:rPr lang="zh-CN" altLang="en-US" dirty="0" smtClean="0">
                <a:latin typeface="Microsoft YaHei UI" pitchFamily="34" charset="-122"/>
                <a:ea typeface="Microsoft YaHei UI" pitchFamily="34" charset="-122"/>
              </a:rPr>
              <a:t>的第一个字符与模式串</a:t>
            </a:r>
            <a:r>
              <a:rPr lang="en-US" altLang="zh-CN" dirty="0" smtClean="0">
                <a:latin typeface="Microsoft YaHei UI" pitchFamily="34" charset="-122"/>
                <a:ea typeface="Microsoft YaHei UI" pitchFamily="34" charset="-122"/>
              </a:rPr>
              <a:t>TT</a:t>
            </a:r>
            <a:r>
              <a:rPr lang="zh-CN" altLang="en-US" dirty="0" smtClean="0">
                <a:latin typeface="Microsoft YaHei UI" pitchFamily="34" charset="-122"/>
                <a:ea typeface="Microsoft YaHei UI" pitchFamily="34" charset="-122"/>
              </a:rPr>
              <a:t>的第一个字符进行匹配，若相等，则继续比较</a:t>
            </a:r>
            <a:r>
              <a:rPr lang="en-US" altLang="zh-CN" dirty="0" smtClean="0">
                <a:latin typeface="Microsoft YaHei UI" pitchFamily="34" charset="-122"/>
                <a:ea typeface="Microsoft YaHei UI" pitchFamily="34" charset="-122"/>
              </a:rPr>
              <a:t>SS</a:t>
            </a:r>
            <a:r>
              <a:rPr lang="zh-CN" altLang="en-US" dirty="0" smtClean="0">
                <a:latin typeface="Microsoft YaHei UI" pitchFamily="34" charset="-122"/>
                <a:ea typeface="Microsoft YaHei UI" pitchFamily="34" charset="-122"/>
              </a:rPr>
              <a:t>的第二个字符和</a:t>
            </a:r>
            <a:r>
              <a:rPr lang="en-US" altLang="zh-CN" dirty="0" smtClean="0">
                <a:latin typeface="Microsoft YaHei UI" pitchFamily="34" charset="-122"/>
                <a:ea typeface="Microsoft YaHei UI" pitchFamily="34" charset="-122"/>
              </a:rPr>
              <a:t>TT</a:t>
            </a:r>
            <a:r>
              <a:rPr lang="zh-CN" altLang="en-US" dirty="0" smtClean="0">
                <a:latin typeface="Microsoft YaHei UI" pitchFamily="34" charset="-122"/>
                <a:ea typeface="Microsoft YaHei UI" pitchFamily="34" charset="-122"/>
              </a:rPr>
              <a:t>的第二个字符；若不相等，则比较</a:t>
            </a:r>
            <a:r>
              <a:rPr lang="en-US" altLang="zh-CN" dirty="0" smtClean="0">
                <a:latin typeface="Microsoft YaHei UI" pitchFamily="34" charset="-122"/>
                <a:ea typeface="Microsoft YaHei UI" pitchFamily="34" charset="-122"/>
              </a:rPr>
              <a:t>S</a:t>
            </a:r>
            <a:r>
              <a:rPr lang="zh-CN" altLang="en-US" dirty="0" smtClean="0">
                <a:latin typeface="Microsoft YaHei UI" pitchFamily="34" charset="-122"/>
                <a:ea typeface="Microsoft YaHei UI" pitchFamily="34" charset="-122"/>
              </a:rPr>
              <a:t>的第二个字符和</a:t>
            </a:r>
            <a:r>
              <a:rPr lang="en-US" altLang="zh-CN" dirty="0" smtClean="0">
                <a:latin typeface="Microsoft YaHei UI" pitchFamily="34" charset="-122"/>
                <a:ea typeface="Microsoft YaHei UI" pitchFamily="34" charset="-122"/>
              </a:rPr>
              <a:t>T</a:t>
            </a:r>
            <a:r>
              <a:rPr lang="zh-CN" altLang="en-US" dirty="0" smtClean="0">
                <a:latin typeface="Microsoft YaHei UI" pitchFamily="34" charset="-122"/>
                <a:ea typeface="Microsoft YaHei UI" pitchFamily="34" charset="-122"/>
              </a:rPr>
              <a:t>的第一个字符，依次比较下去，直到得出最后的匹配结果。</a:t>
            </a:r>
            <a:r>
              <a:rPr lang="en-US" altLang="zh-CN" dirty="0" smtClean="0">
                <a:latin typeface="Microsoft YaHei UI" pitchFamily="34" charset="-122"/>
                <a:ea typeface="Microsoft YaHei UI" pitchFamily="34" charset="-122"/>
              </a:rPr>
              <a:t>BF</a:t>
            </a:r>
            <a:r>
              <a:rPr lang="zh-CN" altLang="en-US" dirty="0" smtClean="0">
                <a:latin typeface="Microsoft YaHei UI" pitchFamily="34" charset="-122"/>
                <a:ea typeface="Microsoft YaHei UI" pitchFamily="34" charset="-122"/>
              </a:rPr>
              <a:t>算法是一种蛮力算法。</a:t>
            </a:r>
            <a:endParaRPr lang="en-US" altLang="zh-CN" b="1" dirty="0" smtClean="0">
              <a:latin typeface="Microsoft YaHei UI" pitchFamily="34" charset="-122"/>
              <a:ea typeface="Microsoft YaHei UI" pitchFamily="34" charset="-122"/>
            </a:endParaRPr>
          </a:p>
        </p:txBody>
      </p:sp>
      <p:pic>
        <p:nvPicPr>
          <p:cNvPr id="3" name="Picture 2"/>
          <p:cNvPicPr>
            <a:picLocks noChangeAspect="1" noChangeArrowheads="1"/>
          </p:cNvPicPr>
          <p:nvPr/>
        </p:nvPicPr>
        <p:blipFill>
          <a:blip r:embed="rId2"/>
          <a:srcRect/>
          <a:stretch>
            <a:fillRect/>
          </a:stretch>
        </p:blipFill>
        <p:spPr bwMode="auto">
          <a:xfrm>
            <a:off x="1980079" y="4031485"/>
            <a:ext cx="7048500" cy="1247775"/>
          </a:xfrm>
          <a:prstGeom prst="rect">
            <a:avLst/>
          </a:prstGeom>
          <a:noFill/>
          <a:ln w="9525">
            <a:noFill/>
            <a:miter lim="800000"/>
            <a:headEnd/>
            <a:tailEnd/>
          </a:ln>
        </p:spPr>
      </p:pic>
      <p:sp>
        <p:nvSpPr>
          <p:cNvPr id="19" name="文本框 1">
            <a:extLst>
              <a:ext uri="{FF2B5EF4-FFF2-40B4-BE49-F238E27FC236}">
                <a16:creationId xmlns:a16="http://schemas.microsoft.com/office/drawing/2014/main" xmlns="" id="{9EBE7EC0-2F2A-4A9F-BB83-DBE4093374F9}"/>
              </a:ext>
            </a:extLst>
          </p:cNvPr>
          <p:cNvSpPr txBox="1"/>
          <p:nvPr/>
        </p:nvSpPr>
        <p:spPr>
          <a:xfrm>
            <a:off x="882117" y="5647909"/>
            <a:ext cx="10553262" cy="877163"/>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源代码在视频发布后的视频简介中， </a:t>
            </a:r>
            <a:r>
              <a:rPr lang="en-US" altLang="zh-CN" sz="1700" dirty="0" err="1" smtClean="0">
                <a:latin typeface="微软雅黑" panose="020B0503020204020204" pitchFamily="34" charset="-122"/>
                <a:ea typeface="微软雅黑" panose="020B0503020204020204" pitchFamily="34" charset="-122"/>
              </a:rPr>
              <a:t>kmp.c</a:t>
            </a:r>
            <a:r>
              <a:rPr lang="zh-CN" altLang="en-US" sz="1700" dirty="0" smtClean="0">
                <a:latin typeface="微软雅黑" panose="020B0503020204020204" pitchFamily="34" charset="-122"/>
                <a:ea typeface="微软雅黑" panose="020B0503020204020204" pitchFamily="34" charset="-122"/>
              </a:rPr>
              <a:t>，此程序演示了字符串的匹配模式算法，包括：</a:t>
            </a:r>
            <a:r>
              <a:rPr lang="en-US" altLang="zh-CN" sz="1700" dirty="0" smtClean="0">
                <a:latin typeface="微软雅黑" panose="020B0503020204020204" pitchFamily="34" charset="-122"/>
                <a:ea typeface="微软雅黑" panose="020B0503020204020204" pitchFamily="34" charset="-122"/>
              </a:rPr>
              <a:t>1</a:t>
            </a:r>
            <a:r>
              <a:rPr lang="zh-CN" altLang="en-US" sz="1700" dirty="0" smtClean="0">
                <a:latin typeface="微软雅黑" panose="020B0503020204020204" pitchFamily="34" charset="-122"/>
                <a:ea typeface="微软雅黑" panose="020B0503020204020204" pitchFamily="34" charset="-122"/>
              </a:rPr>
              <a:t>）普通的模式匹配算法，即</a:t>
            </a:r>
            <a:r>
              <a:rPr lang="en-US" altLang="zh-CN" sz="1700" dirty="0" smtClean="0">
                <a:latin typeface="微软雅黑" panose="020B0503020204020204" pitchFamily="34" charset="-122"/>
                <a:ea typeface="微软雅黑" panose="020B0503020204020204" pitchFamily="34" charset="-122"/>
              </a:rPr>
              <a:t>BF</a:t>
            </a:r>
            <a:r>
              <a:rPr lang="zh-CN" altLang="en-US" sz="1700" dirty="0" smtClean="0">
                <a:latin typeface="微软雅黑" panose="020B0503020204020204" pitchFamily="34" charset="-122"/>
                <a:ea typeface="微软雅黑" panose="020B0503020204020204" pitchFamily="34" charset="-122"/>
              </a:rPr>
              <a:t>算法； </a:t>
            </a:r>
            <a:r>
              <a:rPr lang="en-US" altLang="zh-CN" sz="1700" dirty="0" smtClean="0">
                <a:latin typeface="微软雅黑" panose="020B0503020204020204" pitchFamily="34" charset="-122"/>
                <a:ea typeface="微软雅黑" panose="020B0503020204020204" pitchFamily="34" charset="-122"/>
              </a:rPr>
              <a:t>2</a:t>
            </a:r>
            <a:r>
              <a:rPr lang="zh-CN" altLang="en-US" sz="1700" dirty="0" smtClean="0">
                <a:latin typeface="微软雅黑" panose="020B0503020204020204" pitchFamily="34" charset="-122"/>
                <a:ea typeface="微软雅黑" panose="020B0503020204020204" pitchFamily="34" charset="-122"/>
              </a:rPr>
              <a:t>）</a:t>
            </a:r>
            <a:r>
              <a:rPr lang="en-US" altLang="zh-CN" sz="1700" dirty="0" smtClean="0">
                <a:latin typeface="微软雅黑" panose="020B0503020204020204" pitchFamily="34" charset="-122"/>
                <a:ea typeface="微软雅黑" panose="020B0503020204020204" pitchFamily="34" charset="-122"/>
              </a:rPr>
              <a:t>KMP</a:t>
            </a:r>
            <a:r>
              <a:rPr lang="zh-CN" altLang="en-US" sz="1700" dirty="0" smtClean="0">
                <a:latin typeface="微软雅黑" panose="020B0503020204020204" pitchFamily="34" charset="-122"/>
                <a:ea typeface="微软雅黑" panose="020B0503020204020204" pitchFamily="34" charset="-122"/>
              </a:rPr>
              <a:t>算法的求</a:t>
            </a:r>
            <a:r>
              <a:rPr lang="en-US" altLang="zh-CN" sz="1700" dirty="0" smtClean="0">
                <a:latin typeface="微软雅黑" panose="020B0503020204020204" pitchFamily="34" charset="-122"/>
                <a:ea typeface="微软雅黑" panose="020B0503020204020204" pitchFamily="34" charset="-122"/>
              </a:rPr>
              <a:t>next</a:t>
            </a:r>
            <a:r>
              <a:rPr lang="zh-CN" altLang="en-US" sz="1700" dirty="0" smtClean="0">
                <a:latin typeface="微软雅黑" panose="020B0503020204020204" pitchFamily="34" charset="-122"/>
                <a:ea typeface="微软雅黑" panose="020B0503020204020204" pitchFamily="34" charset="-122"/>
              </a:rPr>
              <a:t>数组； </a:t>
            </a:r>
            <a:r>
              <a:rPr lang="en-US" altLang="zh-CN" sz="1700" dirty="0" smtClean="0">
                <a:latin typeface="微软雅黑" panose="020B0503020204020204" pitchFamily="34" charset="-122"/>
                <a:ea typeface="微软雅黑" panose="020B0503020204020204" pitchFamily="34" charset="-122"/>
              </a:rPr>
              <a:t>3</a:t>
            </a:r>
            <a:r>
              <a:rPr lang="zh-CN" altLang="en-US" sz="1700" dirty="0" smtClean="0">
                <a:latin typeface="微软雅黑" panose="020B0503020204020204" pitchFamily="34" charset="-122"/>
                <a:ea typeface="微软雅黑" panose="020B0503020204020204" pitchFamily="34" charset="-122"/>
              </a:rPr>
              <a:t>）</a:t>
            </a:r>
            <a:r>
              <a:rPr lang="en-US" altLang="zh-CN" sz="1700" dirty="0" smtClean="0">
                <a:latin typeface="微软雅黑" panose="020B0503020204020204" pitchFamily="34" charset="-122"/>
                <a:ea typeface="微软雅黑" panose="020B0503020204020204" pitchFamily="34" charset="-122"/>
              </a:rPr>
              <a:t>KMP</a:t>
            </a:r>
            <a:r>
              <a:rPr lang="zh-CN" altLang="en-US" sz="1700" dirty="0" smtClean="0">
                <a:latin typeface="微软雅黑" panose="020B0503020204020204" pitchFamily="34" charset="-122"/>
                <a:ea typeface="微软雅黑" panose="020B0503020204020204" pitchFamily="34" charset="-122"/>
              </a:rPr>
              <a:t>算法的求</a:t>
            </a:r>
            <a:r>
              <a:rPr lang="en-US" altLang="zh-CN" sz="1700" dirty="0" err="1" smtClean="0">
                <a:latin typeface="微软雅黑" panose="020B0503020204020204" pitchFamily="34" charset="-122"/>
                <a:ea typeface="微软雅黑" panose="020B0503020204020204" pitchFamily="34" charset="-122"/>
              </a:rPr>
              <a:t>nextval</a:t>
            </a:r>
            <a:r>
              <a:rPr lang="zh-CN" altLang="en-US" sz="1700" dirty="0" smtClean="0">
                <a:latin typeface="微软雅黑" panose="020B0503020204020204" pitchFamily="34" charset="-122"/>
                <a:ea typeface="微软雅黑" panose="020B0503020204020204" pitchFamily="34" charset="-122"/>
              </a:rPr>
              <a:t>数组； </a:t>
            </a:r>
            <a:r>
              <a:rPr lang="en-US" altLang="zh-CN" sz="1700" dirty="0" smtClean="0">
                <a:latin typeface="微软雅黑" panose="020B0503020204020204" pitchFamily="34" charset="-122"/>
                <a:ea typeface="微软雅黑" panose="020B0503020204020204" pitchFamily="34" charset="-122"/>
              </a:rPr>
              <a:t>4</a:t>
            </a:r>
            <a:r>
              <a:rPr lang="zh-CN" altLang="en-US" sz="1700" dirty="0" smtClean="0">
                <a:latin typeface="微软雅黑" panose="020B0503020204020204" pitchFamily="34" charset="-122"/>
                <a:ea typeface="微软雅黑" panose="020B0503020204020204" pitchFamily="34" charset="-122"/>
              </a:rPr>
              <a:t>）</a:t>
            </a:r>
            <a:r>
              <a:rPr lang="en-US" altLang="zh-CN" sz="1700" dirty="0" smtClean="0">
                <a:latin typeface="微软雅黑" panose="020B0503020204020204" pitchFamily="34" charset="-122"/>
                <a:ea typeface="微软雅黑" panose="020B0503020204020204" pitchFamily="34" charset="-122"/>
              </a:rPr>
              <a:t>KMP</a:t>
            </a:r>
            <a:r>
              <a:rPr lang="zh-CN" altLang="en-US" sz="1700" dirty="0" smtClean="0">
                <a:latin typeface="微软雅黑" panose="020B0503020204020204" pitchFamily="34" charset="-122"/>
                <a:ea typeface="微软雅黑" panose="020B0503020204020204" pitchFamily="34" charset="-122"/>
              </a:rPr>
              <a:t>算法的实现。</a:t>
            </a:r>
            <a:endParaRPr lang="en-US" altLang="zh-CN" sz="17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662554"/>
          </a:xfrm>
          <a:prstGeom prst="rect">
            <a:avLst/>
          </a:prstGeom>
          <a:noFill/>
        </p:spPr>
        <p:txBody>
          <a:bodyPr wrap="square" rtlCol="0">
            <a:spAutoFit/>
          </a:bodyPr>
          <a:lstStyle/>
          <a:p>
            <a:pPr algn="ctr">
              <a:lnSpc>
                <a:spcPct val="150000"/>
              </a:lnSpc>
            </a:pPr>
            <a:r>
              <a:rPr lang="en-US" altLang="zh-CN" sz="2800" b="1" dirty="0" smtClean="0">
                <a:solidFill>
                  <a:srgbClr val="9900CC"/>
                </a:solidFill>
                <a:latin typeface="微软雅黑" panose="020B0503020204020204" pitchFamily="34" charset="-122"/>
                <a:ea typeface="微软雅黑" panose="020B0503020204020204" pitchFamily="34" charset="-122"/>
              </a:rPr>
              <a:t>KMP</a:t>
            </a:r>
            <a:r>
              <a:rPr lang="zh-CN" altLang="en-US" sz="2800" b="1" dirty="0" smtClean="0">
                <a:solidFill>
                  <a:srgbClr val="9900CC"/>
                </a:solidFill>
                <a:latin typeface="微软雅黑" panose="020B0503020204020204" pitchFamily="34" charset="-122"/>
                <a:ea typeface="微软雅黑" panose="020B0503020204020204" pitchFamily="34" charset="-122"/>
              </a:rPr>
              <a:t>算法的原理</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
            <a:extLst>
              <a:ext uri="{FF2B5EF4-FFF2-40B4-BE49-F238E27FC236}">
                <a16:creationId xmlns:a16="http://schemas.microsoft.com/office/drawing/2014/main" xmlns="" id="{9EBE7EC0-2F2A-4A9F-BB83-DBE4093374F9}"/>
              </a:ext>
            </a:extLst>
          </p:cNvPr>
          <p:cNvSpPr txBox="1"/>
          <p:nvPr/>
        </p:nvSpPr>
        <p:spPr>
          <a:xfrm>
            <a:off x="946674" y="1344705"/>
            <a:ext cx="10079914" cy="4247317"/>
          </a:xfrm>
          <a:prstGeom prst="rect">
            <a:avLst/>
          </a:prstGeom>
          <a:noFill/>
        </p:spPr>
        <p:txBody>
          <a:bodyPr wrap="square" rtlCol="0">
            <a:spAutoFit/>
          </a:bodyPr>
          <a:lstStyle/>
          <a:p>
            <a:pPr>
              <a:lnSpc>
                <a:spcPct val="150000"/>
              </a:lnSpc>
            </a:pPr>
            <a:r>
              <a:rPr lang="en-US" altLang="zh-CN" dirty="0" smtClean="0">
                <a:latin typeface="Microsoft YaHei UI" pitchFamily="34" charset="-122"/>
                <a:ea typeface="Microsoft YaHei UI" pitchFamily="34" charset="-122"/>
              </a:rPr>
              <a:t>   KMP</a:t>
            </a:r>
            <a:r>
              <a:rPr lang="zh-CN" altLang="en-US" dirty="0" smtClean="0">
                <a:latin typeface="Microsoft YaHei UI" pitchFamily="34" charset="-122"/>
                <a:ea typeface="Microsoft YaHei UI" pitchFamily="34" charset="-122"/>
              </a:rPr>
              <a:t>是</a:t>
            </a:r>
            <a:r>
              <a:rPr lang="en-US" altLang="zh-CN" dirty="0" smtClean="0">
                <a:latin typeface="Microsoft YaHei UI" pitchFamily="34" charset="-122"/>
                <a:ea typeface="Microsoft YaHei UI" pitchFamily="34" charset="-122"/>
              </a:rPr>
              <a:t>BF</a:t>
            </a:r>
            <a:r>
              <a:rPr lang="zh-CN" altLang="en-US" dirty="0" smtClean="0">
                <a:latin typeface="Microsoft YaHei UI" pitchFamily="34" charset="-122"/>
                <a:ea typeface="Microsoft YaHei UI" pitchFamily="34" charset="-122"/>
              </a:rPr>
              <a:t>优化后算法，由</a:t>
            </a:r>
            <a:r>
              <a:rPr lang="en-US" altLang="zh-CN" dirty="0" err="1" smtClean="0">
                <a:latin typeface="Microsoft YaHei UI" pitchFamily="34" charset="-122"/>
                <a:ea typeface="Microsoft YaHei UI" pitchFamily="34" charset="-122"/>
              </a:rPr>
              <a:t>D.E.Knuth</a:t>
            </a:r>
            <a:r>
              <a:rPr lang="zh-CN" altLang="en-US" dirty="0" smtClean="0">
                <a:latin typeface="Microsoft YaHei UI" pitchFamily="34" charset="-122"/>
                <a:ea typeface="Microsoft YaHei UI" pitchFamily="34" charset="-122"/>
              </a:rPr>
              <a:t>，</a:t>
            </a:r>
            <a:r>
              <a:rPr lang="en-US" altLang="zh-CN" dirty="0" err="1" smtClean="0">
                <a:latin typeface="Microsoft YaHei UI" pitchFamily="34" charset="-122"/>
                <a:ea typeface="Microsoft YaHei UI" pitchFamily="34" charset="-122"/>
              </a:rPr>
              <a:t>J.H.Morris</a:t>
            </a:r>
            <a:r>
              <a:rPr lang="zh-CN" altLang="en-US" dirty="0" smtClean="0">
                <a:latin typeface="Microsoft YaHei UI" pitchFamily="34" charset="-122"/>
                <a:ea typeface="Microsoft YaHei UI" pitchFamily="34" charset="-122"/>
              </a:rPr>
              <a:t>和</a:t>
            </a:r>
            <a:r>
              <a:rPr lang="en-US" altLang="zh-CN" dirty="0" err="1" smtClean="0">
                <a:latin typeface="Microsoft YaHei UI" pitchFamily="34" charset="-122"/>
                <a:ea typeface="Microsoft YaHei UI" pitchFamily="34" charset="-122"/>
              </a:rPr>
              <a:t>V.R.Pratt</a:t>
            </a:r>
            <a:r>
              <a:rPr lang="zh-CN" altLang="en-US" dirty="0" smtClean="0">
                <a:latin typeface="Microsoft YaHei UI" pitchFamily="34" charset="-122"/>
                <a:ea typeface="Microsoft YaHei UI" pitchFamily="34" charset="-122"/>
              </a:rPr>
              <a:t>提出的，中文翻译是“看毛片”算法。</a:t>
            </a:r>
            <a:r>
              <a:rPr lang="en-US" altLang="zh-CN" dirty="0" smtClean="0">
                <a:latin typeface="Microsoft YaHei UI" pitchFamily="34" charset="-122"/>
                <a:ea typeface="Microsoft YaHei UI" pitchFamily="34" charset="-122"/>
              </a:rPr>
              <a:t>KMP</a:t>
            </a:r>
            <a:r>
              <a:rPr lang="zh-CN" altLang="en-US" dirty="0" smtClean="0">
                <a:latin typeface="Microsoft YaHei UI" pitchFamily="34" charset="-122"/>
                <a:ea typeface="Microsoft YaHei UI" pitchFamily="34" charset="-122"/>
              </a:rPr>
              <a:t>算法的核心是利用匹配失败后的信息，尽量减少模式串与目标串的匹配次数以达到快速匹配的目的。</a:t>
            </a:r>
            <a:r>
              <a:rPr lang="en-US" altLang="zh-CN" dirty="0" smtClean="0">
                <a:latin typeface="Microsoft YaHei UI" pitchFamily="34" charset="-122"/>
                <a:ea typeface="Microsoft YaHei UI" pitchFamily="34" charset="-122"/>
              </a:rPr>
              <a:t>KMP</a:t>
            </a:r>
            <a:r>
              <a:rPr lang="zh-CN" altLang="en-US" dirty="0" smtClean="0">
                <a:latin typeface="Microsoft YaHei UI" pitchFamily="34" charset="-122"/>
                <a:ea typeface="Microsoft YaHei UI" pitchFamily="34" charset="-122"/>
              </a:rPr>
              <a:t>算法的时间复杂度</a:t>
            </a:r>
            <a:r>
              <a:rPr lang="en-US" altLang="zh-CN" dirty="0" smtClean="0">
                <a:latin typeface="Microsoft YaHei UI" pitchFamily="34" charset="-122"/>
                <a:ea typeface="Microsoft YaHei UI" pitchFamily="34" charset="-122"/>
              </a:rPr>
              <a:t>O(</a:t>
            </a:r>
            <a:r>
              <a:rPr lang="en-US" altLang="zh-CN" dirty="0" err="1" smtClean="0">
                <a:latin typeface="Microsoft YaHei UI" pitchFamily="34" charset="-122"/>
                <a:ea typeface="Microsoft YaHei UI" pitchFamily="34" charset="-122"/>
              </a:rPr>
              <a:t>m+n</a:t>
            </a:r>
            <a:r>
              <a:rPr lang="en-US" altLang="zh-CN" dirty="0" smtClean="0">
                <a:latin typeface="Microsoft YaHei UI" pitchFamily="34" charset="-122"/>
                <a:ea typeface="Microsoft YaHei UI" pitchFamily="34" charset="-122"/>
              </a:rPr>
              <a:t>)</a:t>
            </a:r>
            <a:r>
              <a:rPr lang="zh-CN" altLang="en-US" dirty="0" smtClean="0">
                <a:latin typeface="Microsoft YaHei UI" pitchFamily="34" charset="-122"/>
                <a:ea typeface="Microsoft YaHei UI" pitchFamily="34" charset="-122"/>
              </a:rPr>
              <a:t>，</a:t>
            </a:r>
            <a:r>
              <a:rPr lang="en-US" altLang="zh-CN" dirty="0" smtClean="0">
                <a:latin typeface="Microsoft YaHei UI" pitchFamily="34" charset="-122"/>
                <a:ea typeface="Microsoft YaHei UI" pitchFamily="34" charset="-122"/>
              </a:rPr>
              <a:t>BF</a:t>
            </a:r>
            <a:r>
              <a:rPr lang="zh-CN" altLang="en-US" dirty="0" smtClean="0">
                <a:latin typeface="Microsoft YaHei UI" pitchFamily="34" charset="-122"/>
                <a:ea typeface="Microsoft YaHei UI" pitchFamily="34" charset="-122"/>
              </a:rPr>
              <a:t>算法是</a:t>
            </a:r>
            <a:r>
              <a:rPr lang="en-US" altLang="zh-CN" dirty="0" smtClean="0">
                <a:latin typeface="Microsoft YaHei UI" pitchFamily="34" charset="-122"/>
                <a:ea typeface="Microsoft YaHei UI" pitchFamily="34" charset="-122"/>
              </a:rPr>
              <a:t>O(</a:t>
            </a:r>
            <a:r>
              <a:rPr lang="en-US" altLang="zh-CN" dirty="0" err="1" smtClean="0">
                <a:latin typeface="Microsoft YaHei UI" pitchFamily="34" charset="-122"/>
                <a:ea typeface="Microsoft YaHei UI" pitchFamily="34" charset="-122"/>
              </a:rPr>
              <a:t>mn</a:t>
            </a:r>
            <a:r>
              <a:rPr lang="en-US" altLang="zh-CN" dirty="0" smtClean="0">
                <a:latin typeface="Microsoft YaHei UI" pitchFamily="34" charset="-122"/>
                <a:ea typeface="Microsoft YaHei UI" pitchFamily="34" charset="-122"/>
              </a:rPr>
              <a:t>)</a:t>
            </a:r>
            <a:r>
              <a:rPr lang="zh-CN" altLang="en-US" dirty="0" smtClean="0">
                <a:latin typeface="Microsoft YaHei UI" pitchFamily="34" charset="-122"/>
                <a:ea typeface="Microsoft YaHei UI" pitchFamily="34" charset="-122"/>
              </a:rPr>
              <a:t>。</a:t>
            </a:r>
            <a:endParaRPr lang="en-US" altLang="zh-CN" dirty="0" smtClean="0">
              <a:latin typeface="Microsoft YaHei UI" pitchFamily="34" charset="-122"/>
              <a:ea typeface="Microsoft YaHei UI" pitchFamily="34" charset="-122"/>
            </a:endParaRPr>
          </a:p>
          <a:p>
            <a:pPr>
              <a:lnSpc>
                <a:spcPct val="150000"/>
              </a:lnSpc>
            </a:pPr>
            <a:endParaRPr lang="en-US" altLang="zh-CN" dirty="0" smtClean="0">
              <a:latin typeface="Microsoft YaHei UI" pitchFamily="34" charset="-122"/>
              <a:ea typeface="Microsoft YaHei UI" pitchFamily="34" charset="-122"/>
            </a:endParaRPr>
          </a:p>
          <a:p>
            <a:pPr>
              <a:lnSpc>
                <a:spcPct val="150000"/>
              </a:lnSpc>
            </a:pPr>
            <a:r>
              <a:rPr lang="en-US" altLang="zh-CN" dirty="0" smtClean="0">
                <a:latin typeface="Microsoft YaHei UI" pitchFamily="34" charset="-122"/>
                <a:ea typeface="Microsoft YaHei UI" pitchFamily="34" charset="-122"/>
              </a:rPr>
              <a:t>   KMP</a:t>
            </a:r>
            <a:r>
              <a:rPr lang="zh-CN" altLang="en-US" dirty="0" smtClean="0">
                <a:latin typeface="Microsoft YaHei UI" pitchFamily="34" charset="-122"/>
                <a:ea typeface="Microsoft YaHei UI" pitchFamily="34" charset="-122"/>
              </a:rPr>
              <a:t>算法的原理：</a:t>
            </a:r>
            <a:endParaRPr lang="en-US" altLang="zh-CN" dirty="0" smtClean="0">
              <a:latin typeface="Microsoft YaHei UI" pitchFamily="34" charset="-122"/>
              <a:ea typeface="Microsoft YaHei UI" pitchFamily="34" charset="-122"/>
            </a:endParaRPr>
          </a:p>
          <a:p>
            <a:pPr>
              <a:lnSpc>
                <a:spcPct val="150000"/>
              </a:lnSpc>
            </a:pPr>
            <a:r>
              <a:rPr lang="en-US" altLang="zh-CN" dirty="0" smtClean="0">
                <a:latin typeface="Microsoft YaHei UI" pitchFamily="34" charset="-122"/>
                <a:ea typeface="Microsoft YaHei UI" pitchFamily="34" charset="-122"/>
              </a:rPr>
              <a:t>   </a:t>
            </a:r>
            <a:r>
              <a:rPr lang="en-US" altLang="zh-CN" dirty="0" smtClean="0">
                <a:solidFill>
                  <a:srgbClr val="9900CC"/>
                </a:solidFill>
                <a:latin typeface="Microsoft YaHei UI" pitchFamily="34" charset="-122"/>
                <a:ea typeface="Microsoft YaHei UI" pitchFamily="34" charset="-122"/>
              </a:rPr>
              <a:t>1</a:t>
            </a:r>
            <a:r>
              <a:rPr lang="zh-CN" altLang="en-US" dirty="0" smtClean="0">
                <a:solidFill>
                  <a:srgbClr val="9900CC"/>
                </a:solidFill>
                <a:latin typeface="Microsoft YaHei UI" pitchFamily="34" charset="-122"/>
                <a:ea typeface="Microsoft YaHei UI" pitchFamily="34" charset="-122"/>
              </a:rPr>
              <a:t>）在匹配的过程中，目标串的指针不需要不回溯，只回溯模式串的指针</a:t>
            </a:r>
            <a:r>
              <a:rPr lang="zh-CN" altLang="en-US" dirty="0" smtClean="0">
                <a:latin typeface="Microsoft YaHei UI" pitchFamily="34" charset="-122"/>
                <a:ea typeface="Microsoft YaHei UI" pitchFamily="34" charset="-122"/>
              </a:rPr>
              <a:t>；</a:t>
            </a:r>
            <a:endParaRPr lang="en-US" altLang="zh-CN" dirty="0" smtClean="0">
              <a:latin typeface="Microsoft YaHei UI" pitchFamily="34" charset="-122"/>
              <a:ea typeface="Microsoft YaHei UI" pitchFamily="34" charset="-122"/>
            </a:endParaRPr>
          </a:p>
          <a:p>
            <a:pPr>
              <a:lnSpc>
                <a:spcPct val="150000"/>
              </a:lnSpc>
            </a:pPr>
            <a:r>
              <a:rPr lang="en-US" altLang="zh-CN" dirty="0" smtClean="0">
                <a:latin typeface="Microsoft YaHei UI" pitchFamily="34" charset="-122"/>
                <a:ea typeface="Microsoft YaHei UI" pitchFamily="34" charset="-122"/>
              </a:rPr>
              <a:t>   2</a:t>
            </a:r>
            <a:r>
              <a:rPr lang="zh-CN" altLang="en-US" dirty="0" smtClean="0">
                <a:latin typeface="Microsoft YaHei UI" pitchFamily="34" charset="-122"/>
                <a:ea typeface="Microsoft YaHei UI" pitchFamily="34" charset="-122"/>
              </a:rPr>
              <a:t>）如果模式串和目标串前</a:t>
            </a:r>
            <a:r>
              <a:rPr lang="en-US" altLang="zh-CN" dirty="0" smtClean="0">
                <a:latin typeface="Microsoft YaHei UI" pitchFamily="34" charset="-122"/>
                <a:ea typeface="Microsoft YaHei UI" pitchFamily="34" charset="-122"/>
              </a:rPr>
              <a:t>n</a:t>
            </a:r>
            <a:r>
              <a:rPr lang="zh-CN" altLang="en-US" dirty="0" smtClean="0">
                <a:latin typeface="Microsoft YaHei UI" pitchFamily="34" charset="-122"/>
                <a:ea typeface="Microsoft YaHei UI" pitchFamily="34" charset="-122"/>
              </a:rPr>
              <a:t>个字符匹配成功，遇到匹配失败的字符时，模式串的指针回溯的位置由模式串的内容决定（</a:t>
            </a:r>
            <a:r>
              <a:rPr lang="zh-CN" altLang="en-US" b="1" dirty="0" smtClean="0">
                <a:latin typeface="Microsoft YaHei UI" pitchFamily="34" charset="-122"/>
                <a:ea typeface="Microsoft YaHei UI" pitchFamily="34" charset="-122"/>
              </a:rPr>
              <a:t>回溯到  匹配失败位置前的模式串内容的最长公共前后缀  的长度</a:t>
            </a:r>
            <a:r>
              <a:rPr lang="en-US" altLang="zh-CN" b="1" dirty="0" smtClean="0">
                <a:latin typeface="Microsoft YaHei UI" pitchFamily="34" charset="-122"/>
                <a:ea typeface="Microsoft YaHei UI" pitchFamily="34" charset="-122"/>
              </a:rPr>
              <a:t>+1</a:t>
            </a:r>
            <a:r>
              <a:rPr lang="zh-CN" altLang="en-US" b="1" dirty="0" smtClean="0">
                <a:latin typeface="Microsoft YaHei UI" pitchFamily="34" charset="-122"/>
                <a:ea typeface="Microsoft YaHei UI" pitchFamily="34" charset="-122"/>
              </a:rPr>
              <a:t>）</a:t>
            </a:r>
            <a:r>
              <a:rPr lang="zh-CN" altLang="en-US" dirty="0" smtClean="0">
                <a:latin typeface="Microsoft YaHei UI" pitchFamily="34" charset="-122"/>
                <a:ea typeface="Microsoft YaHei UI" pitchFamily="34" charset="-122"/>
              </a:rPr>
              <a:t>，然后继续比较。</a:t>
            </a:r>
            <a:endParaRPr lang="en-US" altLang="zh-CN" dirty="0" smtClean="0">
              <a:latin typeface="Microsoft YaHei UI" pitchFamily="34" charset="-122"/>
              <a:ea typeface="Microsoft YaHei UI" pitchFamily="34" charset="-122"/>
            </a:endParaRPr>
          </a:p>
          <a:p>
            <a:pPr>
              <a:lnSpc>
                <a:spcPct val="150000"/>
              </a:lnSpc>
            </a:pPr>
            <a:r>
              <a:rPr lang="en-US" altLang="zh-CN" dirty="0" smtClean="0">
                <a:latin typeface="Microsoft YaHei UI" pitchFamily="34" charset="-122"/>
                <a:ea typeface="Microsoft YaHei UI" pitchFamily="34" charset="-122"/>
              </a:rPr>
              <a:t>  </a:t>
            </a: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38664"/>
          </a:xfrm>
          <a:prstGeom prst="rect">
            <a:avLst/>
          </a:prstGeom>
          <a:noFill/>
        </p:spPr>
        <p:txBody>
          <a:bodyPr wrap="square" rtlCol="0">
            <a:spAutoFit/>
          </a:bodyPr>
          <a:lstStyle/>
          <a:p>
            <a:pPr algn="ctr">
              <a:lnSpc>
                <a:spcPct val="150000"/>
              </a:lnSpc>
            </a:pPr>
            <a:r>
              <a:rPr lang="en-US" altLang="zh-CN" sz="2800" b="1" dirty="0" smtClean="0">
                <a:solidFill>
                  <a:srgbClr val="9900CC"/>
                </a:solidFill>
                <a:latin typeface="微软雅黑" panose="020B0503020204020204" pitchFamily="34" charset="-122"/>
                <a:ea typeface="微软雅黑" panose="020B0503020204020204" pitchFamily="34" charset="-122"/>
              </a:rPr>
              <a:t>KMP</a:t>
            </a:r>
            <a:r>
              <a:rPr lang="zh-CN" altLang="en-US" sz="2800" b="1" dirty="0" smtClean="0">
                <a:solidFill>
                  <a:srgbClr val="9900CC"/>
                </a:solidFill>
                <a:latin typeface="微软雅黑" panose="020B0503020204020204" pitchFamily="34" charset="-122"/>
                <a:ea typeface="微软雅黑" panose="020B0503020204020204" pitchFamily="34" charset="-122"/>
              </a:rPr>
              <a:t>算法的实现</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
            <a:extLst>
              <a:ext uri="{FF2B5EF4-FFF2-40B4-BE49-F238E27FC236}">
                <a16:creationId xmlns:a16="http://schemas.microsoft.com/office/drawing/2014/main" xmlns="" id="{9EBE7EC0-2F2A-4A9F-BB83-DBE4093374F9}"/>
              </a:ext>
            </a:extLst>
          </p:cNvPr>
          <p:cNvSpPr txBox="1"/>
          <p:nvPr/>
        </p:nvSpPr>
        <p:spPr>
          <a:xfrm>
            <a:off x="946674" y="1344705"/>
            <a:ext cx="10079914" cy="1338828"/>
          </a:xfrm>
          <a:prstGeom prst="rect">
            <a:avLst/>
          </a:prstGeom>
          <a:noFill/>
        </p:spPr>
        <p:txBody>
          <a:bodyPr wrap="square" rtlCol="0">
            <a:spAutoFit/>
          </a:bodyPr>
          <a:lstStyle/>
          <a:p>
            <a:pPr>
              <a:lnSpc>
                <a:spcPct val="150000"/>
              </a:lnSpc>
            </a:pPr>
            <a:r>
              <a:rPr lang="en-US" altLang="zh-CN" dirty="0" smtClean="0">
                <a:latin typeface="Microsoft YaHei UI" pitchFamily="34" charset="-122"/>
                <a:ea typeface="Microsoft YaHei UI" pitchFamily="34" charset="-122"/>
              </a:rPr>
              <a:t>   </a:t>
            </a:r>
            <a:r>
              <a:rPr lang="en-US" altLang="zh-CN" dirty="0" smtClean="0">
                <a:solidFill>
                  <a:srgbClr val="9900CC"/>
                </a:solidFill>
                <a:latin typeface="Microsoft YaHei UI" pitchFamily="34" charset="-122"/>
                <a:ea typeface="Microsoft YaHei UI" pitchFamily="34" charset="-122"/>
              </a:rPr>
              <a:t>1</a:t>
            </a:r>
            <a:r>
              <a:rPr lang="zh-CN" altLang="en-US" dirty="0" smtClean="0">
                <a:solidFill>
                  <a:srgbClr val="9900CC"/>
                </a:solidFill>
                <a:latin typeface="Microsoft YaHei UI" pitchFamily="34" charset="-122"/>
                <a:ea typeface="Microsoft YaHei UI" pitchFamily="34" charset="-122"/>
              </a:rPr>
              <a:t>）根据模式串的内容，生成一个遇到匹配失败的字符时模式串的指针回溯的位置的数组（</a:t>
            </a:r>
            <a:r>
              <a:rPr lang="en-US" altLang="zh-CN" dirty="0" smtClean="0">
                <a:solidFill>
                  <a:srgbClr val="9900CC"/>
                </a:solidFill>
                <a:latin typeface="Microsoft YaHei UI" pitchFamily="34" charset="-122"/>
                <a:ea typeface="Microsoft YaHei UI" pitchFamily="34" charset="-122"/>
              </a:rPr>
              <a:t>next</a:t>
            </a:r>
            <a:r>
              <a:rPr lang="zh-CN" altLang="en-US" dirty="0" smtClean="0">
                <a:solidFill>
                  <a:srgbClr val="9900CC"/>
                </a:solidFill>
                <a:latin typeface="Microsoft YaHei UI" pitchFamily="34" charset="-122"/>
                <a:ea typeface="Microsoft YaHei UI" pitchFamily="34" charset="-122"/>
              </a:rPr>
              <a:t>数组）。</a:t>
            </a:r>
            <a:endParaRPr lang="en-US" altLang="zh-CN" dirty="0" smtClean="0">
              <a:solidFill>
                <a:srgbClr val="9900CC"/>
              </a:solidFill>
              <a:latin typeface="Microsoft YaHei UI" pitchFamily="34" charset="-122"/>
              <a:ea typeface="Microsoft YaHei UI" pitchFamily="34" charset="-122"/>
            </a:endParaRPr>
          </a:p>
          <a:p>
            <a:pPr>
              <a:lnSpc>
                <a:spcPct val="150000"/>
              </a:lnSpc>
            </a:pPr>
            <a:r>
              <a:rPr lang="en-US" altLang="zh-CN" dirty="0" smtClean="0">
                <a:latin typeface="Microsoft YaHei UI" pitchFamily="34" charset="-122"/>
                <a:ea typeface="Microsoft YaHei UI" pitchFamily="34" charset="-122"/>
              </a:rPr>
              <a:t>   2</a:t>
            </a:r>
            <a:r>
              <a:rPr lang="zh-CN" altLang="en-US" dirty="0" smtClean="0">
                <a:latin typeface="Microsoft YaHei UI" pitchFamily="34" charset="-122"/>
                <a:ea typeface="Microsoft YaHei UI" pitchFamily="34" charset="-122"/>
              </a:rPr>
              <a:t>）在</a:t>
            </a:r>
            <a:r>
              <a:rPr lang="en-US" altLang="zh-CN" dirty="0" smtClean="0">
                <a:latin typeface="Microsoft YaHei UI" pitchFamily="34" charset="-122"/>
                <a:ea typeface="Microsoft YaHei UI" pitchFamily="34" charset="-122"/>
              </a:rPr>
              <a:t>BF</a:t>
            </a:r>
            <a:r>
              <a:rPr lang="zh-CN" altLang="en-US" dirty="0" smtClean="0">
                <a:latin typeface="Microsoft YaHei UI" pitchFamily="34" charset="-122"/>
                <a:ea typeface="Microsoft YaHei UI" pitchFamily="34" charset="-122"/>
              </a:rPr>
              <a:t>算法上稍作修改，当匹配失败时，模式串的位置指针回溯</a:t>
            </a:r>
            <a:r>
              <a:rPr lang="en-US" altLang="zh-CN" dirty="0" smtClean="0">
                <a:latin typeface="Microsoft YaHei UI" pitchFamily="34" charset="-122"/>
                <a:ea typeface="Microsoft YaHei UI" pitchFamily="34" charset="-122"/>
              </a:rPr>
              <a:t>next</a:t>
            </a:r>
            <a:r>
              <a:rPr lang="zh-CN" altLang="en-US" dirty="0" smtClean="0">
                <a:latin typeface="Microsoft YaHei UI" pitchFamily="34" charset="-122"/>
                <a:ea typeface="Microsoft YaHei UI" pitchFamily="34" charset="-122"/>
              </a:rPr>
              <a:t>数组指示的位置。</a:t>
            </a:r>
            <a:endParaRPr lang="en-US" altLang="zh-CN" dirty="0" smtClean="0">
              <a:latin typeface="Microsoft YaHei UI" pitchFamily="34" charset="-122"/>
              <a:ea typeface="Microsoft YaHei UI" pitchFamily="34" charset="-122"/>
            </a:endParaRPr>
          </a:p>
        </p:txBody>
      </p:sp>
      <p:sp>
        <p:nvSpPr>
          <p:cNvPr id="11" name="文本框 1">
            <a:extLst>
              <a:ext uri="{FF2B5EF4-FFF2-40B4-BE49-F238E27FC236}">
                <a16:creationId xmlns:a16="http://schemas.microsoft.com/office/drawing/2014/main" xmlns="" id="{9EBE7EC0-2F2A-4A9F-BB83-DBE4093374F9}"/>
              </a:ext>
            </a:extLst>
          </p:cNvPr>
          <p:cNvSpPr txBox="1"/>
          <p:nvPr/>
        </p:nvSpPr>
        <p:spPr>
          <a:xfrm>
            <a:off x="709994" y="3012264"/>
            <a:ext cx="10553262" cy="877163"/>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源代码在视频发布后的视频简介中， </a:t>
            </a:r>
            <a:r>
              <a:rPr lang="en-US" altLang="zh-CN" sz="1700" dirty="0" err="1" smtClean="0">
                <a:latin typeface="微软雅黑" panose="020B0503020204020204" pitchFamily="34" charset="-122"/>
                <a:ea typeface="微软雅黑" panose="020B0503020204020204" pitchFamily="34" charset="-122"/>
              </a:rPr>
              <a:t>kmp.c</a:t>
            </a:r>
            <a:r>
              <a:rPr lang="zh-CN" altLang="en-US" sz="1700" dirty="0" smtClean="0">
                <a:latin typeface="微软雅黑" panose="020B0503020204020204" pitchFamily="34" charset="-122"/>
                <a:ea typeface="微软雅黑" panose="020B0503020204020204" pitchFamily="34" charset="-122"/>
              </a:rPr>
              <a:t>，此程序演示了字符串的匹配模式算法，包括：</a:t>
            </a:r>
            <a:r>
              <a:rPr lang="en-US" altLang="zh-CN" sz="1700" dirty="0" smtClean="0">
                <a:latin typeface="微软雅黑" panose="020B0503020204020204" pitchFamily="34" charset="-122"/>
                <a:ea typeface="微软雅黑" panose="020B0503020204020204" pitchFamily="34" charset="-122"/>
              </a:rPr>
              <a:t>1</a:t>
            </a:r>
            <a:r>
              <a:rPr lang="zh-CN" altLang="en-US" sz="1700" dirty="0" smtClean="0">
                <a:latin typeface="微软雅黑" panose="020B0503020204020204" pitchFamily="34" charset="-122"/>
                <a:ea typeface="微软雅黑" panose="020B0503020204020204" pitchFamily="34" charset="-122"/>
              </a:rPr>
              <a:t>）普通的模式匹配算法，即</a:t>
            </a:r>
            <a:r>
              <a:rPr lang="en-US" altLang="zh-CN" sz="1700" dirty="0" smtClean="0">
                <a:latin typeface="微软雅黑" panose="020B0503020204020204" pitchFamily="34" charset="-122"/>
                <a:ea typeface="微软雅黑" panose="020B0503020204020204" pitchFamily="34" charset="-122"/>
              </a:rPr>
              <a:t>BF</a:t>
            </a:r>
            <a:r>
              <a:rPr lang="zh-CN" altLang="en-US" sz="1700" dirty="0" smtClean="0">
                <a:latin typeface="微软雅黑" panose="020B0503020204020204" pitchFamily="34" charset="-122"/>
                <a:ea typeface="微软雅黑" panose="020B0503020204020204" pitchFamily="34" charset="-122"/>
              </a:rPr>
              <a:t>算法； </a:t>
            </a:r>
            <a:r>
              <a:rPr lang="en-US" altLang="zh-CN" sz="1700" dirty="0" smtClean="0">
                <a:latin typeface="微软雅黑" panose="020B0503020204020204" pitchFamily="34" charset="-122"/>
                <a:ea typeface="微软雅黑" panose="020B0503020204020204" pitchFamily="34" charset="-122"/>
              </a:rPr>
              <a:t>2</a:t>
            </a:r>
            <a:r>
              <a:rPr lang="zh-CN" altLang="en-US" sz="1700" dirty="0" smtClean="0">
                <a:latin typeface="微软雅黑" panose="020B0503020204020204" pitchFamily="34" charset="-122"/>
                <a:ea typeface="微软雅黑" panose="020B0503020204020204" pitchFamily="34" charset="-122"/>
              </a:rPr>
              <a:t>）</a:t>
            </a:r>
            <a:r>
              <a:rPr lang="en-US" altLang="zh-CN" sz="1700" dirty="0" smtClean="0">
                <a:latin typeface="微软雅黑" panose="020B0503020204020204" pitchFamily="34" charset="-122"/>
                <a:ea typeface="微软雅黑" panose="020B0503020204020204" pitchFamily="34" charset="-122"/>
              </a:rPr>
              <a:t>KMP</a:t>
            </a:r>
            <a:r>
              <a:rPr lang="zh-CN" altLang="en-US" sz="1700" dirty="0" smtClean="0">
                <a:latin typeface="微软雅黑" panose="020B0503020204020204" pitchFamily="34" charset="-122"/>
                <a:ea typeface="微软雅黑" panose="020B0503020204020204" pitchFamily="34" charset="-122"/>
              </a:rPr>
              <a:t>算法的求</a:t>
            </a:r>
            <a:r>
              <a:rPr lang="en-US" altLang="zh-CN" sz="1700" dirty="0" smtClean="0">
                <a:latin typeface="微软雅黑" panose="020B0503020204020204" pitchFamily="34" charset="-122"/>
                <a:ea typeface="微软雅黑" panose="020B0503020204020204" pitchFamily="34" charset="-122"/>
              </a:rPr>
              <a:t>next</a:t>
            </a:r>
            <a:r>
              <a:rPr lang="zh-CN" altLang="en-US" sz="1700" dirty="0" smtClean="0">
                <a:latin typeface="微软雅黑" panose="020B0503020204020204" pitchFamily="34" charset="-122"/>
                <a:ea typeface="微软雅黑" panose="020B0503020204020204" pitchFamily="34" charset="-122"/>
              </a:rPr>
              <a:t>数组； </a:t>
            </a:r>
            <a:r>
              <a:rPr lang="en-US" altLang="zh-CN" sz="1700" dirty="0" smtClean="0">
                <a:latin typeface="微软雅黑" panose="020B0503020204020204" pitchFamily="34" charset="-122"/>
                <a:ea typeface="微软雅黑" panose="020B0503020204020204" pitchFamily="34" charset="-122"/>
              </a:rPr>
              <a:t>3</a:t>
            </a:r>
            <a:r>
              <a:rPr lang="zh-CN" altLang="en-US" sz="1700" dirty="0" smtClean="0">
                <a:latin typeface="微软雅黑" panose="020B0503020204020204" pitchFamily="34" charset="-122"/>
                <a:ea typeface="微软雅黑" panose="020B0503020204020204" pitchFamily="34" charset="-122"/>
              </a:rPr>
              <a:t>）</a:t>
            </a:r>
            <a:r>
              <a:rPr lang="en-US" altLang="zh-CN" sz="1700" dirty="0" smtClean="0">
                <a:latin typeface="微软雅黑" panose="020B0503020204020204" pitchFamily="34" charset="-122"/>
                <a:ea typeface="微软雅黑" panose="020B0503020204020204" pitchFamily="34" charset="-122"/>
              </a:rPr>
              <a:t>KMP</a:t>
            </a:r>
            <a:r>
              <a:rPr lang="zh-CN" altLang="en-US" sz="1700" dirty="0" smtClean="0">
                <a:latin typeface="微软雅黑" panose="020B0503020204020204" pitchFamily="34" charset="-122"/>
                <a:ea typeface="微软雅黑" panose="020B0503020204020204" pitchFamily="34" charset="-122"/>
              </a:rPr>
              <a:t>算法的求</a:t>
            </a:r>
            <a:r>
              <a:rPr lang="en-US" altLang="zh-CN" sz="1700" dirty="0" err="1" smtClean="0">
                <a:latin typeface="微软雅黑" panose="020B0503020204020204" pitchFamily="34" charset="-122"/>
                <a:ea typeface="微软雅黑" panose="020B0503020204020204" pitchFamily="34" charset="-122"/>
              </a:rPr>
              <a:t>nextval</a:t>
            </a:r>
            <a:r>
              <a:rPr lang="zh-CN" altLang="en-US" sz="1700" dirty="0" smtClean="0">
                <a:latin typeface="微软雅黑" panose="020B0503020204020204" pitchFamily="34" charset="-122"/>
                <a:ea typeface="微软雅黑" panose="020B0503020204020204" pitchFamily="34" charset="-122"/>
              </a:rPr>
              <a:t>数组； </a:t>
            </a:r>
            <a:r>
              <a:rPr lang="en-US" altLang="zh-CN" sz="1700" dirty="0" smtClean="0">
                <a:latin typeface="微软雅黑" panose="020B0503020204020204" pitchFamily="34" charset="-122"/>
                <a:ea typeface="微软雅黑" panose="020B0503020204020204" pitchFamily="34" charset="-122"/>
              </a:rPr>
              <a:t>4</a:t>
            </a:r>
            <a:r>
              <a:rPr lang="zh-CN" altLang="en-US" sz="1700" dirty="0" smtClean="0">
                <a:latin typeface="微软雅黑" panose="020B0503020204020204" pitchFamily="34" charset="-122"/>
                <a:ea typeface="微软雅黑" panose="020B0503020204020204" pitchFamily="34" charset="-122"/>
              </a:rPr>
              <a:t>）</a:t>
            </a:r>
            <a:r>
              <a:rPr lang="en-US" altLang="zh-CN" sz="1700" dirty="0" smtClean="0">
                <a:latin typeface="微软雅黑" panose="020B0503020204020204" pitchFamily="34" charset="-122"/>
                <a:ea typeface="微软雅黑" panose="020B0503020204020204" pitchFamily="34" charset="-122"/>
              </a:rPr>
              <a:t>KMP</a:t>
            </a:r>
            <a:r>
              <a:rPr lang="zh-CN" altLang="en-US" sz="1700" dirty="0" smtClean="0">
                <a:latin typeface="微软雅黑" panose="020B0503020204020204" pitchFamily="34" charset="-122"/>
                <a:ea typeface="微软雅黑" panose="020B0503020204020204" pitchFamily="34" charset="-122"/>
              </a:rPr>
              <a:t>算法的实现。</a:t>
            </a:r>
            <a:endParaRPr lang="en-US" altLang="zh-CN" sz="17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38664"/>
          </a:xfrm>
          <a:prstGeom prst="rect">
            <a:avLst/>
          </a:prstGeom>
          <a:noFill/>
        </p:spPr>
        <p:txBody>
          <a:bodyPr wrap="square" rtlCol="0">
            <a:spAutoFit/>
          </a:bodyPr>
          <a:lstStyle/>
          <a:p>
            <a:pPr algn="ctr">
              <a:lnSpc>
                <a:spcPct val="150000"/>
              </a:lnSpc>
            </a:pPr>
            <a:r>
              <a:rPr lang="en-US" altLang="zh-CN" sz="2800" b="1" dirty="0" smtClean="0">
                <a:solidFill>
                  <a:srgbClr val="9900CC"/>
                </a:solidFill>
                <a:latin typeface="微软雅黑" panose="020B0503020204020204" pitchFamily="34" charset="-122"/>
                <a:ea typeface="微软雅黑" panose="020B0503020204020204" pitchFamily="34" charset="-122"/>
              </a:rPr>
              <a:t>KMP</a:t>
            </a:r>
            <a:r>
              <a:rPr lang="zh-CN" altLang="en-US" sz="2800" b="1" dirty="0" smtClean="0">
                <a:solidFill>
                  <a:srgbClr val="9900CC"/>
                </a:solidFill>
                <a:latin typeface="微软雅黑" panose="020B0503020204020204" pitchFamily="34" charset="-122"/>
                <a:ea typeface="微软雅黑" panose="020B0503020204020204" pitchFamily="34" charset="-122"/>
              </a:rPr>
              <a:t>算法考研真题</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928141" y="3707130"/>
            <a:ext cx="7989887" cy="1638300"/>
          </a:xfrm>
          <a:prstGeom prst="rect">
            <a:avLst/>
          </a:prstGeom>
          <a:noFill/>
          <a:ln w="9525">
            <a:noFill/>
            <a:miter lim="800000"/>
            <a:headEnd/>
            <a:tailEnd/>
          </a:ln>
        </p:spPr>
      </p:pic>
      <p:pic>
        <p:nvPicPr>
          <p:cNvPr id="1028" name="Picture 4"/>
          <p:cNvPicPr>
            <a:picLocks noChangeAspect="1" noChangeArrowheads="1"/>
          </p:cNvPicPr>
          <p:nvPr/>
        </p:nvPicPr>
        <p:blipFill>
          <a:blip r:embed="rId3"/>
          <a:srcRect/>
          <a:stretch>
            <a:fillRect/>
          </a:stretch>
        </p:blipFill>
        <p:spPr bwMode="auto">
          <a:xfrm>
            <a:off x="1966407" y="1731421"/>
            <a:ext cx="7999413" cy="1695450"/>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38664"/>
          </a:xfrm>
          <a:prstGeom prst="rect">
            <a:avLst/>
          </a:prstGeom>
          <a:noFill/>
        </p:spPr>
        <p:txBody>
          <a:bodyPr wrap="square" rtlCol="0">
            <a:spAutoFit/>
          </a:bodyPr>
          <a:lstStyle/>
          <a:p>
            <a:pPr algn="ctr">
              <a:lnSpc>
                <a:spcPct val="150000"/>
              </a:lnSpc>
            </a:pPr>
            <a:r>
              <a:rPr lang="en-US" altLang="zh-CN" sz="2800" b="1" dirty="0" smtClean="0">
                <a:solidFill>
                  <a:srgbClr val="9900CC"/>
                </a:solidFill>
                <a:latin typeface="微软雅黑" panose="020B0503020204020204" pitchFamily="34" charset="-122"/>
                <a:ea typeface="微软雅黑" panose="020B0503020204020204" pitchFamily="34" charset="-122"/>
              </a:rPr>
              <a:t>KMP</a:t>
            </a:r>
            <a:r>
              <a:rPr lang="zh-CN" altLang="en-US" sz="2800" b="1" dirty="0" smtClean="0">
                <a:solidFill>
                  <a:srgbClr val="9900CC"/>
                </a:solidFill>
                <a:latin typeface="微软雅黑" panose="020B0503020204020204" pitchFamily="34" charset="-122"/>
                <a:ea typeface="微软雅黑" panose="020B0503020204020204" pitchFamily="34" charset="-122"/>
              </a:rPr>
              <a:t>算法的优化</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
            <a:extLst>
              <a:ext uri="{FF2B5EF4-FFF2-40B4-BE49-F238E27FC236}">
                <a16:creationId xmlns:a16="http://schemas.microsoft.com/office/drawing/2014/main" xmlns="" id="{9EBE7EC0-2F2A-4A9F-BB83-DBE4093374F9}"/>
              </a:ext>
            </a:extLst>
          </p:cNvPr>
          <p:cNvSpPr txBox="1"/>
          <p:nvPr/>
        </p:nvSpPr>
        <p:spPr>
          <a:xfrm>
            <a:off x="1204856" y="1344705"/>
            <a:ext cx="9821732" cy="459485"/>
          </a:xfrm>
          <a:prstGeom prst="rect">
            <a:avLst/>
          </a:prstGeom>
          <a:noFill/>
        </p:spPr>
        <p:txBody>
          <a:bodyPr wrap="square" rtlCol="0">
            <a:spAutoFit/>
          </a:bodyPr>
          <a:lstStyle/>
          <a:p>
            <a:pPr>
              <a:lnSpc>
                <a:spcPct val="150000"/>
              </a:lnSpc>
            </a:pPr>
            <a:r>
              <a:rPr lang="en-US" altLang="zh-CN" dirty="0" smtClean="0">
                <a:latin typeface="Microsoft YaHei UI" pitchFamily="34" charset="-122"/>
                <a:ea typeface="Microsoft YaHei UI" pitchFamily="34" charset="-122"/>
              </a:rPr>
              <a:t>   </a:t>
            </a:r>
            <a:r>
              <a:rPr lang="zh-CN" altLang="en-US" dirty="0" smtClean="0">
                <a:latin typeface="Microsoft YaHei UI" pitchFamily="34" charset="-122"/>
                <a:ea typeface="Microsoft YaHei UI" pitchFamily="34" charset="-122"/>
              </a:rPr>
              <a:t>把</a:t>
            </a:r>
            <a:r>
              <a:rPr lang="en-US" altLang="zh-CN" dirty="0" smtClean="0">
                <a:latin typeface="Microsoft YaHei UI" pitchFamily="34" charset="-122"/>
                <a:ea typeface="Microsoft YaHei UI" pitchFamily="34" charset="-122"/>
              </a:rPr>
              <a:t>next</a:t>
            </a:r>
            <a:r>
              <a:rPr lang="zh-CN" altLang="en-US" dirty="0" smtClean="0">
                <a:latin typeface="Microsoft YaHei UI" pitchFamily="34" charset="-122"/>
                <a:ea typeface="Microsoft YaHei UI" pitchFamily="34" charset="-122"/>
              </a:rPr>
              <a:t>数组优化为</a:t>
            </a:r>
            <a:r>
              <a:rPr lang="en-US" altLang="zh-CN" dirty="0" err="1" smtClean="0">
                <a:latin typeface="Microsoft YaHei UI" pitchFamily="34" charset="-122"/>
                <a:ea typeface="Microsoft YaHei UI" pitchFamily="34" charset="-122"/>
              </a:rPr>
              <a:t>nexval</a:t>
            </a:r>
            <a:r>
              <a:rPr lang="zh-CN" altLang="en-US" dirty="0" smtClean="0">
                <a:latin typeface="Microsoft YaHei UI" pitchFamily="34" charset="-122"/>
                <a:ea typeface="Microsoft YaHei UI" pitchFamily="34" charset="-122"/>
              </a:rPr>
              <a:t>数组。</a:t>
            </a:r>
            <a:endParaRPr lang="en-US" altLang="zh-CN" dirty="0" smtClean="0">
              <a:latin typeface="Microsoft YaHei UI" pitchFamily="34" charset="-122"/>
              <a:ea typeface="Microsoft YaHei UI"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3866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树和二叉树</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
            <a:extLst>
              <a:ext uri="{FF2B5EF4-FFF2-40B4-BE49-F238E27FC236}">
                <a16:creationId xmlns:a16="http://schemas.microsoft.com/office/drawing/2014/main" xmlns="" id="{9EBE7EC0-2F2A-4A9F-BB83-DBE4093374F9}"/>
              </a:ext>
            </a:extLst>
          </p:cNvPr>
          <p:cNvSpPr txBox="1"/>
          <p:nvPr/>
        </p:nvSpPr>
        <p:spPr>
          <a:xfrm>
            <a:off x="925157" y="1818057"/>
            <a:ext cx="5744583" cy="3416320"/>
          </a:xfrm>
          <a:prstGeom prst="rect">
            <a:avLst/>
          </a:prstGeom>
          <a:noFill/>
        </p:spPr>
        <p:txBody>
          <a:bodyPr wrap="square" rtlCol="0">
            <a:spAutoFit/>
          </a:bodyPr>
          <a:lstStyle/>
          <a:p>
            <a:pPr>
              <a:lnSpc>
                <a:spcPct val="150000"/>
              </a:lnSpc>
            </a:pPr>
            <a:r>
              <a:rPr lang="zh-CN" altLang="en-US" dirty="0" smtClean="0">
                <a:latin typeface="Microsoft YaHei UI" pitchFamily="34" charset="-122"/>
                <a:ea typeface="Microsoft YaHei UI" pitchFamily="34" charset="-122"/>
              </a:rPr>
              <a:t>   树型结构是非线性的数据结构，是以分支关系定义的层次结构。</a:t>
            </a:r>
            <a:endParaRPr lang="en-US" altLang="zh-CN" dirty="0" smtClean="0">
              <a:latin typeface="Microsoft YaHei UI" pitchFamily="34" charset="-122"/>
              <a:ea typeface="Microsoft YaHei UI" pitchFamily="34" charset="-122"/>
            </a:endParaRPr>
          </a:p>
          <a:p>
            <a:pPr>
              <a:lnSpc>
                <a:spcPct val="150000"/>
              </a:lnSpc>
            </a:pPr>
            <a:r>
              <a:rPr lang="zh-CN" altLang="en-US" dirty="0" smtClean="0">
                <a:latin typeface="Microsoft YaHei UI" pitchFamily="34" charset="-122"/>
                <a:ea typeface="Microsoft YaHei UI" pitchFamily="34" charset="-122"/>
              </a:rPr>
              <a:t>   树（</a:t>
            </a:r>
            <a:r>
              <a:rPr lang="en-US" altLang="zh-CN" dirty="0" smtClean="0">
                <a:latin typeface="Microsoft YaHei UI" pitchFamily="34" charset="-122"/>
                <a:ea typeface="Microsoft YaHei UI" pitchFamily="34" charset="-122"/>
              </a:rPr>
              <a:t>tree</a:t>
            </a:r>
            <a:r>
              <a:rPr lang="zh-CN" altLang="en-US" dirty="0" smtClean="0">
                <a:latin typeface="Microsoft YaHei UI" pitchFamily="34" charset="-122"/>
                <a:ea typeface="Microsoft YaHei UI" pitchFamily="34" charset="-122"/>
              </a:rPr>
              <a:t>）是</a:t>
            </a:r>
            <a:r>
              <a:rPr lang="en-US" altLang="zh-CN" dirty="0" smtClean="0">
                <a:latin typeface="Microsoft YaHei UI" pitchFamily="34" charset="-122"/>
                <a:ea typeface="Microsoft YaHei UI" pitchFamily="34" charset="-122"/>
              </a:rPr>
              <a:t>n</a:t>
            </a:r>
            <a:r>
              <a:rPr lang="zh-CN" altLang="en-US" dirty="0" smtClean="0">
                <a:latin typeface="Microsoft YaHei UI" pitchFamily="34" charset="-122"/>
                <a:ea typeface="Microsoft YaHei UI" pitchFamily="34" charset="-122"/>
              </a:rPr>
              <a:t>（</a:t>
            </a:r>
            <a:r>
              <a:rPr lang="en-US" altLang="zh-CN" dirty="0" smtClean="0">
                <a:latin typeface="Microsoft YaHei UI" pitchFamily="34" charset="-122"/>
                <a:ea typeface="Microsoft YaHei UI" pitchFamily="34" charset="-122"/>
              </a:rPr>
              <a:t>n≥0</a:t>
            </a:r>
            <a:r>
              <a:rPr lang="zh-CN" altLang="en-US" dirty="0" smtClean="0">
                <a:latin typeface="Microsoft YaHei UI" pitchFamily="34" charset="-122"/>
                <a:ea typeface="Microsoft YaHei UI" pitchFamily="34" charset="-122"/>
              </a:rPr>
              <a:t>）个结点的有限集合，</a:t>
            </a:r>
            <a:r>
              <a:rPr lang="en-US" altLang="zh-CN" dirty="0" smtClean="0">
                <a:latin typeface="Microsoft YaHei UI" pitchFamily="34" charset="-122"/>
                <a:ea typeface="Microsoft YaHei UI" pitchFamily="34" charset="-122"/>
              </a:rPr>
              <a:t>n=0</a:t>
            </a:r>
            <a:r>
              <a:rPr lang="zh-CN" altLang="en-US" dirty="0" smtClean="0">
                <a:latin typeface="Microsoft YaHei UI" pitchFamily="34" charset="-122"/>
                <a:ea typeface="Microsoft YaHei UI" pitchFamily="34" charset="-122"/>
              </a:rPr>
              <a:t>时表示空树。</a:t>
            </a:r>
            <a:endParaRPr lang="en-US" altLang="zh-CN" dirty="0" smtClean="0">
              <a:latin typeface="Microsoft YaHei UI" pitchFamily="34" charset="-122"/>
              <a:ea typeface="Microsoft YaHei UI" pitchFamily="34" charset="-122"/>
            </a:endParaRPr>
          </a:p>
          <a:p>
            <a:pPr>
              <a:lnSpc>
                <a:spcPct val="150000"/>
              </a:lnSpc>
            </a:pPr>
            <a:r>
              <a:rPr lang="zh-CN" altLang="en-US" dirty="0" smtClean="0">
                <a:latin typeface="Microsoft YaHei UI" pitchFamily="34" charset="-122"/>
                <a:ea typeface="Microsoft YaHei UI" pitchFamily="34" charset="-122"/>
              </a:rPr>
              <a:t>   在任意一棵非空的树中：</a:t>
            </a:r>
            <a:endParaRPr lang="en-US" altLang="zh-CN" dirty="0" smtClean="0">
              <a:latin typeface="Microsoft YaHei UI" pitchFamily="34" charset="-122"/>
              <a:ea typeface="Microsoft YaHei UI" pitchFamily="34" charset="-122"/>
            </a:endParaRPr>
          </a:p>
          <a:p>
            <a:pPr>
              <a:lnSpc>
                <a:spcPct val="150000"/>
              </a:lnSpc>
            </a:pPr>
            <a:r>
              <a:rPr lang="en-US" altLang="zh-CN" dirty="0" smtClean="0">
                <a:latin typeface="Microsoft YaHei UI" pitchFamily="34" charset="-122"/>
                <a:ea typeface="Microsoft YaHei UI" pitchFamily="34" charset="-122"/>
              </a:rPr>
              <a:t>   1</a:t>
            </a:r>
            <a:r>
              <a:rPr lang="zh-CN" altLang="en-US" dirty="0" smtClean="0">
                <a:latin typeface="Microsoft YaHei UI" pitchFamily="34" charset="-122"/>
                <a:ea typeface="Microsoft YaHei UI" pitchFamily="34" charset="-122"/>
              </a:rPr>
              <a:t>）只有一个根（</a:t>
            </a:r>
            <a:r>
              <a:rPr lang="en-US" altLang="zh-CN" dirty="0" smtClean="0">
                <a:latin typeface="Microsoft YaHei UI" pitchFamily="34" charset="-122"/>
                <a:ea typeface="Microsoft YaHei UI" pitchFamily="34" charset="-122"/>
              </a:rPr>
              <a:t>root</a:t>
            </a:r>
            <a:r>
              <a:rPr lang="zh-CN" altLang="en-US" dirty="0" smtClean="0">
                <a:latin typeface="Microsoft YaHei UI" pitchFamily="34" charset="-122"/>
                <a:ea typeface="Microsoft YaHei UI" pitchFamily="34" charset="-122"/>
              </a:rPr>
              <a:t>）结点；</a:t>
            </a:r>
            <a:endParaRPr lang="en-US" altLang="zh-CN" dirty="0" smtClean="0">
              <a:latin typeface="Microsoft YaHei UI" pitchFamily="34" charset="-122"/>
              <a:ea typeface="Microsoft YaHei UI" pitchFamily="34" charset="-122"/>
            </a:endParaRPr>
          </a:p>
          <a:p>
            <a:pPr>
              <a:lnSpc>
                <a:spcPct val="150000"/>
              </a:lnSpc>
            </a:pPr>
            <a:r>
              <a:rPr lang="en-US" altLang="zh-CN" dirty="0" smtClean="0">
                <a:latin typeface="Microsoft YaHei UI" pitchFamily="34" charset="-122"/>
                <a:ea typeface="Microsoft YaHei UI" pitchFamily="34" charset="-122"/>
              </a:rPr>
              <a:t>   2</a:t>
            </a:r>
            <a:r>
              <a:rPr lang="zh-CN" altLang="en-US" dirty="0" smtClean="0">
                <a:latin typeface="Microsoft YaHei UI" pitchFamily="34" charset="-122"/>
                <a:ea typeface="Microsoft YaHei UI" pitchFamily="34" charset="-122"/>
              </a:rPr>
              <a:t>）当</a:t>
            </a:r>
            <a:r>
              <a:rPr lang="en-US" altLang="zh-CN" dirty="0" smtClean="0">
                <a:latin typeface="Microsoft YaHei UI" pitchFamily="34" charset="-122"/>
                <a:ea typeface="Microsoft YaHei UI" pitchFamily="34" charset="-122"/>
              </a:rPr>
              <a:t>n&gt;1</a:t>
            </a:r>
            <a:r>
              <a:rPr lang="zh-CN" altLang="en-US" dirty="0" smtClean="0">
                <a:latin typeface="Microsoft YaHei UI" pitchFamily="34" charset="-122"/>
                <a:ea typeface="Microsoft YaHei UI" pitchFamily="34" charset="-122"/>
              </a:rPr>
              <a:t>时，其余结点可分为</a:t>
            </a:r>
            <a:r>
              <a:rPr lang="en-US" altLang="zh-CN" dirty="0" smtClean="0">
                <a:latin typeface="Microsoft YaHei UI" pitchFamily="34" charset="-122"/>
                <a:ea typeface="Microsoft YaHei UI" pitchFamily="34" charset="-122"/>
              </a:rPr>
              <a:t>m</a:t>
            </a:r>
            <a:r>
              <a:rPr lang="zh-CN" altLang="en-US" dirty="0" smtClean="0">
                <a:latin typeface="Microsoft YaHei UI" pitchFamily="34" charset="-122"/>
                <a:ea typeface="Microsoft YaHei UI" pitchFamily="34" charset="-122"/>
              </a:rPr>
              <a:t>（</a:t>
            </a:r>
            <a:r>
              <a:rPr lang="en-US" altLang="zh-CN" dirty="0" smtClean="0">
                <a:latin typeface="Microsoft YaHei UI" pitchFamily="34" charset="-122"/>
                <a:ea typeface="Microsoft YaHei UI" pitchFamily="34" charset="-122"/>
              </a:rPr>
              <a:t>m&gt;0</a:t>
            </a:r>
            <a:r>
              <a:rPr lang="zh-CN" altLang="en-US" dirty="0" smtClean="0">
                <a:latin typeface="Microsoft YaHei UI" pitchFamily="34" charset="-122"/>
                <a:ea typeface="Microsoft YaHei UI" pitchFamily="34" charset="-122"/>
              </a:rPr>
              <a:t>）个互不相交的有限集合，每个集合又是一棵子树（</a:t>
            </a:r>
            <a:r>
              <a:rPr lang="en-US" altLang="zh-CN" dirty="0" err="1" smtClean="0">
                <a:latin typeface="Microsoft YaHei UI" pitchFamily="34" charset="-122"/>
                <a:ea typeface="Microsoft YaHei UI" pitchFamily="34" charset="-122"/>
              </a:rPr>
              <a:t>subtree</a:t>
            </a:r>
            <a:r>
              <a:rPr lang="zh-CN" altLang="en-US" dirty="0" smtClean="0">
                <a:latin typeface="Microsoft YaHei UI" pitchFamily="34" charset="-122"/>
                <a:ea typeface="Microsoft YaHei UI" pitchFamily="34" charset="-122"/>
              </a:rPr>
              <a:t>）。</a:t>
            </a:r>
            <a:endParaRPr lang="en-US" altLang="zh-CN" dirty="0" smtClean="0">
              <a:latin typeface="Microsoft YaHei UI" pitchFamily="34" charset="-122"/>
              <a:ea typeface="Microsoft YaHei UI" pitchFamily="34" charset="-122"/>
            </a:endParaRPr>
          </a:p>
        </p:txBody>
      </p:sp>
      <p:pic>
        <p:nvPicPr>
          <p:cNvPr id="1026" name="Picture 2"/>
          <p:cNvPicPr>
            <a:picLocks noChangeAspect="1" noChangeArrowheads="1"/>
          </p:cNvPicPr>
          <p:nvPr/>
        </p:nvPicPr>
        <p:blipFill>
          <a:blip r:embed="rId2"/>
          <a:srcRect/>
          <a:stretch>
            <a:fillRect/>
          </a:stretch>
        </p:blipFill>
        <p:spPr bwMode="auto">
          <a:xfrm>
            <a:off x="6995030" y="3125098"/>
            <a:ext cx="3752850" cy="2867025"/>
          </a:xfrm>
          <a:prstGeom prst="rect">
            <a:avLst/>
          </a:prstGeom>
          <a:noFill/>
          <a:ln w="9525">
            <a:noFill/>
            <a:miter lim="800000"/>
            <a:headEnd/>
            <a:tailEnd/>
          </a:ln>
        </p:spPr>
      </p:pic>
      <p:sp>
        <p:nvSpPr>
          <p:cNvPr id="19" name="文本框 1">
            <a:extLst>
              <a:ext uri="{FF2B5EF4-FFF2-40B4-BE49-F238E27FC236}">
                <a16:creationId xmlns:a16="http://schemas.microsoft.com/office/drawing/2014/main" xmlns="" id="{9EBE7EC0-2F2A-4A9F-BB83-DBE4093374F9}"/>
              </a:ext>
            </a:extLst>
          </p:cNvPr>
          <p:cNvSpPr txBox="1"/>
          <p:nvPr/>
        </p:nvSpPr>
        <p:spPr>
          <a:xfrm>
            <a:off x="6951208" y="1830627"/>
            <a:ext cx="4592747" cy="923330"/>
          </a:xfrm>
          <a:prstGeom prst="rect">
            <a:avLst/>
          </a:prstGeom>
          <a:noFill/>
        </p:spPr>
        <p:txBody>
          <a:bodyPr wrap="square" rtlCol="0">
            <a:spAutoFit/>
          </a:bodyPr>
          <a:lstStyle/>
          <a:p>
            <a:pPr>
              <a:lnSpc>
                <a:spcPct val="150000"/>
              </a:lnSpc>
              <a:buFont typeface="Wingdings" pitchFamily="2" charset="2"/>
              <a:buChar char="u"/>
            </a:pPr>
            <a:r>
              <a:rPr lang="zh-CN" altLang="en-US" dirty="0" smtClean="0">
                <a:latin typeface="Microsoft YaHei UI" pitchFamily="34" charset="-122"/>
                <a:ea typeface="Microsoft YaHei UI" pitchFamily="34" charset="-122"/>
              </a:rPr>
              <a:t> 树中的每个结点有零或多个后继结点。</a:t>
            </a:r>
            <a:endParaRPr lang="en-US" altLang="zh-CN" dirty="0" smtClean="0">
              <a:latin typeface="Microsoft YaHei UI" pitchFamily="34" charset="-122"/>
              <a:ea typeface="Microsoft YaHei UI" pitchFamily="34" charset="-122"/>
            </a:endParaRPr>
          </a:p>
          <a:p>
            <a:pPr>
              <a:lnSpc>
                <a:spcPct val="150000"/>
              </a:lnSpc>
              <a:buFont typeface="Wingdings" pitchFamily="2" charset="2"/>
              <a:buChar char="u"/>
            </a:pPr>
            <a:r>
              <a:rPr lang="zh-CN" altLang="en-US" dirty="0" smtClean="0">
                <a:solidFill>
                  <a:srgbClr val="9900CC"/>
                </a:solidFill>
                <a:latin typeface="Microsoft YaHei UI" pitchFamily="34" charset="-122"/>
                <a:ea typeface="Microsoft YaHei UI" pitchFamily="34" charset="-122"/>
              </a:rPr>
              <a:t> 除了根结点，每个结点只有一个前驱结点。</a:t>
            </a:r>
            <a:endParaRPr lang="en-US" altLang="zh-CN" dirty="0" smtClean="0">
              <a:solidFill>
                <a:srgbClr val="9900CC"/>
              </a:solidFill>
              <a:latin typeface="Microsoft YaHei UI" pitchFamily="34" charset="-122"/>
              <a:ea typeface="Microsoft YaHei UI" pitchFamily="34" charset="-122"/>
            </a:endParaRPr>
          </a:p>
        </p:txBody>
      </p:sp>
      <p:sp>
        <p:nvSpPr>
          <p:cNvPr id="20" name="文本框 1">
            <a:extLst>
              <a:ext uri="{FF2B5EF4-FFF2-40B4-BE49-F238E27FC236}">
                <a16:creationId xmlns:a16="http://schemas.microsoft.com/office/drawing/2014/main" xmlns="" id="{9EBE7EC0-2F2A-4A9F-BB83-DBE4093374F9}"/>
              </a:ext>
            </a:extLst>
          </p:cNvPr>
          <p:cNvSpPr txBox="1"/>
          <p:nvPr/>
        </p:nvSpPr>
        <p:spPr>
          <a:xfrm>
            <a:off x="1142106" y="1228155"/>
            <a:ext cx="1536554" cy="459485"/>
          </a:xfrm>
          <a:prstGeom prst="rect">
            <a:avLst/>
          </a:prstGeom>
          <a:noFill/>
        </p:spPr>
        <p:txBody>
          <a:bodyPr wrap="square" rtlCol="0">
            <a:spAutoFit/>
          </a:bodyPr>
          <a:lstStyle/>
          <a:p>
            <a:pPr>
              <a:lnSpc>
                <a:spcPct val="150000"/>
              </a:lnSpc>
            </a:pPr>
            <a:r>
              <a:rPr lang="zh-CN" altLang="en-US" b="1" dirty="0" smtClean="0">
                <a:solidFill>
                  <a:srgbClr val="9900CC"/>
                </a:solidFill>
                <a:latin typeface="Microsoft YaHei UI" pitchFamily="34" charset="-122"/>
                <a:ea typeface="Microsoft YaHei UI" pitchFamily="34" charset="-122"/>
              </a:rPr>
              <a:t>树的定义</a:t>
            </a:r>
            <a:endParaRPr lang="en-US" altLang="zh-CN" b="1" dirty="0" smtClean="0">
              <a:solidFill>
                <a:srgbClr val="9900CC"/>
              </a:solidFill>
              <a:latin typeface="Microsoft YaHei UI" pitchFamily="34" charset="-122"/>
              <a:ea typeface="Microsoft YaHei UI"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7877186" y="1597462"/>
            <a:ext cx="3752850" cy="2867025"/>
          </a:xfrm>
          <a:prstGeom prst="rect">
            <a:avLst/>
          </a:prstGeom>
          <a:noFill/>
          <a:ln w="9525">
            <a:noFill/>
            <a:miter lim="800000"/>
            <a:headEnd/>
            <a:tailEnd/>
          </a:ln>
        </p:spPr>
      </p:pic>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3866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树和二叉树</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
            <a:extLst>
              <a:ext uri="{FF2B5EF4-FFF2-40B4-BE49-F238E27FC236}">
                <a16:creationId xmlns:a16="http://schemas.microsoft.com/office/drawing/2014/main" xmlns="" id="{9EBE7EC0-2F2A-4A9F-BB83-DBE4093374F9}"/>
              </a:ext>
            </a:extLst>
          </p:cNvPr>
          <p:cNvSpPr txBox="1"/>
          <p:nvPr/>
        </p:nvSpPr>
        <p:spPr>
          <a:xfrm>
            <a:off x="860615" y="1538350"/>
            <a:ext cx="7358227" cy="4247317"/>
          </a:xfrm>
          <a:prstGeom prst="rect">
            <a:avLst/>
          </a:prstGeom>
          <a:noFill/>
        </p:spPr>
        <p:txBody>
          <a:bodyPr wrap="square" rtlCol="0">
            <a:spAutoFit/>
          </a:bodyPr>
          <a:lstStyle/>
          <a:p>
            <a:pPr>
              <a:lnSpc>
                <a:spcPct val="150000"/>
              </a:lnSpc>
            </a:pPr>
            <a:r>
              <a:rPr lang="zh-CN" altLang="en-US" dirty="0" smtClean="0">
                <a:latin typeface="Microsoft YaHei UI" pitchFamily="34" charset="-122"/>
                <a:ea typeface="Microsoft YaHei UI" pitchFamily="34" charset="-122"/>
              </a:rPr>
              <a:t>   </a:t>
            </a:r>
            <a:r>
              <a:rPr lang="zh-CN" altLang="en-US" dirty="0" smtClean="0">
                <a:solidFill>
                  <a:srgbClr val="9900CC"/>
                </a:solidFill>
                <a:latin typeface="Microsoft YaHei UI" pitchFamily="34" charset="-122"/>
                <a:ea typeface="Microsoft YaHei UI" pitchFamily="34" charset="-122"/>
              </a:rPr>
              <a:t>结点的度（叉） </a:t>
            </a:r>
            <a:r>
              <a:rPr lang="zh-CN" altLang="en-US" dirty="0" smtClean="0">
                <a:latin typeface="Microsoft YaHei UI" pitchFamily="34" charset="-122"/>
                <a:ea typeface="Microsoft YaHei UI" pitchFamily="34" charset="-122"/>
              </a:rPr>
              <a:t>：树中结点拥有的子树个数。度（</a:t>
            </a:r>
            <a:r>
              <a:rPr lang="en-US" altLang="zh-CN" dirty="0" smtClean="0">
                <a:latin typeface="Microsoft YaHei UI" pitchFamily="34" charset="-122"/>
                <a:ea typeface="Microsoft YaHei UI" pitchFamily="34" charset="-122"/>
              </a:rPr>
              <a:t>degree</a:t>
            </a:r>
            <a:r>
              <a:rPr lang="zh-CN" altLang="en-US" dirty="0" smtClean="0">
                <a:latin typeface="Microsoft YaHei UI" pitchFamily="34" charset="-122"/>
                <a:ea typeface="Microsoft YaHei UI" pitchFamily="34" charset="-122"/>
              </a:rPr>
              <a:t>）为</a:t>
            </a:r>
            <a:r>
              <a:rPr lang="en-US" altLang="zh-CN" dirty="0" smtClean="0">
                <a:latin typeface="Microsoft YaHei UI" pitchFamily="34" charset="-122"/>
                <a:ea typeface="Microsoft YaHei UI" pitchFamily="34" charset="-122"/>
              </a:rPr>
              <a:t>0</a:t>
            </a:r>
            <a:r>
              <a:rPr lang="zh-CN" altLang="en-US" dirty="0" smtClean="0">
                <a:latin typeface="Microsoft YaHei UI" pitchFamily="34" charset="-122"/>
                <a:ea typeface="Microsoft YaHei UI" pitchFamily="34" charset="-122"/>
              </a:rPr>
              <a:t>的结点称为</a:t>
            </a:r>
            <a:r>
              <a:rPr lang="zh-CN" altLang="en-US" b="1" dirty="0" smtClean="0">
                <a:latin typeface="Microsoft YaHei UI" pitchFamily="34" charset="-122"/>
                <a:ea typeface="Microsoft YaHei UI" pitchFamily="34" charset="-122"/>
              </a:rPr>
              <a:t>叶结点（</a:t>
            </a:r>
            <a:r>
              <a:rPr lang="en-US" altLang="zh-CN" b="1" dirty="0" smtClean="0">
                <a:latin typeface="Microsoft YaHei UI" pitchFamily="34" charset="-122"/>
                <a:ea typeface="Microsoft YaHei UI" pitchFamily="34" charset="-122"/>
              </a:rPr>
              <a:t>leaf</a:t>
            </a:r>
            <a:r>
              <a:rPr lang="zh-CN" altLang="en-US" b="1" dirty="0" smtClean="0">
                <a:latin typeface="Microsoft YaHei UI" pitchFamily="34" charset="-122"/>
                <a:ea typeface="Microsoft YaHei UI" pitchFamily="34" charset="-122"/>
              </a:rPr>
              <a:t>）</a:t>
            </a:r>
            <a:r>
              <a:rPr lang="zh-CN" altLang="en-US" dirty="0" smtClean="0">
                <a:latin typeface="Microsoft YaHei UI" pitchFamily="34" charset="-122"/>
                <a:ea typeface="Microsoft YaHei UI" pitchFamily="34" charset="-122"/>
              </a:rPr>
              <a:t>或</a:t>
            </a:r>
            <a:r>
              <a:rPr lang="zh-CN" altLang="en-US" b="1" dirty="0" smtClean="0">
                <a:latin typeface="Microsoft YaHei UI" pitchFamily="34" charset="-122"/>
                <a:ea typeface="Microsoft YaHei UI" pitchFamily="34" charset="-122"/>
              </a:rPr>
              <a:t>终端结点</a:t>
            </a:r>
            <a:r>
              <a:rPr lang="zh-CN" altLang="en-US" dirty="0" smtClean="0">
                <a:latin typeface="Microsoft YaHei UI" pitchFamily="34" charset="-122"/>
                <a:ea typeface="Microsoft YaHei UI" pitchFamily="34" charset="-122"/>
              </a:rPr>
              <a:t>。度不为</a:t>
            </a:r>
            <a:r>
              <a:rPr lang="en-US" altLang="zh-CN" dirty="0" smtClean="0">
                <a:latin typeface="Microsoft YaHei UI" pitchFamily="34" charset="-122"/>
                <a:ea typeface="Microsoft YaHei UI" pitchFamily="34" charset="-122"/>
              </a:rPr>
              <a:t>0</a:t>
            </a:r>
            <a:r>
              <a:rPr lang="zh-CN" altLang="en-US" dirty="0" smtClean="0">
                <a:latin typeface="Microsoft YaHei UI" pitchFamily="34" charset="-122"/>
                <a:ea typeface="Microsoft YaHei UI" pitchFamily="34" charset="-122"/>
              </a:rPr>
              <a:t>的结点称为</a:t>
            </a:r>
            <a:r>
              <a:rPr lang="zh-CN" altLang="en-US" b="1" dirty="0" smtClean="0">
                <a:latin typeface="Microsoft YaHei UI" pitchFamily="34" charset="-122"/>
                <a:ea typeface="Microsoft YaHei UI" pitchFamily="34" charset="-122"/>
              </a:rPr>
              <a:t>非终端结点</a:t>
            </a:r>
            <a:r>
              <a:rPr lang="zh-CN" altLang="en-US" dirty="0" smtClean="0">
                <a:latin typeface="Microsoft YaHei UI" pitchFamily="34" charset="-122"/>
                <a:ea typeface="Microsoft YaHei UI" pitchFamily="34" charset="-122"/>
              </a:rPr>
              <a:t>或</a:t>
            </a:r>
            <a:r>
              <a:rPr lang="zh-CN" altLang="en-US" b="1" dirty="0" smtClean="0">
                <a:latin typeface="Microsoft YaHei UI" pitchFamily="34" charset="-122"/>
                <a:ea typeface="Microsoft YaHei UI" pitchFamily="34" charset="-122"/>
              </a:rPr>
              <a:t>分支结点</a:t>
            </a:r>
            <a:r>
              <a:rPr lang="zh-CN" altLang="en-US" dirty="0" smtClean="0">
                <a:latin typeface="Microsoft YaHei UI" pitchFamily="34" charset="-122"/>
                <a:ea typeface="Microsoft YaHei UI" pitchFamily="34" charset="-122"/>
              </a:rPr>
              <a:t>。除根结点外，其它的分支结点也称为</a:t>
            </a:r>
            <a:r>
              <a:rPr lang="zh-CN" altLang="en-US" b="1" dirty="0" smtClean="0">
                <a:latin typeface="Microsoft YaHei UI" pitchFamily="34" charset="-122"/>
                <a:ea typeface="Microsoft YaHei UI" pitchFamily="34" charset="-122"/>
              </a:rPr>
              <a:t>内部结点</a:t>
            </a:r>
            <a:r>
              <a:rPr lang="zh-CN" altLang="en-US" dirty="0" smtClean="0">
                <a:latin typeface="Microsoft YaHei UI" pitchFamily="34" charset="-122"/>
                <a:ea typeface="Microsoft YaHei UI" pitchFamily="34" charset="-122"/>
              </a:rPr>
              <a:t>。</a:t>
            </a:r>
            <a:endParaRPr lang="en-US" altLang="zh-CN" dirty="0" smtClean="0">
              <a:latin typeface="Microsoft YaHei UI" pitchFamily="34" charset="-122"/>
              <a:ea typeface="Microsoft YaHei UI" pitchFamily="34" charset="-122"/>
            </a:endParaRPr>
          </a:p>
          <a:p>
            <a:pPr>
              <a:lnSpc>
                <a:spcPct val="150000"/>
              </a:lnSpc>
            </a:pPr>
            <a:r>
              <a:rPr lang="en-US" altLang="zh-CN" dirty="0" smtClean="0">
                <a:latin typeface="Microsoft YaHei UI" pitchFamily="34" charset="-122"/>
                <a:ea typeface="Microsoft YaHei UI" pitchFamily="34" charset="-122"/>
              </a:rPr>
              <a:t>   </a:t>
            </a:r>
            <a:r>
              <a:rPr lang="zh-CN" altLang="en-US" dirty="0" smtClean="0">
                <a:solidFill>
                  <a:srgbClr val="9900CC"/>
                </a:solidFill>
                <a:latin typeface="Microsoft YaHei UI" pitchFamily="34" charset="-122"/>
                <a:ea typeface="Microsoft YaHei UI" pitchFamily="34" charset="-122"/>
              </a:rPr>
              <a:t>树的度（叉）：</a:t>
            </a:r>
            <a:r>
              <a:rPr lang="zh-CN" altLang="en-US" dirty="0" smtClean="0">
                <a:latin typeface="Microsoft YaHei UI" pitchFamily="34" charset="-122"/>
                <a:ea typeface="Microsoft YaHei UI" pitchFamily="34" charset="-122"/>
              </a:rPr>
              <a:t>树中全部结点的度的最大值（不是和）。</a:t>
            </a:r>
            <a:endParaRPr lang="en-US" altLang="zh-CN" dirty="0" smtClean="0">
              <a:latin typeface="Microsoft YaHei UI" pitchFamily="34" charset="-122"/>
              <a:ea typeface="Microsoft YaHei UI" pitchFamily="34" charset="-122"/>
            </a:endParaRPr>
          </a:p>
          <a:p>
            <a:pPr>
              <a:lnSpc>
                <a:spcPct val="150000"/>
              </a:lnSpc>
            </a:pPr>
            <a:r>
              <a:rPr lang="en-US" altLang="zh-CN" dirty="0" smtClean="0">
                <a:latin typeface="Microsoft YaHei UI" pitchFamily="34" charset="-122"/>
                <a:ea typeface="Microsoft YaHei UI" pitchFamily="34" charset="-122"/>
              </a:rPr>
              <a:t>   </a:t>
            </a:r>
            <a:r>
              <a:rPr lang="zh-CN" altLang="en-US" dirty="0" smtClean="0">
                <a:solidFill>
                  <a:srgbClr val="9900CC"/>
                </a:solidFill>
                <a:latin typeface="Microsoft YaHei UI" pitchFamily="34" charset="-122"/>
                <a:ea typeface="Microsoft YaHei UI" pitchFamily="34" charset="-122"/>
              </a:rPr>
              <a:t>祖先结点和子孙结点。</a:t>
            </a:r>
            <a:endParaRPr lang="en-US" altLang="zh-CN" dirty="0" smtClean="0">
              <a:solidFill>
                <a:srgbClr val="9900CC"/>
              </a:solidFill>
              <a:latin typeface="Microsoft YaHei UI" pitchFamily="34" charset="-122"/>
              <a:ea typeface="Microsoft YaHei UI" pitchFamily="34" charset="-122"/>
            </a:endParaRPr>
          </a:p>
          <a:p>
            <a:pPr>
              <a:lnSpc>
                <a:spcPct val="150000"/>
              </a:lnSpc>
            </a:pPr>
            <a:r>
              <a:rPr lang="en-US" altLang="zh-CN" dirty="0" smtClean="0">
                <a:solidFill>
                  <a:srgbClr val="9900CC"/>
                </a:solidFill>
                <a:latin typeface="Microsoft YaHei UI" pitchFamily="34" charset="-122"/>
                <a:ea typeface="Microsoft YaHei UI" pitchFamily="34" charset="-122"/>
              </a:rPr>
              <a:t>   </a:t>
            </a:r>
            <a:r>
              <a:rPr lang="zh-CN" altLang="en-US" dirty="0" smtClean="0">
                <a:solidFill>
                  <a:srgbClr val="9900CC"/>
                </a:solidFill>
                <a:latin typeface="Microsoft YaHei UI" pitchFamily="34" charset="-122"/>
                <a:ea typeface="Microsoft YaHei UI" pitchFamily="34" charset="-122"/>
              </a:rPr>
              <a:t>双亲结点（</a:t>
            </a:r>
            <a:r>
              <a:rPr lang="en-US" altLang="zh-CN" dirty="0" smtClean="0">
                <a:solidFill>
                  <a:srgbClr val="9900CC"/>
                </a:solidFill>
                <a:latin typeface="Microsoft YaHei UI" pitchFamily="34" charset="-122"/>
                <a:ea typeface="Microsoft YaHei UI" pitchFamily="34" charset="-122"/>
              </a:rPr>
              <a:t>parent </a:t>
            </a:r>
            <a:r>
              <a:rPr lang="zh-CN" altLang="en-US" dirty="0" smtClean="0">
                <a:solidFill>
                  <a:srgbClr val="9900CC"/>
                </a:solidFill>
                <a:latin typeface="Microsoft YaHei UI" pitchFamily="34" charset="-122"/>
                <a:ea typeface="Microsoft YaHei UI" pitchFamily="34" charset="-122"/>
              </a:rPr>
              <a:t>父结点）、孩子结点（</a:t>
            </a:r>
            <a:r>
              <a:rPr lang="en-US" altLang="zh-CN" dirty="0" smtClean="0">
                <a:solidFill>
                  <a:srgbClr val="9900CC"/>
                </a:solidFill>
                <a:latin typeface="Microsoft YaHei UI" pitchFamily="34" charset="-122"/>
                <a:ea typeface="Microsoft YaHei UI" pitchFamily="34" charset="-122"/>
              </a:rPr>
              <a:t>child </a:t>
            </a:r>
            <a:r>
              <a:rPr lang="zh-CN" altLang="en-US" dirty="0" smtClean="0">
                <a:solidFill>
                  <a:srgbClr val="9900CC"/>
                </a:solidFill>
                <a:latin typeface="Microsoft YaHei UI" pitchFamily="34" charset="-122"/>
                <a:ea typeface="Microsoft YaHei UI" pitchFamily="34" charset="-122"/>
              </a:rPr>
              <a:t>子结点 儿子结点）和兄弟结点（</a:t>
            </a:r>
            <a:r>
              <a:rPr lang="en-US" altLang="zh-CN" dirty="0" smtClean="0">
                <a:solidFill>
                  <a:srgbClr val="9900CC"/>
                </a:solidFill>
                <a:latin typeface="Microsoft YaHei UI" pitchFamily="34" charset="-122"/>
                <a:ea typeface="Microsoft YaHei UI" pitchFamily="34" charset="-122"/>
              </a:rPr>
              <a:t>sibling</a:t>
            </a:r>
            <a:r>
              <a:rPr lang="zh-CN" altLang="en-US" dirty="0" smtClean="0">
                <a:solidFill>
                  <a:srgbClr val="9900CC"/>
                </a:solidFill>
                <a:latin typeface="Microsoft YaHei UI" pitchFamily="34" charset="-122"/>
                <a:ea typeface="Microsoft YaHei UI" pitchFamily="34" charset="-122"/>
              </a:rPr>
              <a:t>）。</a:t>
            </a:r>
            <a:endParaRPr lang="en-US" altLang="zh-CN" dirty="0" smtClean="0">
              <a:solidFill>
                <a:srgbClr val="9900CC"/>
              </a:solidFill>
              <a:latin typeface="Microsoft YaHei UI" pitchFamily="34" charset="-122"/>
              <a:ea typeface="Microsoft YaHei UI" pitchFamily="34" charset="-122"/>
            </a:endParaRPr>
          </a:p>
          <a:p>
            <a:pPr>
              <a:lnSpc>
                <a:spcPct val="150000"/>
              </a:lnSpc>
            </a:pPr>
            <a:r>
              <a:rPr lang="zh-CN" altLang="en-US" dirty="0" smtClean="0">
                <a:solidFill>
                  <a:srgbClr val="9900CC"/>
                </a:solidFill>
                <a:latin typeface="Microsoft YaHei UI" pitchFamily="34" charset="-122"/>
                <a:ea typeface="Microsoft YaHei UI" pitchFamily="34" charset="-122"/>
              </a:rPr>
              <a:t>   有序树：</a:t>
            </a:r>
            <a:r>
              <a:rPr lang="zh-CN" altLang="en-US" dirty="0" smtClean="0">
                <a:latin typeface="Microsoft YaHei UI" pitchFamily="34" charset="-122"/>
                <a:ea typeface="Microsoft YaHei UI" pitchFamily="34" charset="-122"/>
              </a:rPr>
              <a:t>树中结点的各子树从左到右是有次序的（表示数据含义不同）。</a:t>
            </a:r>
            <a:endParaRPr lang="en-US" altLang="zh-CN" dirty="0" smtClean="0">
              <a:latin typeface="Microsoft YaHei UI" pitchFamily="34" charset="-122"/>
              <a:ea typeface="Microsoft YaHei UI" pitchFamily="34" charset="-122"/>
            </a:endParaRPr>
          </a:p>
          <a:p>
            <a:pPr>
              <a:lnSpc>
                <a:spcPct val="150000"/>
              </a:lnSpc>
            </a:pPr>
            <a:r>
              <a:rPr lang="en-US" altLang="zh-CN" dirty="0" smtClean="0">
                <a:latin typeface="Microsoft YaHei UI" pitchFamily="34" charset="-122"/>
                <a:ea typeface="Microsoft YaHei UI" pitchFamily="34" charset="-122"/>
              </a:rPr>
              <a:t>   </a:t>
            </a:r>
            <a:r>
              <a:rPr lang="zh-CN" altLang="en-US" dirty="0" smtClean="0">
                <a:solidFill>
                  <a:srgbClr val="9900CC"/>
                </a:solidFill>
                <a:latin typeface="Microsoft YaHei UI" pitchFamily="34" charset="-122"/>
                <a:ea typeface="Microsoft YaHei UI" pitchFamily="34" charset="-122"/>
              </a:rPr>
              <a:t>无序树：</a:t>
            </a:r>
            <a:r>
              <a:rPr lang="zh-CN" altLang="en-US" dirty="0" smtClean="0">
                <a:latin typeface="Microsoft YaHei UI" pitchFamily="34" charset="-122"/>
                <a:ea typeface="Microsoft YaHei UI" pitchFamily="34" charset="-122"/>
              </a:rPr>
              <a:t>树中结点的各子树无次序。</a:t>
            </a:r>
          </a:p>
        </p:txBody>
      </p:sp>
      <p:sp>
        <p:nvSpPr>
          <p:cNvPr id="20" name="文本框 1">
            <a:extLst>
              <a:ext uri="{FF2B5EF4-FFF2-40B4-BE49-F238E27FC236}">
                <a16:creationId xmlns:a16="http://schemas.microsoft.com/office/drawing/2014/main" xmlns="" id="{9EBE7EC0-2F2A-4A9F-BB83-DBE4093374F9}"/>
              </a:ext>
            </a:extLst>
          </p:cNvPr>
          <p:cNvSpPr txBox="1"/>
          <p:nvPr/>
        </p:nvSpPr>
        <p:spPr>
          <a:xfrm>
            <a:off x="905430" y="1077543"/>
            <a:ext cx="1536554" cy="459485"/>
          </a:xfrm>
          <a:prstGeom prst="rect">
            <a:avLst/>
          </a:prstGeom>
          <a:noFill/>
        </p:spPr>
        <p:txBody>
          <a:bodyPr wrap="square" rtlCol="0">
            <a:spAutoFit/>
          </a:bodyPr>
          <a:lstStyle/>
          <a:p>
            <a:pPr>
              <a:lnSpc>
                <a:spcPct val="150000"/>
              </a:lnSpc>
            </a:pPr>
            <a:r>
              <a:rPr lang="zh-CN" altLang="en-US" b="1" dirty="0" smtClean="0">
                <a:solidFill>
                  <a:srgbClr val="9900CC"/>
                </a:solidFill>
                <a:latin typeface="Microsoft YaHei UI" pitchFamily="34" charset="-122"/>
                <a:ea typeface="Microsoft YaHei UI" pitchFamily="34" charset="-122"/>
              </a:rPr>
              <a:t>基本术语</a:t>
            </a:r>
            <a:endParaRPr lang="en-US" altLang="zh-CN" b="1" dirty="0" smtClean="0">
              <a:solidFill>
                <a:srgbClr val="9900CC"/>
              </a:solidFill>
              <a:latin typeface="Microsoft YaHei UI" pitchFamily="34" charset="-122"/>
              <a:ea typeface="Microsoft YaHei UI"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7003446" y="1975206"/>
            <a:ext cx="4962525" cy="2886075"/>
          </a:xfrm>
          <a:prstGeom prst="rect">
            <a:avLst/>
          </a:prstGeom>
          <a:noFill/>
          <a:ln w="9525">
            <a:noFill/>
            <a:miter lim="800000"/>
            <a:headEnd/>
            <a:tailEnd/>
          </a:ln>
        </p:spPr>
      </p:pic>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3866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树和二叉树</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
            <a:extLst>
              <a:ext uri="{FF2B5EF4-FFF2-40B4-BE49-F238E27FC236}">
                <a16:creationId xmlns:a16="http://schemas.microsoft.com/office/drawing/2014/main" xmlns="" id="{9EBE7EC0-2F2A-4A9F-BB83-DBE4093374F9}"/>
              </a:ext>
            </a:extLst>
          </p:cNvPr>
          <p:cNvSpPr txBox="1"/>
          <p:nvPr/>
        </p:nvSpPr>
        <p:spPr>
          <a:xfrm>
            <a:off x="860615" y="1538350"/>
            <a:ext cx="6303977" cy="5078313"/>
          </a:xfrm>
          <a:prstGeom prst="rect">
            <a:avLst/>
          </a:prstGeom>
          <a:noFill/>
        </p:spPr>
        <p:txBody>
          <a:bodyPr wrap="square" rtlCol="0">
            <a:spAutoFit/>
          </a:bodyPr>
          <a:lstStyle/>
          <a:p>
            <a:pPr>
              <a:lnSpc>
                <a:spcPct val="150000"/>
              </a:lnSpc>
            </a:pPr>
            <a:r>
              <a:rPr lang="zh-CN" altLang="en-US" dirty="0" smtClean="0">
                <a:solidFill>
                  <a:srgbClr val="9900CC"/>
                </a:solidFill>
                <a:latin typeface="Microsoft YaHei UI" pitchFamily="34" charset="-122"/>
                <a:ea typeface="Microsoft YaHei UI" pitchFamily="34" charset="-122"/>
              </a:rPr>
              <a:t>   结点的层次（</a:t>
            </a:r>
            <a:r>
              <a:rPr lang="en-US" altLang="zh-CN" dirty="0" smtClean="0">
                <a:solidFill>
                  <a:srgbClr val="9900CC"/>
                </a:solidFill>
                <a:latin typeface="Microsoft YaHei UI" pitchFamily="34" charset="-122"/>
                <a:ea typeface="Microsoft YaHei UI" pitchFamily="34" charset="-122"/>
              </a:rPr>
              <a:t>level</a:t>
            </a:r>
            <a:r>
              <a:rPr lang="zh-CN" altLang="en-US" dirty="0" smtClean="0">
                <a:solidFill>
                  <a:srgbClr val="9900CC"/>
                </a:solidFill>
                <a:latin typeface="Microsoft YaHei UI" pitchFamily="34" charset="-122"/>
                <a:ea typeface="Microsoft YaHei UI" pitchFamily="34" charset="-122"/>
              </a:rPr>
              <a:t>）。 </a:t>
            </a:r>
            <a:endParaRPr lang="en-US" altLang="zh-CN" dirty="0" smtClean="0">
              <a:solidFill>
                <a:srgbClr val="9900CC"/>
              </a:solidFill>
              <a:latin typeface="Microsoft YaHei UI" pitchFamily="34" charset="-122"/>
              <a:ea typeface="Microsoft YaHei UI" pitchFamily="34" charset="-122"/>
            </a:endParaRPr>
          </a:p>
          <a:p>
            <a:pPr>
              <a:lnSpc>
                <a:spcPct val="150000"/>
              </a:lnSpc>
            </a:pPr>
            <a:r>
              <a:rPr lang="zh-CN" altLang="en-US" dirty="0" smtClean="0">
                <a:solidFill>
                  <a:srgbClr val="9900CC"/>
                </a:solidFill>
                <a:latin typeface="Microsoft YaHei UI" pitchFamily="34" charset="-122"/>
                <a:ea typeface="Microsoft YaHei UI" pitchFamily="34" charset="-122"/>
              </a:rPr>
              <a:t>   边：</a:t>
            </a:r>
            <a:r>
              <a:rPr lang="zh-CN" altLang="en-US" dirty="0" smtClean="0">
                <a:latin typeface="Microsoft YaHei UI" pitchFamily="34" charset="-122"/>
                <a:ea typeface="Microsoft YaHei UI" pitchFamily="34" charset="-122"/>
              </a:rPr>
              <a:t>一棵</a:t>
            </a:r>
            <a:r>
              <a:rPr lang="en-US" altLang="zh-CN" dirty="0" smtClean="0">
                <a:latin typeface="Microsoft YaHei UI" pitchFamily="34" charset="-122"/>
                <a:ea typeface="Microsoft YaHei UI" pitchFamily="34" charset="-122"/>
              </a:rPr>
              <a:t>n</a:t>
            </a:r>
            <a:r>
              <a:rPr lang="zh-CN" altLang="en-US" dirty="0" smtClean="0">
                <a:latin typeface="Microsoft YaHei UI" pitchFamily="34" charset="-122"/>
                <a:ea typeface="Microsoft YaHei UI" pitchFamily="34" charset="-122"/>
              </a:rPr>
              <a:t>个结点树有</a:t>
            </a:r>
            <a:r>
              <a:rPr lang="en-US" altLang="zh-CN" dirty="0" smtClean="0">
                <a:latin typeface="Microsoft YaHei UI" pitchFamily="34" charset="-122"/>
                <a:ea typeface="Microsoft YaHei UI" pitchFamily="34" charset="-122"/>
              </a:rPr>
              <a:t>n-1</a:t>
            </a:r>
            <a:r>
              <a:rPr lang="zh-CN" altLang="en-US" dirty="0" smtClean="0">
                <a:latin typeface="Microsoft YaHei UI" pitchFamily="34" charset="-122"/>
                <a:ea typeface="Microsoft YaHei UI" pitchFamily="34" charset="-122"/>
              </a:rPr>
              <a:t>条边。</a:t>
            </a:r>
            <a:endParaRPr lang="en-US" altLang="zh-CN" dirty="0" smtClean="0">
              <a:latin typeface="Microsoft YaHei UI" pitchFamily="34" charset="-122"/>
              <a:ea typeface="Microsoft YaHei UI" pitchFamily="34" charset="-122"/>
            </a:endParaRPr>
          </a:p>
          <a:p>
            <a:pPr>
              <a:lnSpc>
                <a:spcPct val="150000"/>
              </a:lnSpc>
            </a:pPr>
            <a:r>
              <a:rPr lang="en-US" altLang="zh-CN" dirty="0" smtClean="0">
                <a:solidFill>
                  <a:srgbClr val="9900CC"/>
                </a:solidFill>
                <a:latin typeface="Microsoft YaHei UI" pitchFamily="34" charset="-122"/>
                <a:ea typeface="Microsoft YaHei UI" pitchFamily="34" charset="-122"/>
              </a:rPr>
              <a:t>   </a:t>
            </a:r>
            <a:r>
              <a:rPr lang="zh-CN" altLang="en-US" dirty="0" smtClean="0">
                <a:solidFill>
                  <a:srgbClr val="9900CC"/>
                </a:solidFill>
                <a:latin typeface="Microsoft YaHei UI" pitchFamily="34" charset="-122"/>
                <a:ea typeface="Microsoft YaHei UI" pitchFamily="34" charset="-122"/>
              </a:rPr>
              <a:t>路径：</a:t>
            </a:r>
            <a:r>
              <a:rPr lang="zh-CN" altLang="en-US" dirty="0" smtClean="0">
                <a:latin typeface="Microsoft YaHei UI" pitchFamily="34" charset="-122"/>
                <a:ea typeface="Microsoft YaHei UI" pitchFamily="34" charset="-122"/>
              </a:rPr>
              <a:t>从结点</a:t>
            </a:r>
            <a:r>
              <a:rPr lang="en-US" altLang="zh-CN" dirty="0" smtClean="0">
                <a:latin typeface="Microsoft YaHei UI" pitchFamily="34" charset="-122"/>
                <a:ea typeface="Microsoft YaHei UI" pitchFamily="34" charset="-122"/>
              </a:rPr>
              <a:t>n</a:t>
            </a:r>
            <a:r>
              <a:rPr lang="en-US" altLang="zh-CN" baseline="-25000" dirty="0" smtClean="0">
                <a:latin typeface="Microsoft YaHei UI" pitchFamily="34" charset="-122"/>
                <a:ea typeface="Microsoft YaHei UI" pitchFamily="34" charset="-122"/>
              </a:rPr>
              <a:t>1</a:t>
            </a:r>
            <a:r>
              <a:rPr lang="zh-CN" altLang="en-US" dirty="0" smtClean="0">
                <a:latin typeface="Microsoft YaHei UI" pitchFamily="34" charset="-122"/>
                <a:ea typeface="Microsoft YaHei UI" pitchFamily="34" charset="-122"/>
              </a:rPr>
              <a:t>到结点</a:t>
            </a:r>
            <a:r>
              <a:rPr lang="en-US" altLang="zh-CN" dirty="0" err="1" smtClean="0">
                <a:latin typeface="Microsoft YaHei UI" pitchFamily="34" charset="-122"/>
                <a:ea typeface="Microsoft YaHei UI" pitchFamily="34" charset="-122"/>
              </a:rPr>
              <a:t>n</a:t>
            </a:r>
            <a:r>
              <a:rPr lang="en-US" altLang="zh-CN" baseline="-25000" dirty="0" err="1" smtClean="0">
                <a:latin typeface="Microsoft YaHei UI" pitchFamily="34" charset="-122"/>
                <a:ea typeface="Microsoft YaHei UI" pitchFamily="34" charset="-122"/>
              </a:rPr>
              <a:t>i</a:t>
            </a:r>
            <a:r>
              <a:rPr lang="zh-CN" altLang="en-US" dirty="0" smtClean="0">
                <a:latin typeface="Microsoft YaHei UI" pitchFamily="34" charset="-122"/>
                <a:ea typeface="Microsoft YaHei UI" pitchFamily="34" charset="-122"/>
              </a:rPr>
              <a:t>的结点序列，路径的长度为该路径上边的条数，即</a:t>
            </a:r>
            <a:r>
              <a:rPr lang="en-US" altLang="zh-CN" dirty="0" smtClean="0">
                <a:latin typeface="Microsoft YaHei UI" pitchFamily="34" charset="-122"/>
                <a:ea typeface="Microsoft YaHei UI" pitchFamily="34" charset="-122"/>
              </a:rPr>
              <a:t>n-1</a:t>
            </a:r>
            <a:r>
              <a:rPr lang="zh-CN" altLang="en-US" dirty="0" smtClean="0">
                <a:latin typeface="Microsoft YaHei UI" pitchFamily="34" charset="-122"/>
                <a:ea typeface="Microsoft YaHei UI" pitchFamily="34" charset="-122"/>
              </a:rPr>
              <a:t>。从根到每个结点恰好存在一条路径。</a:t>
            </a:r>
            <a:endParaRPr lang="en-US" altLang="zh-CN" dirty="0" smtClean="0">
              <a:latin typeface="Microsoft YaHei UI" pitchFamily="34" charset="-122"/>
              <a:ea typeface="Microsoft YaHei UI" pitchFamily="34" charset="-122"/>
            </a:endParaRPr>
          </a:p>
          <a:p>
            <a:pPr>
              <a:lnSpc>
                <a:spcPct val="150000"/>
              </a:lnSpc>
            </a:pPr>
            <a:r>
              <a:rPr lang="zh-CN" altLang="en-US" dirty="0" smtClean="0">
                <a:solidFill>
                  <a:srgbClr val="9900CC"/>
                </a:solidFill>
                <a:latin typeface="Microsoft YaHei UI" pitchFamily="34" charset="-122"/>
                <a:ea typeface="Microsoft YaHei UI" pitchFamily="34" charset="-122"/>
              </a:rPr>
              <a:t>   结点深度：</a:t>
            </a:r>
            <a:r>
              <a:rPr lang="zh-CN" altLang="en-US" dirty="0" smtClean="0">
                <a:latin typeface="Microsoft YaHei UI" pitchFamily="34" charset="-122"/>
                <a:ea typeface="Microsoft YaHei UI" pitchFamily="34" charset="-122"/>
              </a:rPr>
              <a:t>从根到当前结点的路径的长度。根结点的深度是</a:t>
            </a:r>
            <a:r>
              <a:rPr lang="en-US" altLang="zh-CN" dirty="0" smtClean="0">
                <a:latin typeface="Microsoft YaHei UI" pitchFamily="34" charset="-122"/>
                <a:ea typeface="Microsoft YaHei UI" pitchFamily="34" charset="-122"/>
              </a:rPr>
              <a:t>0</a:t>
            </a:r>
            <a:r>
              <a:rPr lang="zh-CN" altLang="en-US" dirty="0" smtClean="0">
                <a:latin typeface="Microsoft YaHei UI" pitchFamily="34" charset="-122"/>
                <a:ea typeface="Microsoft YaHei UI" pitchFamily="34" charset="-122"/>
              </a:rPr>
              <a:t>，右图中</a:t>
            </a:r>
            <a:r>
              <a:rPr lang="en-US" altLang="zh-CN" dirty="0" smtClean="0">
                <a:latin typeface="Microsoft YaHei UI" pitchFamily="34" charset="-122"/>
                <a:ea typeface="Microsoft YaHei UI" pitchFamily="34" charset="-122"/>
              </a:rPr>
              <a:t>B</a:t>
            </a:r>
            <a:r>
              <a:rPr lang="zh-CN" altLang="en-US" dirty="0" smtClean="0">
                <a:latin typeface="Microsoft YaHei UI" pitchFamily="34" charset="-122"/>
                <a:ea typeface="Microsoft YaHei UI" pitchFamily="34" charset="-122"/>
              </a:rPr>
              <a:t>和</a:t>
            </a:r>
            <a:r>
              <a:rPr lang="en-US" altLang="zh-CN" dirty="0" smtClean="0">
                <a:latin typeface="Microsoft YaHei UI" pitchFamily="34" charset="-122"/>
                <a:ea typeface="Microsoft YaHei UI" pitchFamily="34" charset="-122"/>
              </a:rPr>
              <a:t>C</a:t>
            </a:r>
            <a:r>
              <a:rPr lang="zh-CN" altLang="en-US" dirty="0" smtClean="0">
                <a:latin typeface="Microsoft YaHei UI" pitchFamily="34" charset="-122"/>
                <a:ea typeface="Microsoft YaHei UI" pitchFamily="34" charset="-122"/>
              </a:rPr>
              <a:t>的深度是</a:t>
            </a:r>
            <a:r>
              <a:rPr lang="en-US" altLang="zh-CN" dirty="0" smtClean="0">
                <a:latin typeface="Microsoft YaHei UI" pitchFamily="34" charset="-122"/>
                <a:ea typeface="Microsoft YaHei UI" pitchFamily="34" charset="-122"/>
              </a:rPr>
              <a:t>1</a:t>
            </a:r>
            <a:r>
              <a:rPr lang="zh-CN" altLang="en-US" dirty="0" smtClean="0">
                <a:latin typeface="Microsoft YaHei UI" pitchFamily="34" charset="-122"/>
                <a:ea typeface="Microsoft YaHei UI" pitchFamily="34" charset="-122"/>
              </a:rPr>
              <a:t>，</a:t>
            </a:r>
            <a:r>
              <a:rPr lang="en-US" altLang="zh-CN" dirty="0" smtClean="0">
                <a:latin typeface="Microsoft YaHei UI" pitchFamily="34" charset="-122"/>
                <a:ea typeface="Microsoft YaHei UI" pitchFamily="34" charset="-122"/>
              </a:rPr>
              <a:t>E</a:t>
            </a:r>
            <a:r>
              <a:rPr lang="zh-CN" altLang="en-US" dirty="0" smtClean="0">
                <a:latin typeface="Microsoft YaHei UI" pitchFamily="34" charset="-122"/>
                <a:ea typeface="Microsoft YaHei UI" pitchFamily="34" charset="-122"/>
              </a:rPr>
              <a:t>的深度是</a:t>
            </a:r>
            <a:r>
              <a:rPr lang="en-US" altLang="zh-CN" dirty="0" smtClean="0">
                <a:latin typeface="Microsoft YaHei UI" pitchFamily="34" charset="-122"/>
                <a:ea typeface="Microsoft YaHei UI" pitchFamily="34" charset="-122"/>
              </a:rPr>
              <a:t>2</a:t>
            </a:r>
            <a:r>
              <a:rPr lang="zh-CN" altLang="en-US" dirty="0" smtClean="0">
                <a:latin typeface="Microsoft YaHei UI" pitchFamily="34" charset="-122"/>
                <a:ea typeface="Microsoft YaHei UI" pitchFamily="34" charset="-122"/>
              </a:rPr>
              <a:t>。</a:t>
            </a:r>
            <a:endParaRPr lang="en-US" altLang="zh-CN" dirty="0" smtClean="0">
              <a:latin typeface="Microsoft YaHei UI" pitchFamily="34" charset="-122"/>
              <a:ea typeface="Microsoft YaHei UI" pitchFamily="34" charset="-122"/>
            </a:endParaRPr>
          </a:p>
          <a:p>
            <a:pPr>
              <a:lnSpc>
                <a:spcPct val="150000"/>
              </a:lnSpc>
            </a:pPr>
            <a:r>
              <a:rPr lang="en-US" altLang="zh-CN" dirty="0" smtClean="0">
                <a:solidFill>
                  <a:srgbClr val="9900CC"/>
                </a:solidFill>
                <a:latin typeface="Microsoft YaHei UI" pitchFamily="34" charset="-122"/>
                <a:ea typeface="Microsoft YaHei UI" pitchFamily="34" charset="-122"/>
              </a:rPr>
              <a:t>   </a:t>
            </a:r>
            <a:r>
              <a:rPr lang="zh-CN" altLang="en-US" dirty="0" smtClean="0">
                <a:solidFill>
                  <a:srgbClr val="9900CC"/>
                </a:solidFill>
                <a:latin typeface="Microsoft YaHei UI" pitchFamily="34" charset="-122"/>
                <a:ea typeface="Microsoft YaHei UI" pitchFamily="34" charset="-122"/>
              </a:rPr>
              <a:t>结点高度：</a:t>
            </a:r>
            <a:r>
              <a:rPr lang="zh-CN" altLang="en-US" dirty="0" smtClean="0">
                <a:latin typeface="Microsoft YaHei UI" pitchFamily="34" charset="-122"/>
                <a:ea typeface="Microsoft YaHei UI" pitchFamily="34" charset="-122"/>
              </a:rPr>
              <a:t>从当前结点到叶结点最长路径的长度。全部树的叶结结点的高度都是</a:t>
            </a:r>
            <a:r>
              <a:rPr lang="en-US" altLang="zh-CN" dirty="0" smtClean="0">
                <a:latin typeface="Microsoft YaHei UI" pitchFamily="34" charset="-122"/>
                <a:ea typeface="Microsoft YaHei UI" pitchFamily="34" charset="-122"/>
              </a:rPr>
              <a:t>0</a:t>
            </a:r>
            <a:r>
              <a:rPr lang="zh-CN" altLang="en-US" dirty="0" smtClean="0">
                <a:latin typeface="Microsoft YaHei UI" pitchFamily="34" charset="-122"/>
                <a:ea typeface="Microsoft YaHei UI" pitchFamily="34" charset="-122"/>
              </a:rPr>
              <a:t>。右图中</a:t>
            </a:r>
            <a:r>
              <a:rPr lang="en-US" altLang="zh-CN" dirty="0" smtClean="0">
                <a:latin typeface="Microsoft YaHei UI" pitchFamily="34" charset="-122"/>
                <a:ea typeface="Microsoft YaHei UI" pitchFamily="34" charset="-122"/>
              </a:rPr>
              <a:t>B</a:t>
            </a:r>
            <a:r>
              <a:rPr lang="zh-CN" altLang="en-US" dirty="0" smtClean="0">
                <a:latin typeface="Microsoft YaHei UI" pitchFamily="34" charset="-122"/>
                <a:ea typeface="Microsoft YaHei UI" pitchFamily="34" charset="-122"/>
              </a:rPr>
              <a:t>的高度是</a:t>
            </a:r>
            <a:r>
              <a:rPr lang="en-US" altLang="zh-CN" dirty="0" smtClean="0">
                <a:latin typeface="Microsoft YaHei UI" pitchFamily="34" charset="-122"/>
                <a:ea typeface="Microsoft YaHei UI" pitchFamily="34" charset="-122"/>
              </a:rPr>
              <a:t>2</a:t>
            </a:r>
            <a:r>
              <a:rPr lang="zh-CN" altLang="en-US" dirty="0" smtClean="0">
                <a:latin typeface="Microsoft YaHei UI" pitchFamily="34" charset="-122"/>
                <a:ea typeface="Microsoft YaHei UI" pitchFamily="34" charset="-122"/>
              </a:rPr>
              <a:t>，</a:t>
            </a:r>
            <a:r>
              <a:rPr lang="en-US" altLang="zh-CN" dirty="0" smtClean="0">
                <a:latin typeface="Microsoft YaHei UI" pitchFamily="34" charset="-122"/>
                <a:ea typeface="Microsoft YaHei UI" pitchFamily="34" charset="-122"/>
              </a:rPr>
              <a:t>C</a:t>
            </a:r>
            <a:r>
              <a:rPr lang="zh-CN" altLang="en-US" dirty="0" smtClean="0">
                <a:latin typeface="Microsoft YaHei UI" pitchFamily="34" charset="-122"/>
                <a:ea typeface="Microsoft YaHei UI" pitchFamily="34" charset="-122"/>
              </a:rPr>
              <a:t>的高度是</a:t>
            </a:r>
            <a:r>
              <a:rPr lang="en-US" altLang="zh-CN" dirty="0" smtClean="0">
                <a:latin typeface="Microsoft YaHei UI" pitchFamily="34" charset="-122"/>
                <a:ea typeface="Microsoft YaHei UI" pitchFamily="34" charset="-122"/>
              </a:rPr>
              <a:t>1</a:t>
            </a:r>
            <a:r>
              <a:rPr lang="zh-CN" altLang="en-US" dirty="0" smtClean="0">
                <a:latin typeface="Microsoft YaHei UI" pitchFamily="34" charset="-122"/>
                <a:ea typeface="Microsoft YaHei UI" pitchFamily="34" charset="-122"/>
              </a:rPr>
              <a:t>。</a:t>
            </a:r>
            <a:endParaRPr lang="en-US" altLang="zh-CN" dirty="0" smtClean="0">
              <a:latin typeface="Microsoft YaHei UI" pitchFamily="34" charset="-122"/>
              <a:ea typeface="Microsoft YaHei UI" pitchFamily="34" charset="-122"/>
            </a:endParaRPr>
          </a:p>
          <a:p>
            <a:pPr>
              <a:lnSpc>
                <a:spcPct val="150000"/>
              </a:lnSpc>
            </a:pPr>
            <a:r>
              <a:rPr lang="zh-CN" altLang="en-US" dirty="0" smtClean="0">
                <a:solidFill>
                  <a:srgbClr val="9900CC"/>
                </a:solidFill>
                <a:latin typeface="Microsoft YaHei UI" pitchFamily="34" charset="-122"/>
                <a:ea typeface="Microsoft YaHei UI" pitchFamily="34" charset="-122"/>
              </a:rPr>
              <a:t> </a:t>
            </a:r>
            <a:r>
              <a:rPr lang="zh-CN" altLang="en-US" dirty="0" smtClean="0">
                <a:latin typeface="Microsoft YaHei UI" pitchFamily="34" charset="-122"/>
                <a:ea typeface="Microsoft YaHei UI" pitchFamily="34" charset="-122"/>
              </a:rPr>
              <a:t>  一棵树的深度等于它的最深的树叶的深度，该深度总是等于这棵树的高度。</a:t>
            </a:r>
            <a:endParaRPr lang="en-US" altLang="zh-CN" dirty="0" smtClean="0">
              <a:latin typeface="Microsoft YaHei UI" pitchFamily="34" charset="-122"/>
              <a:ea typeface="Microsoft YaHei UI" pitchFamily="34" charset="-122"/>
            </a:endParaRPr>
          </a:p>
          <a:p>
            <a:pPr>
              <a:lnSpc>
                <a:spcPct val="150000"/>
              </a:lnSpc>
            </a:pPr>
            <a:r>
              <a:rPr lang="en-US" altLang="zh-CN" dirty="0" smtClean="0">
                <a:solidFill>
                  <a:srgbClr val="9900CC"/>
                </a:solidFill>
                <a:latin typeface="Microsoft YaHei UI" pitchFamily="34" charset="-122"/>
                <a:ea typeface="Microsoft YaHei UI" pitchFamily="34" charset="-122"/>
              </a:rPr>
              <a:t>   </a:t>
            </a:r>
            <a:r>
              <a:rPr lang="zh-CN" altLang="en-US" dirty="0" smtClean="0">
                <a:solidFill>
                  <a:srgbClr val="9900CC"/>
                </a:solidFill>
                <a:latin typeface="Microsoft YaHei UI" pitchFamily="34" charset="-122"/>
                <a:ea typeface="Microsoft YaHei UI" pitchFamily="34" charset="-122"/>
              </a:rPr>
              <a:t>严：</a:t>
            </a:r>
            <a:r>
              <a:rPr lang="en-US" altLang="zh-CN" dirty="0" smtClean="0">
                <a:solidFill>
                  <a:srgbClr val="9900CC"/>
                </a:solidFill>
                <a:latin typeface="Microsoft YaHei UI" pitchFamily="34" charset="-122"/>
                <a:ea typeface="Microsoft YaHei UI" pitchFamily="34" charset="-122"/>
              </a:rPr>
              <a:t>1</a:t>
            </a:r>
            <a:r>
              <a:rPr lang="zh-CN" altLang="en-US" dirty="0" smtClean="0">
                <a:solidFill>
                  <a:srgbClr val="9900CC"/>
                </a:solidFill>
                <a:latin typeface="Microsoft YaHei UI" pitchFamily="34" charset="-122"/>
                <a:ea typeface="Microsoft YaHei UI" pitchFamily="34" charset="-122"/>
              </a:rPr>
              <a:t>）结点的层次从</a:t>
            </a:r>
            <a:r>
              <a:rPr lang="en-US" altLang="zh-CN" dirty="0" smtClean="0">
                <a:solidFill>
                  <a:srgbClr val="9900CC"/>
                </a:solidFill>
                <a:latin typeface="Microsoft YaHei UI" pitchFamily="34" charset="-122"/>
                <a:ea typeface="Microsoft YaHei UI" pitchFamily="34" charset="-122"/>
              </a:rPr>
              <a:t>1</a:t>
            </a:r>
            <a:r>
              <a:rPr lang="zh-CN" altLang="en-US" dirty="0" smtClean="0">
                <a:solidFill>
                  <a:srgbClr val="9900CC"/>
                </a:solidFill>
                <a:latin typeface="Microsoft YaHei UI" pitchFamily="34" charset="-122"/>
                <a:ea typeface="Microsoft YaHei UI" pitchFamily="34" charset="-122"/>
              </a:rPr>
              <a:t>开始；</a:t>
            </a:r>
            <a:r>
              <a:rPr lang="en-US" altLang="zh-CN" dirty="0" smtClean="0">
                <a:solidFill>
                  <a:srgbClr val="9900CC"/>
                </a:solidFill>
                <a:latin typeface="Microsoft YaHei UI" pitchFamily="34" charset="-122"/>
                <a:ea typeface="Microsoft YaHei UI" pitchFamily="34" charset="-122"/>
              </a:rPr>
              <a:t>2</a:t>
            </a:r>
            <a:r>
              <a:rPr lang="zh-CN" altLang="en-US" dirty="0" smtClean="0">
                <a:solidFill>
                  <a:srgbClr val="9900CC"/>
                </a:solidFill>
                <a:latin typeface="Microsoft YaHei UI" pitchFamily="34" charset="-122"/>
                <a:ea typeface="Microsoft YaHei UI" pitchFamily="34" charset="-122"/>
              </a:rPr>
              <a:t>）没有对结点深度和高度作出解释；</a:t>
            </a:r>
            <a:r>
              <a:rPr lang="en-US" altLang="zh-CN" dirty="0" smtClean="0">
                <a:solidFill>
                  <a:srgbClr val="9900CC"/>
                </a:solidFill>
                <a:latin typeface="Microsoft YaHei UI" pitchFamily="34" charset="-122"/>
                <a:ea typeface="Microsoft YaHei UI" pitchFamily="34" charset="-122"/>
              </a:rPr>
              <a:t>3</a:t>
            </a:r>
            <a:r>
              <a:rPr lang="zh-CN" altLang="en-US" dirty="0" smtClean="0">
                <a:solidFill>
                  <a:srgbClr val="9900CC"/>
                </a:solidFill>
                <a:latin typeface="Microsoft YaHei UI" pitchFamily="34" charset="-122"/>
                <a:ea typeface="Microsoft YaHei UI" pitchFamily="34" charset="-122"/>
              </a:rPr>
              <a:t>）树中结点最大的层次称为树的深度或高度。</a:t>
            </a:r>
            <a:endParaRPr lang="en-US" altLang="zh-CN" dirty="0" smtClean="0">
              <a:latin typeface="Microsoft YaHei UI" pitchFamily="34" charset="-122"/>
              <a:ea typeface="Microsoft YaHei UI" pitchFamily="34" charset="-122"/>
            </a:endParaRPr>
          </a:p>
        </p:txBody>
      </p:sp>
      <p:sp>
        <p:nvSpPr>
          <p:cNvPr id="20" name="文本框 1">
            <a:extLst>
              <a:ext uri="{FF2B5EF4-FFF2-40B4-BE49-F238E27FC236}">
                <a16:creationId xmlns:a16="http://schemas.microsoft.com/office/drawing/2014/main" xmlns="" id="{9EBE7EC0-2F2A-4A9F-BB83-DBE4093374F9}"/>
              </a:ext>
            </a:extLst>
          </p:cNvPr>
          <p:cNvSpPr txBox="1"/>
          <p:nvPr/>
        </p:nvSpPr>
        <p:spPr>
          <a:xfrm>
            <a:off x="905430" y="1077543"/>
            <a:ext cx="1536554" cy="459485"/>
          </a:xfrm>
          <a:prstGeom prst="rect">
            <a:avLst/>
          </a:prstGeom>
          <a:noFill/>
        </p:spPr>
        <p:txBody>
          <a:bodyPr wrap="square" rtlCol="0">
            <a:spAutoFit/>
          </a:bodyPr>
          <a:lstStyle/>
          <a:p>
            <a:pPr>
              <a:lnSpc>
                <a:spcPct val="150000"/>
              </a:lnSpc>
            </a:pPr>
            <a:r>
              <a:rPr lang="zh-CN" altLang="en-US" b="1" dirty="0" smtClean="0">
                <a:solidFill>
                  <a:srgbClr val="9900CC"/>
                </a:solidFill>
                <a:latin typeface="Microsoft YaHei UI" pitchFamily="34" charset="-122"/>
                <a:ea typeface="Microsoft YaHei UI" pitchFamily="34" charset="-122"/>
              </a:rPr>
              <a:t>基本术语</a:t>
            </a:r>
            <a:endParaRPr lang="en-US" altLang="zh-CN" b="1" dirty="0" smtClean="0">
              <a:solidFill>
                <a:srgbClr val="9900CC"/>
              </a:solidFill>
              <a:latin typeface="Microsoft YaHei UI" pitchFamily="34" charset="-122"/>
              <a:ea typeface="Microsoft YaHei UI"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3866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树和二叉树</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
            <a:extLst>
              <a:ext uri="{FF2B5EF4-FFF2-40B4-BE49-F238E27FC236}">
                <a16:creationId xmlns:a16="http://schemas.microsoft.com/office/drawing/2014/main" xmlns="" id="{9EBE7EC0-2F2A-4A9F-BB83-DBE4093374F9}"/>
              </a:ext>
            </a:extLst>
          </p:cNvPr>
          <p:cNvSpPr txBox="1"/>
          <p:nvPr/>
        </p:nvSpPr>
        <p:spPr>
          <a:xfrm>
            <a:off x="860616" y="1538350"/>
            <a:ext cx="5959732" cy="459485"/>
          </a:xfrm>
          <a:prstGeom prst="rect">
            <a:avLst/>
          </a:prstGeom>
          <a:noFill/>
        </p:spPr>
        <p:txBody>
          <a:bodyPr wrap="square" rtlCol="0">
            <a:spAutoFit/>
          </a:bodyPr>
          <a:lstStyle/>
          <a:p>
            <a:pPr>
              <a:lnSpc>
                <a:spcPct val="150000"/>
              </a:lnSpc>
            </a:pPr>
            <a:r>
              <a:rPr lang="en-US" altLang="zh-CN" dirty="0" smtClean="0">
                <a:latin typeface="Microsoft YaHei UI" pitchFamily="34" charset="-122"/>
                <a:ea typeface="Microsoft YaHei UI" pitchFamily="34" charset="-122"/>
              </a:rPr>
              <a:t>   </a:t>
            </a:r>
            <a:r>
              <a:rPr lang="zh-CN" altLang="en-US" dirty="0" smtClean="0">
                <a:latin typeface="Microsoft YaHei UI" pitchFamily="34" charset="-122"/>
                <a:ea typeface="Microsoft YaHei UI" pitchFamily="34" charset="-122"/>
              </a:rPr>
              <a:t>森林是</a:t>
            </a:r>
            <a:r>
              <a:rPr lang="en-US" altLang="zh-CN" dirty="0" smtClean="0">
                <a:latin typeface="Microsoft YaHei UI" pitchFamily="34" charset="-122"/>
                <a:ea typeface="Microsoft YaHei UI" pitchFamily="34" charset="-122"/>
              </a:rPr>
              <a:t>m</a:t>
            </a:r>
            <a:r>
              <a:rPr lang="zh-CN" altLang="en-US" dirty="0" smtClean="0">
                <a:latin typeface="Microsoft YaHei UI" pitchFamily="34" charset="-122"/>
                <a:ea typeface="Microsoft YaHei UI" pitchFamily="34" charset="-122"/>
              </a:rPr>
              <a:t>（</a:t>
            </a:r>
            <a:r>
              <a:rPr lang="en-US" altLang="zh-CN" dirty="0" smtClean="0">
                <a:latin typeface="Microsoft YaHei UI" pitchFamily="34" charset="-122"/>
                <a:ea typeface="Microsoft YaHei UI" pitchFamily="34" charset="-122"/>
              </a:rPr>
              <a:t>m ≥0 </a:t>
            </a:r>
            <a:r>
              <a:rPr lang="zh-CN" altLang="en-US" dirty="0" smtClean="0">
                <a:latin typeface="Microsoft YaHei UI" pitchFamily="34" charset="-122"/>
                <a:ea typeface="Microsoft YaHei UI" pitchFamily="34" charset="-122"/>
              </a:rPr>
              <a:t>）棵互不相交的树的集合。</a:t>
            </a:r>
            <a:endParaRPr lang="en-US" altLang="zh-CN" dirty="0" smtClean="0">
              <a:latin typeface="Microsoft YaHei UI" pitchFamily="34" charset="-122"/>
              <a:ea typeface="Microsoft YaHei UI" pitchFamily="34" charset="-122"/>
            </a:endParaRPr>
          </a:p>
        </p:txBody>
      </p:sp>
      <p:sp>
        <p:nvSpPr>
          <p:cNvPr id="20" name="文本框 1">
            <a:extLst>
              <a:ext uri="{FF2B5EF4-FFF2-40B4-BE49-F238E27FC236}">
                <a16:creationId xmlns:a16="http://schemas.microsoft.com/office/drawing/2014/main" xmlns="" id="{9EBE7EC0-2F2A-4A9F-BB83-DBE4093374F9}"/>
              </a:ext>
            </a:extLst>
          </p:cNvPr>
          <p:cNvSpPr txBox="1"/>
          <p:nvPr/>
        </p:nvSpPr>
        <p:spPr>
          <a:xfrm>
            <a:off x="905430" y="1077543"/>
            <a:ext cx="1536554" cy="459485"/>
          </a:xfrm>
          <a:prstGeom prst="rect">
            <a:avLst/>
          </a:prstGeom>
          <a:noFill/>
        </p:spPr>
        <p:txBody>
          <a:bodyPr wrap="square" rtlCol="0">
            <a:spAutoFit/>
          </a:bodyPr>
          <a:lstStyle/>
          <a:p>
            <a:pPr>
              <a:lnSpc>
                <a:spcPct val="150000"/>
              </a:lnSpc>
            </a:pPr>
            <a:r>
              <a:rPr lang="zh-CN" altLang="en-US" b="1" dirty="0" smtClean="0">
                <a:solidFill>
                  <a:srgbClr val="9900CC"/>
                </a:solidFill>
                <a:latin typeface="Microsoft YaHei UI" pitchFamily="34" charset="-122"/>
                <a:ea typeface="Microsoft YaHei UI" pitchFamily="34" charset="-122"/>
              </a:rPr>
              <a:t>基本术语</a:t>
            </a:r>
            <a:endParaRPr lang="en-US" altLang="zh-CN" b="1" dirty="0" smtClean="0">
              <a:solidFill>
                <a:srgbClr val="9900CC"/>
              </a:solidFill>
              <a:latin typeface="Microsoft YaHei UI" pitchFamily="34" charset="-122"/>
              <a:ea typeface="Microsoft YaHei UI" pitchFamily="34" charset="-122"/>
            </a:endParaRPr>
          </a:p>
        </p:txBody>
      </p:sp>
      <p:pic>
        <p:nvPicPr>
          <p:cNvPr id="2050" name="Picture 2"/>
          <p:cNvPicPr>
            <a:picLocks noChangeAspect="1" noChangeArrowheads="1"/>
          </p:cNvPicPr>
          <p:nvPr/>
        </p:nvPicPr>
        <p:blipFill>
          <a:blip r:embed="rId2"/>
          <a:srcRect/>
          <a:stretch>
            <a:fillRect/>
          </a:stretch>
        </p:blipFill>
        <p:spPr bwMode="auto">
          <a:xfrm>
            <a:off x="1033182" y="2694736"/>
            <a:ext cx="3886200" cy="2867025"/>
          </a:xfrm>
          <a:prstGeom prst="rect">
            <a:avLst/>
          </a:prstGeom>
          <a:noFill/>
          <a:ln w="9525">
            <a:noFill/>
            <a:miter lim="800000"/>
            <a:headEnd/>
            <a:tailEnd/>
          </a:ln>
        </p:spPr>
      </p:pic>
      <p:pic>
        <p:nvPicPr>
          <p:cNvPr id="2051" name="Picture 3"/>
          <p:cNvPicPr>
            <a:picLocks noChangeAspect="1" noChangeArrowheads="1"/>
          </p:cNvPicPr>
          <p:nvPr/>
        </p:nvPicPr>
        <p:blipFill>
          <a:blip r:embed="rId3"/>
          <a:srcRect/>
          <a:stretch>
            <a:fillRect/>
          </a:stretch>
        </p:blipFill>
        <p:spPr bwMode="auto">
          <a:xfrm>
            <a:off x="6132307" y="3529853"/>
            <a:ext cx="3886200" cy="2057400"/>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43986"/>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数据类型</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925137"/>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926925"/>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928713"/>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926925"/>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928713"/>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930501"/>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
            <a:extLst>
              <a:ext uri="{FF2B5EF4-FFF2-40B4-BE49-F238E27FC236}">
                <a16:creationId xmlns:a16="http://schemas.microsoft.com/office/drawing/2014/main" xmlns="" id="{9EBE7EC0-2F2A-4A9F-BB83-DBE4093374F9}"/>
              </a:ext>
            </a:extLst>
          </p:cNvPr>
          <p:cNvSpPr txBox="1"/>
          <p:nvPr/>
        </p:nvSpPr>
        <p:spPr>
          <a:xfrm>
            <a:off x="1000464" y="1172597"/>
            <a:ext cx="10316584" cy="4047262"/>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数据类型是一个值的集合和定义在此集合上的一组操作的总称。</a:t>
            </a:r>
          </a:p>
          <a:p>
            <a:pPr>
              <a:lnSpc>
                <a:spcPct val="150000"/>
              </a:lnSpc>
            </a:pPr>
            <a:r>
              <a:rPr lang="en-US" altLang="zh-CN" sz="1700" dirty="0" smtClean="0">
                <a:latin typeface="微软雅黑" panose="020B0503020204020204" pitchFamily="34" charset="-122"/>
                <a:ea typeface="微软雅黑" panose="020B0503020204020204" pitchFamily="34" charset="-122"/>
              </a:rPr>
              <a:t>1</a:t>
            </a:r>
            <a:r>
              <a:rPr lang="zh-CN" altLang="en-US" sz="1700" dirty="0" smtClean="0">
                <a:latin typeface="微软雅黑" panose="020B0503020204020204" pitchFamily="34" charset="-122"/>
                <a:ea typeface="微软雅黑" panose="020B0503020204020204" pitchFamily="34" charset="-122"/>
              </a:rPr>
              <a:t>）原子类型。</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其值不可再分的数据类型，如整数（</a:t>
            </a:r>
            <a:r>
              <a:rPr lang="en-US" altLang="zh-CN" sz="1700" dirty="0" err="1" smtClean="0">
                <a:latin typeface="微软雅黑" panose="020B0503020204020204" pitchFamily="34" charset="-122"/>
                <a:ea typeface="微软雅黑" panose="020B0503020204020204" pitchFamily="34" charset="-122"/>
              </a:rPr>
              <a:t>int</a:t>
            </a:r>
            <a:r>
              <a:rPr lang="en-US" altLang="zh-CN" sz="1700" dirty="0" smtClean="0">
                <a:latin typeface="微软雅黑" panose="020B0503020204020204" pitchFamily="34" charset="-122"/>
                <a:ea typeface="微软雅黑" panose="020B0503020204020204" pitchFamily="34" charset="-122"/>
              </a:rPr>
              <a:t> -2147483648~2147483647 </a:t>
            </a:r>
            <a:r>
              <a:rPr lang="zh-CN" altLang="en-US" sz="1700" dirty="0" smtClean="0">
                <a:latin typeface="微软雅黑" panose="020B0503020204020204" pitchFamily="34" charset="-122"/>
                <a:ea typeface="微软雅黑" panose="020B0503020204020204" pitchFamily="34" charset="-122"/>
              </a:rPr>
              <a:t>）、字符（</a:t>
            </a:r>
            <a:r>
              <a:rPr lang="en-US" altLang="zh-CN" sz="1700" dirty="0" smtClean="0">
                <a:latin typeface="微软雅黑" panose="020B0503020204020204" pitchFamily="34" charset="-122"/>
                <a:ea typeface="微软雅黑" panose="020B0503020204020204" pitchFamily="34" charset="-122"/>
              </a:rPr>
              <a:t>char -128~127</a:t>
            </a:r>
            <a:r>
              <a:rPr lang="zh-CN" altLang="en-US" sz="1700" dirty="0" smtClean="0">
                <a:latin typeface="微软雅黑" panose="020B0503020204020204" pitchFamily="34" charset="-122"/>
                <a:ea typeface="微软雅黑" panose="020B0503020204020204" pitchFamily="34" charset="-122"/>
              </a:rPr>
              <a:t>）、浮点数（</a:t>
            </a:r>
            <a:r>
              <a:rPr lang="en-US" altLang="zh-CN" sz="1700" dirty="0" smtClean="0">
                <a:latin typeface="微软雅黑" panose="020B0503020204020204" pitchFamily="34" charset="-122"/>
                <a:ea typeface="微软雅黑" panose="020B0503020204020204" pitchFamily="34" charset="-122"/>
              </a:rPr>
              <a:t>float</a:t>
            </a:r>
            <a:r>
              <a:rPr lang="zh-CN" altLang="en-US" sz="1700" dirty="0" smtClean="0">
                <a:latin typeface="微软雅黑" panose="020B0503020204020204" pitchFamily="34" charset="-122"/>
                <a:ea typeface="微软雅黑" panose="020B0503020204020204" pitchFamily="34" charset="-122"/>
              </a:rPr>
              <a:t>、</a:t>
            </a:r>
            <a:r>
              <a:rPr lang="en-US" altLang="zh-CN" sz="1700" dirty="0" smtClean="0">
                <a:latin typeface="微软雅黑" panose="020B0503020204020204" pitchFamily="34" charset="-122"/>
                <a:ea typeface="微软雅黑" panose="020B0503020204020204" pitchFamily="34" charset="-122"/>
              </a:rPr>
              <a:t>double</a:t>
            </a:r>
            <a:r>
              <a:rPr lang="zh-CN" altLang="en-US" sz="1700" dirty="0" smtClean="0">
                <a:latin typeface="微软雅黑" panose="020B0503020204020204" pitchFamily="34" charset="-122"/>
                <a:ea typeface="微软雅黑" panose="020B0503020204020204" pitchFamily="34" charset="-122"/>
              </a:rPr>
              <a:t>）。</a:t>
            </a:r>
          </a:p>
          <a:p>
            <a:pPr>
              <a:lnSpc>
                <a:spcPct val="150000"/>
              </a:lnSpc>
            </a:pPr>
            <a:r>
              <a:rPr lang="en-US" altLang="zh-CN" sz="1700" dirty="0" smtClean="0">
                <a:latin typeface="微软雅黑" panose="020B0503020204020204" pitchFamily="34" charset="-122"/>
                <a:ea typeface="微软雅黑" panose="020B0503020204020204" pitchFamily="34" charset="-122"/>
              </a:rPr>
              <a:t>2</a:t>
            </a:r>
            <a:r>
              <a:rPr lang="zh-CN" altLang="en-US" sz="1700" dirty="0" smtClean="0">
                <a:latin typeface="微软雅黑" panose="020B0503020204020204" pitchFamily="34" charset="-122"/>
                <a:ea typeface="微软雅黑" panose="020B0503020204020204" pitchFamily="34" charset="-122"/>
              </a:rPr>
              <a:t>）结构类型。</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其值可以再分解为若干成分（分量）的数据类型。</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600" dirty="0" smtClean="0">
                <a:latin typeface="微软雅黑" panose="020B0503020204020204" pitchFamily="34" charset="-122"/>
                <a:ea typeface="微软雅黑" panose="020B0503020204020204" pitchFamily="34" charset="-122"/>
              </a:rPr>
              <a:t>    </a:t>
            </a:r>
            <a:r>
              <a:rPr lang="en-US" altLang="zh-CN" sz="1600" dirty="0" err="1" smtClean="0">
                <a:latin typeface="微软雅黑" panose="020B0503020204020204" pitchFamily="34" charset="-122"/>
                <a:ea typeface="微软雅黑" panose="020B0503020204020204" pitchFamily="34" charset="-122"/>
              </a:rPr>
              <a:t>struct</a:t>
            </a:r>
            <a:r>
              <a:rPr lang="en-US" altLang="zh-CN" sz="1600" dirty="0" smtClean="0">
                <a:latin typeface="微软雅黑" panose="020B0503020204020204" pitchFamily="34" charset="-122"/>
                <a:ea typeface="微软雅黑" panose="020B0503020204020204" pitchFamily="34" charset="-122"/>
              </a:rPr>
              <a:t> </a:t>
            </a:r>
            <a:r>
              <a:rPr lang="en-US" altLang="zh-CN" sz="1600" dirty="0" err="1" smtClean="0">
                <a:latin typeface="微软雅黑" panose="020B0503020204020204" pitchFamily="34" charset="-122"/>
                <a:ea typeface="微软雅黑" panose="020B0503020204020204" pitchFamily="34" charset="-122"/>
              </a:rPr>
              <a:t>st_girl</a:t>
            </a:r>
            <a:r>
              <a:rPr lang="en-US" altLang="zh-CN" sz="1600" dirty="0" smtClean="0">
                <a:latin typeface="微软雅黑" panose="020B0503020204020204" pitchFamily="34" charset="-122"/>
                <a:ea typeface="微软雅黑" panose="020B0503020204020204" pitchFamily="34" charset="-122"/>
              </a:rPr>
              <a:t>   {</a:t>
            </a:r>
          </a:p>
          <a:p>
            <a:pPr>
              <a:lnSpc>
                <a:spcPct val="150000"/>
              </a:lnSpc>
            </a:pPr>
            <a:r>
              <a:rPr lang="en-US" altLang="zh-CN" sz="1600" dirty="0" smtClean="0">
                <a:latin typeface="微软雅黑" panose="020B0503020204020204" pitchFamily="34" charset="-122"/>
                <a:ea typeface="微软雅黑" panose="020B0503020204020204" pitchFamily="34" charset="-122"/>
              </a:rPr>
              <a:t>      </a:t>
            </a:r>
            <a:r>
              <a:rPr lang="en-US" altLang="zh-CN" sz="1600" dirty="0" err="1" smtClean="0">
                <a:latin typeface="微软雅黑" panose="020B0503020204020204" pitchFamily="34" charset="-122"/>
                <a:ea typeface="微软雅黑" panose="020B0503020204020204" pitchFamily="34" charset="-122"/>
              </a:rPr>
              <a:t>int</a:t>
            </a:r>
            <a:r>
              <a:rPr lang="en-US" altLang="zh-CN" sz="1600" dirty="0" smtClean="0">
                <a:latin typeface="微软雅黑" panose="020B0503020204020204" pitchFamily="34" charset="-122"/>
                <a:ea typeface="微软雅黑" panose="020B0503020204020204" pitchFamily="34" charset="-122"/>
              </a:rPr>
              <a:t>       no;     // </a:t>
            </a:r>
            <a:r>
              <a:rPr lang="zh-CN" altLang="en-US" sz="1600" dirty="0" smtClean="0">
                <a:latin typeface="微软雅黑" panose="020B0503020204020204" pitchFamily="34" charset="-122"/>
                <a:ea typeface="微软雅黑" panose="020B0503020204020204" pitchFamily="34" charset="-122"/>
              </a:rPr>
              <a:t>超女编号</a:t>
            </a:r>
            <a:endParaRPr lang="en-US" altLang="zh-CN" sz="1600" dirty="0" smtClean="0">
              <a:latin typeface="微软雅黑" panose="020B0503020204020204" pitchFamily="34" charset="-122"/>
              <a:ea typeface="微软雅黑" panose="020B0503020204020204" pitchFamily="34" charset="-122"/>
            </a:endParaRPr>
          </a:p>
          <a:p>
            <a:r>
              <a:rPr lang="en-US" altLang="zh-CN" sz="1600" dirty="0" smtClean="0">
                <a:latin typeface="微软雅黑" panose="020B0503020204020204" pitchFamily="34" charset="-122"/>
                <a:ea typeface="微软雅黑" panose="020B0503020204020204" pitchFamily="34" charset="-122"/>
              </a:rPr>
              <a:t>      char    name[30]; // </a:t>
            </a:r>
            <a:r>
              <a:rPr lang="zh-CN" altLang="en-US" sz="1600" dirty="0" smtClean="0">
                <a:latin typeface="微软雅黑" panose="020B0503020204020204" pitchFamily="34" charset="-122"/>
                <a:ea typeface="微软雅黑" panose="020B0503020204020204" pitchFamily="34" charset="-122"/>
              </a:rPr>
              <a:t>超女姓名</a:t>
            </a:r>
            <a:endParaRPr lang="en-US" altLang="zh-CN" sz="1600" dirty="0" smtClean="0">
              <a:latin typeface="微软雅黑" panose="020B0503020204020204" pitchFamily="34" charset="-122"/>
              <a:ea typeface="微软雅黑" panose="020B0503020204020204" pitchFamily="34" charset="-122"/>
            </a:endParaRPr>
          </a:p>
          <a:p>
            <a:r>
              <a:rPr lang="en-US" altLang="zh-CN" sz="1600" dirty="0" smtClean="0">
                <a:latin typeface="微软雅黑" panose="020B0503020204020204" pitchFamily="34" charset="-122"/>
                <a:ea typeface="微软雅黑" panose="020B0503020204020204" pitchFamily="34" charset="-122"/>
              </a:rPr>
              <a:t>      ……</a:t>
            </a:r>
          </a:p>
          <a:p>
            <a:pPr>
              <a:lnSpc>
                <a:spcPct val="150000"/>
              </a:lnSpc>
            </a:pPr>
            <a:r>
              <a:rPr lang="en-US" altLang="zh-CN" sz="1600" dirty="0" smtClean="0">
                <a:latin typeface="微软雅黑" panose="020B0503020204020204" pitchFamily="34" charset="-122"/>
                <a:ea typeface="微软雅黑" panose="020B0503020204020204" pitchFamily="34" charset="-122"/>
              </a:rPr>
              <a:t>    };</a:t>
            </a:r>
            <a:endParaRPr lang="en-US" altLang="zh-CN" sz="1700" dirty="0" smtClean="0">
              <a:latin typeface="微软雅黑" panose="020B0503020204020204" pitchFamily="34" charset="-122"/>
              <a:ea typeface="微软雅黑" panose="020B0503020204020204" pitchFamily="34" charset="-122"/>
            </a:endParaRPr>
          </a:p>
        </p:txBody>
      </p:sp>
      <p:graphicFrame>
        <p:nvGraphicFramePr>
          <p:cNvPr id="10" name="表格 9"/>
          <p:cNvGraphicFramePr>
            <a:graphicFrameLocks noGrp="1"/>
          </p:cNvGraphicFramePr>
          <p:nvPr/>
        </p:nvGraphicFramePr>
        <p:xfrm>
          <a:off x="981243" y="5160277"/>
          <a:ext cx="10357317" cy="1645920"/>
        </p:xfrm>
        <a:graphic>
          <a:graphicData uri="http://schemas.openxmlformats.org/drawingml/2006/table">
            <a:tbl>
              <a:tblPr/>
              <a:tblGrid>
                <a:gridCol w="561800"/>
                <a:gridCol w="963489"/>
                <a:gridCol w="623943"/>
                <a:gridCol w="796066"/>
                <a:gridCol w="516367"/>
                <a:gridCol w="451821"/>
                <a:gridCol w="1667436"/>
                <a:gridCol w="4776395"/>
              </a:tblGrid>
              <a:tr h="212770">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编号</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姓名</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a:solidFill>
                            <a:srgbClr val="000000"/>
                          </a:solidFill>
                          <a:latin typeface="Arial"/>
                          <a:ea typeface="宋体"/>
                          <a:cs typeface="Times New Roman"/>
                        </a:rPr>
                        <a:t>颜值</a:t>
                      </a:r>
                      <a:endParaRPr lang="zh-CN" sz="1200" kern="10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身材</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体重</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smtClean="0">
                          <a:solidFill>
                            <a:srgbClr val="000000"/>
                          </a:solidFill>
                          <a:latin typeface="Arial"/>
                          <a:ea typeface="宋体"/>
                          <a:cs typeface="Times New Roman"/>
                        </a:rPr>
                        <a:t>身高</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出生时间</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备注</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3247">
                <a:tc>
                  <a:txBody>
                    <a:bodyPr/>
                    <a:lstStyle/>
                    <a:p>
                      <a:pPr algn="just">
                        <a:lnSpc>
                          <a:spcPct val="150000"/>
                        </a:lnSpc>
                        <a:spcBef>
                          <a:spcPts val="400"/>
                        </a:spcBef>
                        <a:spcAft>
                          <a:spcPts val="400"/>
                        </a:spcAft>
                      </a:pPr>
                      <a:r>
                        <a:rPr lang="en-US" sz="1200" kern="100" dirty="0" smtClean="0">
                          <a:solidFill>
                            <a:srgbClr val="000000"/>
                          </a:solidFill>
                          <a:latin typeface="Arial"/>
                          <a:ea typeface="宋体"/>
                          <a:cs typeface="Times New Roman"/>
                        </a:rPr>
                        <a:t>1</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西施</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漂亮</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火辣</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a:solidFill>
                            <a:srgbClr val="000000"/>
                          </a:solidFill>
                          <a:latin typeface="Arial"/>
                          <a:ea typeface="宋体"/>
                          <a:cs typeface="Times New Roman"/>
                        </a:rPr>
                        <a:t>48.5</a:t>
                      </a:r>
                      <a:endParaRPr lang="zh-CN" sz="1200" kern="10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dirty="0">
                          <a:solidFill>
                            <a:srgbClr val="000000"/>
                          </a:solidFill>
                          <a:latin typeface="Arial"/>
                          <a:ea typeface="宋体"/>
                          <a:cs typeface="Times New Roman"/>
                        </a:rPr>
                        <a:t>170</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a:solidFill>
                            <a:srgbClr val="000000"/>
                          </a:solidFill>
                          <a:latin typeface="Arial"/>
                          <a:ea typeface="宋体"/>
                          <a:cs typeface="Times New Roman"/>
                        </a:rPr>
                        <a:t>2000-01-01 01:12:35</a:t>
                      </a:r>
                      <a:endParaRPr lang="zh-CN" sz="1200" kern="10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这是一个非常漂亮</a:t>
                      </a:r>
                      <a:r>
                        <a:rPr lang="zh-CN" sz="1200" kern="100" dirty="0" smtClean="0">
                          <a:solidFill>
                            <a:srgbClr val="000000"/>
                          </a:solidFill>
                          <a:latin typeface="Arial"/>
                          <a:ea typeface="宋体"/>
                          <a:cs typeface="Times New Roman"/>
                        </a:rPr>
                        <a:t>姑娘</a:t>
                      </a:r>
                      <a:r>
                        <a:rPr lang="zh-CN" altLang="en-US" sz="1200" kern="100" dirty="0" smtClean="0">
                          <a:solidFill>
                            <a:srgbClr val="000000"/>
                          </a:solidFill>
                          <a:latin typeface="Arial"/>
                          <a:ea typeface="宋体"/>
                          <a:cs typeface="Times New Roman"/>
                        </a:rPr>
                        <a:t>，</a:t>
                      </a:r>
                      <a:r>
                        <a:rPr lang="zh-CN" sz="1200" kern="100" dirty="0" smtClean="0">
                          <a:solidFill>
                            <a:srgbClr val="000000"/>
                          </a:solidFill>
                          <a:latin typeface="Arial"/>
                          <a:ea typeface="宋体"/>
                          <a:cs typeface="Times New Roman"/>
                        </a:rPr>
                        <a:t>老公</a:t>
                      </a:r>
                      <a:r>
                        <a:rPr lang="zh-CN" sz="1200" kern="100" dirty="0">
                          <a:solidFill>
                            <a:srgbClr val="000000"/>
                          </a:solidFill>
                          <a:latin typeface="Arial"/>
                          <a:ea typeface="宋体"/>
                          <a:cs typeface="Times New Roman"/>
                        </a:rPr>
                        <a:t>是</a:t>
                      </a:r>
                      <a:r>
                        <a:rPr lang="zh-CN" sz="1200" kern="100" dirty="0" smtClean="0">
                          <a:solidFill>
                            <a:srgbClr val="000000"/>
                          </a:solidFill>
                          <a:latin typeface="Arial"/>
                          <a:ea typeface="宋体"/>
                          <a:cs typeface="Times New Roman"/>
                        </a:rPr>
                        <a:t>夫差</a:t>
                      </a:r>
                      <a:r>
                        <a:rPr lang="zh-CN" altLang="en-US" sz="1200" kern="100" dirty="0" smtClean="0">
                          <a:solidFill>
                            <a:srgbClr val="000000"/>
                          </a:solidFill>
                          <a:latin typeface="Arial"/>
                          <a:ea typeface="宋体"/>
                          <a:cs typeface="Times New Roman"/>
                        </a:rPr>
                        <a:t>，</a:t>
                      </a:r>
                      <a:r>
                        <a:rPr lang="zh-CN" sz="1200" kern="100" dirty="0" smtClean="0">
                          <a:solidFill>
                            <a:srgbClr val="000000"/>
                          </a:solidFill>
                          <a:latin typeface="Arial"/>
                          <a:ea typeface="宋体"/>
                          <a:cs typeface="Times New Roman"/>
                        </a:rPr>
                        <a:t>男朋友</a:t>
                      </a:r>
                      <a:r>
                        <a:rPr lang="zh-CN" sz="1200" kern="100" dirty="0">
                          <a:solidFill>
                            <a:srgbClr val="000000"/>
                          </a:solidFill>
                          <a:latin typeface="Arial"/>
                          <a:ea typeface="宋体"/>
                          <a:cs typeface="Times New Roman"/>
                        </a:rPr>
                        <a:t>是范蠡。</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5910">
                <a:tc>
                  <a:txBody>
                    <a:bodyPr/>
                    <a:lstStyle/>
                    <a:p>
                      <a:pPr algn="just">
                        <a:lnSpc>
                          <a:spcPct val="150000"/>
                        </a:lnSpc>
                        <a:spcBef>
                          <a:spcPts val="400"/>
                        </a:spcBef>
                        <a:spcAft>
                          <a:spcPts val="400"/>
                        </a:spcAft>
                      </a:pPr>
                      <a:r>
                        <a:rPr lang="en-US" sz="1200" kern="100" dirty="0" smtClean="0">
                          <a:solidFill>
                            <a:srgbClr val="000000"/>
                          </a:solidFill>
                          <a:latin typeface="Arial"/>
                          <a:ea typeface="宋体"/>
                          <a:cs typeface="Times New Roman"/>
                        </a:rPr>
                        <a:t>2</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貂禅</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漂亮</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火辣</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a:solidFill>
                            <a:srgbClr val="000000"/>
                          </a:solidFill>
                          <a:latin typeface="Arial"/>
                          <a:ea typeface="宋体"/>
                          <a:cs typeface="Times New Roman"/>
                        </a:rPr>
                        <a:t>45.2</a:t>
                      </a:r>
                      <a:endParaRPr lang="zh-CN" sz="1200" kern="10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a:solidFill>
                            <a:srgbClr val="000000"/>
                          </a:solidFill>
                          <a:latin typeface="Arial"/>
                          <a:ea typeface="宋体"/>
                          <a:cs typeface="Times New Roman"/>
                        </a:rPr>
                        <a:t>168</a:t>
                      </a:r>
                      <a:endParaRPr lang="zh-CN" sz="1200" kern="10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a:solidFill>
                            <a:srgbClr val="000000"/>
                          </a:solidFill>
                          <a:latin typeface="Arial"/>
                          <a:ea typeface="宋体"/>
                          <a:cs typeface="Times New Roman"/>
                        </a:rPr>
                        <a:t>1997-08-02 12:20:38</a:t>
                      </a:r>
                      <a:endParaRPr lang="zh-CN" sz="1200" kern="10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王允真不是</a:t>
                      </a:r>
                      <a:r>
                        <a:rPr lang="zh-CN" sz="1200" kern="100" dirty="0" smtClean="0">
                          <a:solidFill>
                            <a:srgbClr val="000000"/>
                          </a:solidFill>
                          <a:latin typeface="Arial"/>
                          <a:ea typeface="宋体"/>
                          <a:cs typeface="Times New Roman"/>
                        </a:rPr>
                        <a:t>男人</a:t>
                      </a:r>
                      <a:r>
                        <a:rPr lang="zh-CN" altLang="en-US" sz="1200" kern="100" dirty="0" smtClean="0">
                          <a:solidFill>
                            <a:srgbClr val="000000"/>
                          </a:solidFill>
                          <a:latin typeface="Arial"/>
                          <a:ea typeface="宋体"/>
                          <a:cs typeface="Times New Roman"/>
                        </a:rPr>
                        <a:t>，</a:t>
                      </a:r>
                      <a:r>
                        <a:rPr lang="zh-CN" sz="1200" kern="100" dirty="0" smtClean="0">
                          <a:solidFill>
                            <a:srgbClr val="000000"/>
                          </a:solidFill>
                          <a:latin typeface="Arial"/>
                          <a:ea typeface="宋体"/>
                          <a:cs typeface="Times New Roman"/>
                        </a:rPr>
                        <a:t>干不过</a:t>
                      </a:r>
                      <a:r>
                        <a:rPr lang="zh-CN" sz="1200" kern="100" dirty="0">
                          <a:solidFill>
                            <a:srgbClr val="000000"/>
                          </a:solidFill>
                          <a:latin typeface="Arial"/>
                          <a:ea typeface="宋体"/>
                          <a:cs typeface="Times New Roman"/>
                        </a:rPr>
                        <a:t>董卓就把美人往火坑里</a:t>
                      </a:r>
                      <a:r>
                        <a:rPr lang="zh-CN" sz="1200" kern="100" dirty="0" smtClean="0">
                          <a:solidFill>
                            <a:srgbClr val="000000"/>
                          </a:solidFill>
                          <a:latin typeface="Arial"/>
                          <a:ea typeface="宋体"/>
                          <a:cs typeface="Times New Roman"/>
                        </a:rPr>
                        <a:t>推</a:t>
                      </a:r>
                      <a:r>
                        <a:rPr lang="zh-CN" altLang="en-US" sz="1200" kern="100" dirty="0" smtClean="0">
                          <a:solidFill>
                            <a:srgbClr val="000000"/>
                          </a:solidFill>
                          <a:latin typeface="Arial"/>
                          <a:ea typeface="宋体"/>
                          <a:cs typeface="Times New Roman"/>
                        </a:rPr>
                        <a:t>，</a:t>
                      </a:r>
                      <a:r>
                        <a:rPr lang="zh-CN" sz="1200" kern="100" dirty="0" smtClean="0">
                          <a:solidFill>
                            <a:srgbClr val="000000"/>
                          </a:solidFill>
                          <a:latin typeface="Arial"/>
                          <a:ea typeface="宋体"/>
                          <a:cs typeface="Times New Roman"/>
                        </a:rPr>
                        <a:t>千古罪人</a:t>
                      </a:r>
                      <a:r>
                        <a:rPr lang="zh-CN" sz="1200" kern="100" dirty="0">
                          <a:solidFill>
                            <a:srgbClr val="000000"/>
                          </a:solidFill>
                          <a:latin typeface="Arial"/>
                          <a:ea typeface="宋体"/>
                          <a:cs typeface="Times New Roman"/>
                        </a:rPr>
                        <a:t>啊。</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2770">
                <a:tc>
                  <a:txBody>
                    <a:bodyPr/>
                    <a:lstStyle/>
                    <a:p>
                      <a:pPr algn="just">
                        <a:lnSpc>
                          <a:spcPct val="150000"/>
                        </a:lnSpc>
                        <a:spcBef>
                          <a:spcPts val="400"/>
                        </a:spcBef>
                        <a:spcAft>
                          <a:spcPts val="400"/>
                        </a:spcAft>
                      </a:pPr>
                      <a:r>
                        <a:rPr lang="en-US" sz="1200" kern="100" dirty="0" smtClean="0">
                          <a:solidFill>
                            <a:srgbClr val="000000"/>
                          </a:solidFill>
                          <a:latin typeface="Arial"/>
                          <a:ea typeface="宋体"/>
                          <a:cs typeface="Times New Roman"/>
                        </a:rPr>
                        <a:t>3</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a:solidFill>
                            <a:srgbClr val="000000"/>
                          </a:solidFill>
                          <a:latin typeface="Arial"/>
                          <a:ea typeface="宋体"/>
                          <a:cs typeface="Times New Roman"/>
                        </a:rPr>
                        <a:t>妲已</a:t>
                      </a:r>
                      <a:endParaRPr lang="zh-CN" sz="1200" kern="10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漂亮</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丰满</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a:solidFill>
                            <a:srgbClr val="000000"/>
                          </a:solidFill>
                          <a:latin typeface="Arial"/>
                          <a:ea typeface="宋体"/>
                          <a:cs typeface="Times New Roman"/>
                        </a:rPr>
                        <a:t>53.6</a:t>
                      </a:r>
                      <a:endParaRPr lang="zh-CN" sz="1200" kern="10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a:solidFill>
                            <a:srgbClr val="000000"/>
                          </a:solidFill>
                          <a:latin typeface="Arial"/>
                          <a:ea typeface="宋体"/>
                          <a:cs typeface="Times New Roman"/>
                        </a:rPr>
                        <a:t>172</a:t>
                      </a:r>
                      <a:endParaRPr lang="zh-CN" sz="1200" kern="10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a:solidFill>
                            <a:srgbClr val="000000"/>
                          </a:solidFill>
                          <a:latin typeface="Arial"/>
                          <a:ea typeface="宋体"/>
                          <a:cs typeface="Times New Roman"/>
                        </a:rPr>
                        <a:t>1998-03-03 10:50:33</a:t>
                      </a:r>
                      <a:endParaRPr lang="zh-CN" sz="1200" kern="10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如果商真的因我而</a:t>
                      </a:r>
                      <a:r>
                        <a:rPr lang="zh-CN" sz="1200" kern="100" dirty="0" smtClean="0">
                          <a:solidFill>
                            <a:srgbClr val="000000"/>
                          </a:solidFill>
                          <a:latin typeface="Arial"/>
                          <a:ea typeface="宋体"/>
                          <a:cs typeface="Times New Roman"/>
                        </a:rPr>
                        <a:t>亡</a:t>
                      </a:r>
                      <a:r>
                        <a:rPr lang="zh-CN" altLang="en-US" sz="1200" kern="100" dirty="0" smtClean="0">
                          <a:solidFill>
                            <a:srgbClr val="000000"/>
                          </a:solidFill>
                          <a:latin typeface="Arial"/>
                          <a:ea typeface="宋体"/>
                          <a:cs typeface="Times New Roman"/>
                        </a:rPr>
                        <a:t>，</a:t>
                      </a:r>
                      <a:r>
                        <a:rPr lang="zh-CN" sz="1200" kern="100" dirty="0" smtClean="0">
                          <a:solidFill>
                            <a:srgbClr val="000000"/>
                          </a:solidFill>
                          <a:latin typeface="Arial"/>
                          <a:ea typeface="宋体"/>
                          <a:cs typeface="Times New Roman"/>
                        </a:rPr>
                        <a:t>您</a:t>
                      </a:r>
                      <a:r>
                        <a:rPr lang="zh-CN" sz="1200" kern="100" dirty="0">
                          <a:solidFill>
                            <a:srgbClr val="000000"/>
                          </a:solidFill>
                          <a:latin typeface="Arial"/>
                          <a:ea typeface="宋体"/>
                          <a:cs typeface="Times New Roman"/>
                        </a:rPr>
                        <a:t>们男人做什么去了？</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9809">
                <a:tc>
                  <a:txBody>
                    <a:bodyPr/>
                    <a:lstStyle/>
                    <a:p>
                      <a:pPr algn="just">
                        <a:lnSpc>
                          <a:spcPct val="150000"/>
                        </a:lnSpc>
                        <a:spcBef>
                          <a:spcPts val="400"/>
                        </a:spcBef>
                        <a:spcAft>
                          <a:spcPts val="400"/>
                        </a:spcAft>
                      </a:pPr>
                      <a:r>
                        <a:rPr lang="en-US" sz="1200" kern="100" dirty="0" smtClean="0">
                          <a:solidFill>
                            <a:srgbClr val="000000"/>
                          </a:solidFill>
                          <a:latin typeface="Arial"/>
                          <a:ea typeface="宋体"/>
                          <a:cs typeface="Times New Roman"/>
                        </a:rPr>
                        <a:t>4</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smtClean="0">
                          <a:solidFill>
                            <a:srgbClr val="000000"/>
                          </a:solidFill>
                          <a:latin typeface="Arial"/>
                          <a:ea typeface="宋体"/>
                          <a:cs typeface="Times New Roman"/>
                        </a:rPr>
                        <a:t>芙蓉姐姐</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猪扒</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smtClean="0">
                          <a:solidFill>
                            <a:srgbClr val="000000"/>
                          </a:solidFill>
                          <a:latin typeface="Arial"/>
                          <a:ea typeface="宋体"/>
                          <a:cs typeface="Times New Roman"/>
                        </a:rPr>
                        <a:t>膘肥体</a:t>
                      </a:r>
                      <a:r>
                        <a:rPr lang="zh-CN" sz="1200" kern="100" dirty="0">
                          <a:solidFill>
                            <a:srgbClr val="000000"/>
                          </a:solidFill>
                          <a:latin typeface="Arial"/>
                          <a:ea typeface="宋体"/>
                          <a:cs typeface="Times New Roman"/>
                        </a:rPr>
                        <a:t>壮</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a:solidFill>
                            <a:srgbClr val="000000"/>
                          </a:solidFill>
                          <a:latin typeface="Arial"/>
                          <a:ea typeface="宋体"/>
                          <a:cs typeface="Times New Roman"/>
                        </a:rPr>
                        <a:t>85.8</a:t>
                      </a:r>
                      <a:endParaRPr lang="zh-CN" sz="1200" kern="10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a:solidFill>
                            <a:srgbClr val="000000"/>
                          </a:solidFill>
                          <a:latin typeface="Arial"/>
                          <a:ea typeface="宋体"/>
                          <a:cs typeface="Times New Roman"/>
                        </a:rPr>
                        <a:t>171</a:t>
                      </a:r>
                      <a:endParaRPr lang="zh-CN" sz="1200" kern="10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a:solidFill>
                            <a:srgbClr val="000000"/>
                          </a:solidFill>
                          <a:latin typeface="Arial"/>
                          <a:ea typeface="宋体"/>
                          <a:cs typeface="Times New Roman"/>
                        </a:rPr>
                        <a:t>1980-05-05 10:11:55</a:t>
                      </a:r>
                      <a:endParaRPr lang="zh-CN" sz="1200" kern="10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如果不努力学习</a:t>
                      </a:r>
                      <a:r>
                        <a:rPr lang="zh-CN" sz="1200" kern="100" dirty="0" smtClean="0">
                          <a:solidFill>
                            <a:srgbClr val="000000"/>
                          </a:solidFill>
                          <a:latin typeface="Arial"/>
                          <a:ea typeface="宋体"/>
                          <a:cs typeface="Times New Roman"/>
                        </a:rPr>
                        <a:t>技术</a:t>
                      </a:r>
                      <a:r>
                        <a:rPr lang="zh-CN" altLang="en-US" sz="1200" kern="100" dirty="0" smtClean="0">
                          <a:solidFill>
                            <a:srgbClr val="000000"/>
                          </a:solidFill>
                          <a:latin typeface="Arial"/>
                          <a:ea typeface="宋体"/>
                          <a:cs typeface="Times New Roman"/>
                        </a:rPr>
                        <a:t>，</a:t>
                      </a:r>
                      <a:r>
                        <a:rPr lang="zh-CN" sz="1200" kern="100" dirty="0" smtClean="0">
                          <a:solidFill>
                            <a:srgbClr val="000000"/>
                          </a:solidFill>
                          <a:latin typeface="Arial"/>
                          <a:ea typeface="宋体"/>
                          <a:cs typeface="Times New Roman"/>
                        </a:rPr>
                        <a:t>将来</a:t>
                      </a:r>
                      <a:r>
                        <a:rPr lang="zh-CN" sz="1200" kern="100" dirty="0">
                          <a:solidFill>
                            <a:srgbClr val="000000"/>
                          </a:solidFill>
                          <a:latin typeface="Arial"/>
                          <a:ea typeface="宋体"/>
                          <a:cs typeface="Times New Roman"/>
                        </a:rPr>
                        <a:t>就会娶个芙蓉</a:t>
                      </a:r>
                      <a:r>
                        <a:rPr lang="zh-CN" sz="1200" kern="100" dirty="0" smtClean="0">
                          <a:solidFill>
                            <a:srgbClr val="000000"/>
                          </a:solidFill>
                          <a:latin typeface="Arial"/>
                          <a:ea typeface="宋体"/>
                          <a:cs typeface="Times New Roman"/>
                        </a:rPr>
                        <a:t>姐姐</a:t>
                      </a:r>
                      <a:r>
                        <a:rPr lang="zh-CN" altLang="en-US" sz="1200" kern="100" dirty="0" smtClean="0">
                          <a:solidFill>
                            <a:srgbClr val="000000"/>
                          </a:solidFill>
                          <a:latin typeface="Arial"/>
                          <a:ea typeface="宋体"/>
                          <a:cs typeface="Times New Roman"/>
                        </a:rPr>
                        <a:t>，</a:t>
                      </a:r>
                      <a:r>
                        <a:rPr lang="zh-CN" sz="1200" kern="100" dirty="0" smtClean="0">
                          <a:solidFill>
                            <a:srgbClr val="000000"/>
                          </a:solidFill>
                          <a:latin typeface="Arial"/>
                          <a:ea typeface="宋体"/>
                          <a:cs typeface="Times New Roman"/>
                        </a:rPr>
                        <a:t>哼哼</a:t>
                      </a:r>
                      <a:r>
                        <a:rPr lang="zh-CN" sz="1200" kern="100" dirty="0">
                          <a:solidFill>
                            <a:srgbClr val="000000"/>
                          </a:solidFill>
                          <a:latin typeface="Arial"/>
                          <a:ea typeface="宋体"/>
                          <a:cs typeface="Times New Roman"/>
                        </a:rPr>
                        <a:t>。</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6668">
                <a:tc>
                  <a:txBody>
                    <a:bodyPr/>
                    <a:lstStyle/>
                    <a:p>
                      <a:pPr algn="just">
                        <a:lnSpc>
                          <a:spcPct val="150000"/>
                        </a:lnSpc>
                        <a:spcBef>
                          <a:spcPts val="400"/>
                        </a:spcBef>
                        <a:spcAft>
                          <a:spcPts val="400"/>
                        </a:spcAft>
                      </a:pPr>
                      <a:r>
                        <a:rPr lang="en-US" sz="1200" kern="100" dirty="0" smtClean="0">
                          <a:solidFill>
                            <a:srgbClr val="000000"/>
                          </a:solidFill>
                          <a:latin typeface="Arial"/>
                          <a:ea typeface="宋体"/>
                          <a:cs typeface="Times New Roman"/>
                        </a:rPr>
                        <a:t>5</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altLang="en-US" sz="1200" kern="100" dirty="0" smtClean="0">
                          <a:solidFill>
                            <a:srgbClr val="000000"/>
                          </a:solidFill>
                          <a:latin typeface="Arial"/>
                          <a:ea typeface="宋体"/>
                          <a:cs typeface="Times New Roman"/>
                        </a:rPr>
                        <a:t>范冰冰</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altLang="en-US" sz="1200" kern="100" dirty="0" smtClean="0">
                          <a:solidFill>
                            <a:srgbClr val="000000"/>
                          </a:solidFill>
                          <a:latin typeface="Arial"/>
                          <a:ea typeface="宋体"/>
                          <a:cs typeface="Times New Roman"/>
                        </a:rPr>
                        <a:t>漂亮</a:t>
                      </a:r>
                      <a:endParaRPr lang="en-US" sz="1200" kern="100" dirty="0">
                        <a:solidFill>
                          <a:srgbClr val="000000"/>
                        </a:solidFill>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altLang="en-US" sz="1200" kern="100" dirty="0" smtClean="0">
                          <a:solidFill>
                            <a:srgbClr val="000000"/>
                          </a:solidFill>
                          <a:latin typeface="Arial"/>
                          <a:ea typeface="宋体"/>
                          <a:cs typeface="Times New Roman"/>
                        </a:rPr>
                        <a:t>火树银花</a:t>
                      </a:r>
                      <a:endParaRPr lang="en-US" sz="1200" kern="100" dirty="0">
                        <a:solidFill>
                          <a:srgbClr val="000000"/>
                        </a:solidFill>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dirty="0" smtClean="0">
                          <a:solidFill>
                            <a:srgbClr val="000000"/>
                          </a:solidFill>
                          <a:latin typeface="Arial"/>
                          <a:ea typeface="宋体"/>
                          <a:cs typeface="Times New Roman"/>
                        </a:rPr>
                        <a:t>49.5</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dirty="0" smtClean="0">
                          <a:solidFill>
                            <a:srgbClr val="000000"/>
                          </a:solidFill>
                          <a:latin typeface="Arial"/>
                          <a:ea typeface="宋体"/>
                          <a:cs typeface="Times New Roman"/>
                        </a:rPr>
                        <a:t>170</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dirty="0" smtClean="0">
                          <a:solidFill>
                            <a:srgbClr val="000000"/>
                          </a:solidFill>
                          <a:latin typeface="Arial"/>
                          <a:ea typeface="宋体"/>
                          <a:cs typeface="Times New Roman"/>
                        </a:rPr>
                        <a:t>1985-12-08 </a:t>
                      </a:r>
                      <a:r>
                        <a:rPr lang="en-US" sz="1200" kern="100" dirty="0">
                          <a:solidFill>
                            <a:srgbClr val="000000"/>
                          </a:solidFill>
                          <a:latin typeface="Arial"/>
                          <a:ea typeface="宋体"/>
                          <a:cs typeface="Times New Roman"/>
                        </a:rPr>
                        <a:t>12:10:35</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altLang="en-US" sz="1200" kern="100" dirty="0" smtClean="0">
                          <a:solidFill>
                            <a:srgbClr val="000000"/>
                          </a:solidFill>
                          <a:latin typeface="Arial"/>
                          <a:ea typeface="宋体"/>
                          <a:cs typeface="Times New Roman"/>
                        </a:rPr>
                        <a:t>这个年代怎么了，女神也有嫁不出去的</a:t>
                      </a:r>
                      <a:r>
                        <a:rPr lang="zh-CN" sz="1200" kern="100" dirty="0" smtClean="0">
                          <a:solidFill>
                            <a:srgbClr val="000000"/>
                          </a:solidFill>
                          <a:latin typeface="Arial"/>
                          <a:ea typeface="宋体"/>
                          <a:cs typeface="Times New Roman"/>
                        </a:rPr>
                        <a:t>。</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3866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树和二叉树</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
            <a:extLst>
              <a:ext uri="{FF2B5EF4-FFF2-40B4-BE49-F238E27FC236}">
                <a16:creationId xmlns:a16="http://schemas.microsoft.com/office/drawing/2014/main" xmlns="" id="{9EBE7EC0-2F2A-4A9F-BB83-DBE4093374F9}"/>
              </a:ext>
            </a:extLst>
          </p:cNvPr>
          <p:cNvSpPr txBox="1"/>
          <p:nvPr/>
        </p:nvSpPr>
        <p:spPr>
          <a:xfrm>
            <a:off x="860616" y="1538350"/>
            <a:ext cx="5959732" cy="459485"/>
          </a:xfrm>
          <a:prstGeom prst="rect">
            <a:avLst/>
          </a:prstGeom>
          <a:noFill/>
        </p:spPr>
        <p:txBody>
          <a:bodyPr wrap="square" rtlCol="0">
            <a:spAutoFit/>
          </a:bodyPr>
          <a:lstStyle/>
          <a:p>
            <a:pPr>
              <a:lnSpc>
                <a:spcPct val="150000"/>
              </a:lnSpc>
            </a:pPr>
            <a:r>
              <a:rPr lang="en-US" altLang="zh-CN" dirty="0" smtClean="0">
                <a:latin typeface="Microsoft YaHei UI" pitchFamily="34" charset="-122"/>
                <a:ea typeface="Microsoft YaHei UI" pitchFamily="34" charset="-122"/>
              </a:rPr>
              <a:t>   1</a:t>
            </a:r>
            <a:r>
              <a:rPr lang="zh-CN" altLang="en-US" dirty="0" smtClean="0">
                <a:latin typeface="Microsoft YaHei UI" pitchFamily="34" charset="-122"/>
                <a:ea typeface="Microsoft YaHei UI" pitchFamily="34" charset="-122"/>
              </a:rPr>
              <a:t>）树中的结点总数等于所有结点的度数加</a:t>
            </a:r>
            <a:r>
              <a:rPr lang="en-US" altLang="zh-CN" dirty="0" smtClean="0">
                <a:latin typeface="Microsoft YaHei UI" pitchFamily="34" charset="-122"/>
                <a:ea typeface="Microsoft YaHei UI" pitchFamily="34" charset="-122"/>
              </a:rPr>
              <a:t>1</a:t>
            </a:r>
            <a:r>
              <a:rPr lang="zh-CN" altLang="en-US" dirty="0" smtClean="0">
                <a:latin typeface="Microsoft YaHei UI" pitchFamily="34" charset="-122"/>
                <a:ea typeface="Microsoft YaHei UI" pitchFamily="34" charset="-122"/>
              </a:rPr>
              <a:t>。</a:t>
            </a:r>
            <a:endParaRPr lang="en-US" altLang="zh-CN" dirty="0" smtClean="0">
              <a:latin typeface="Microsoft YaHei UI" pitchFamily="34" charset="-122"/>
              <a:ea typeface="Microsoft YaHei UI" pitchFamily="34" charset="-122"/>
            </a:endParaRPr>
          </a:p>
        </p:txBody>
      </p:sp>
      <p:sp>
        <p:nvSpPr>
          <p:cNvPr id="20" name="文本框 1">
            <a:extLst>
              <a:ext uri="{FF2B5EF4-FFF2-40B4-BE49-F238E27FC236}">
                <a16:creationId xmlns:a16="http://schemas.microsoft.com/office/drawing/2014/main" xmlns="" id="{9EBE7EC0-2F2A-4A9F-BB83-DBE4093374F9}"/>
              </a:ext>
            </a:extLst>
          </p:cNvPr>
          <p:cNvSpPr txBox="1"/>
          <p:nvPr/>
        </p:nvSpPr>
        <p:spPr>
          <a:xfrm>
            <a:off x="905430" y="1077543"/>
            <a:ext cx="1536554" cy="459485"/>
          </a:xfrm>
          <a:prstGeom prst="rect">
            <a:avLst/>
          </a:prstGeom>
          <a:noFill/>
        </p:spPr>
        <p:txBody>
          <a:bodyPr wrap="square" rtlCol="0">
            <a:spAutoFit/>
          </a:bodyPr>
          <a:lstStyle/>
          <a:p>
            <a:pPr>
              <a:lnSpc>
                <a:spcPct val="150000"/>
              </a:lnSpc>
            </a:pPr>
            <a:r>
              <a:rPr lang="zh-CN" altLang="en-US" b="1" dirty="0" smtClean="0">
                <a:solidFill>
                  <a:srgbClr val="9900CC"/>
                </a:solidFill>
                <a:latin typeface="Microsoft YaHei UI" pitchFamily="34" charset="-122"/>
                <a:ea typeface="Microsoft YaHei UI" pitchFamily="34" charset="-122"/>
              </a:rPr>
              <a:t>树的性质</a:t>
            </a:r>
            <a:endParaRPr lang="en-US" altLang="zh-CN" b="1" dirty="0" smtClean="0">
              <a:solidFill>
                <a:srgbClr val="9900CC"/>
              </a:solidFill>
              <a:latin typeface="Microsoft YaHei UI" pitchFamily="34" charset="-122"/>
              <a:ea typeface="Microsoft YaHei UI" pitchFamily="34" charset="-122"/>
            </a:endParaRPr>
          </a:p>
        </p:txBody>
      </p:sp>
      <p:pic>
        <p:nvPicPr>
          <p:cNvPr id="2050" name="Picture 2"/>
          <p:cNvPicPr>
            <a:picLocks noChangeAspect="1" noChangeArrowheads="1"/>
          </p:cNvPicPr>
          <p:nvPr/>
        </p:nvPicPr>
        <p:blipFill>
          <a:blip r:embed="rId2"/>
          <a:srcRect/>
          <a:stretch>
            <a:fillRect/>
          </a:stretch>
        </p:blipFill>
        <p:spPr bwMode="auto">
          <a:xfrm>
            <a:off x="3173954" y="2554886"/>
            <a:ext cx="3886200" cy="2867025"/>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3866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树和二叉树</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
            <a:extLst>
              <a:ext uri="{FF2B5EF4-FFF2-40B4-BE49-F238E27FC236}">
                <a16:creationId xmlns:a16="http://schemas.microsoft.com/office/drawing/2014/main" xmlns="" id="{9EBE7EC0-2F2A-4A9F-BB83-DBE4093374F9}"/>
              </a:ext>
            </a:extLst>
          </p:cNvPr>
          <p:cNvSpPr txBox="1"/>
          <p:nvPr/>
        </p:nvSpPr>
        <p:spPr>
          <a:xfrm>
            <a:off x="860615" y="1538350"/>
            <a:ext cx="6906405" cy="507831"/>
          </a:xfrm>
          <a:prstGeom prst="rect">
            <a:avLst/>
          </a:prstGeom>
          <a:noFill/>
        </p:spPr>
        <p:txBody>
          <a:bodyPr wrap="square" rtlCol="0">
            <a:spAutoFit/>
          </a:bodyPr>
          <a:lstStyle/>
          <a:p>
            <a:pPr>
              <a:lnSpc>
                <a:spcPct val="150000"/>
              </a:lnSpc>
            </a:pPr>
            <a:r>
              <a:rPr lang="en-US" altLang="zh-CN" dirty="0" smtClean="0">
                <a:latin typeface="Microsoft YaHei UI" pitchFamily="34" charset="-122"/>
                <a:ea typeface="Microsoft YaHei UI" pitchFamily="34" charset="-122"/>
              </a:rPr>
              <a:t>   2</a:t>
            </a:r>
            <a:r>
              <a:rPr lang="zh-CN" altLang="en-US" dirty="0" smtClean="0">
                <a:latin typeface="Microsoft YaHei UI" pitchFamily="34" charset="-122"/>
                <a:ea typeface="Microsoft YaHei UI" pitchFamily="34" charset="-122"/>
              </a:rPr>
              <a:t>）</a:t>
            </a:r>
            <a:r>
              <a:rPr lang="en-US" altLang="zh-CN" dirty="0" smtClean="0">
                <a:latin typeface="Microsoft YaHei UI" pitchFamily="34" charset="-122"/>
                <a:ea typeface="Microsoft YaHei UI" pitchFamily="34" charset="-122"/>
              </a:rPr>
              <a:t>m</a:t>
            </a:r>
            <a:r>
              <a:rPr lang="zh-CN" altLang="en-US" dirty="0" smtClean="0">
                <a:latin typeface="Microsoft YaHei UI" pitchFamily="34" charset="-122"/>
                <a:ea typeface="Microsoft YaHei UI" pitchFamily="34" charset="-122"/>
              </a:rPr>
              <a:t>叉树中第</a:t>
            </a:r>
            <a:r>
              <a:rPr lang="en-US" altLang="zh-CN" dirty="0" err="1" smtClean="0">
                <a:latin typeface="Microsoft YaHei UI" pitchFamily="34" charset="-122"/>
                <a:ea typeface="Microsoft YaHei UI" pitchFamily="34" charset="-122"/>
              </a:rPr>
              <a:t>i</a:t>
            </a:r>
            <a:r>
              <a:rPr lang="zh-CN" altLang="en-US" dirty="0" smtClean="0">
                <a:latin typeface="Microsoft YaHei UI" pitchFamily="34" charset="-122"/>
                <a:ea typeface="Microsoft YaHei UI" pitchFamily="34" charset="-122"/>
              </a:rPr>
              <a:t>（</a:t>
            </a:r>
            <a:r>
              <a:rPr lang="en-US" altLang="zh-CN" dirty="0" smtClean="0">
                <a:latin typeface="Microsoft YaHei UI" pitchFamily="34" charset="-122"/>
                <a:ea typeface="Microsoft YaHei UI" pitchFamily="34" charset="-122"/>
              </a:rPr>
              <a:t>i≥1</a:t>
            </a:r>
            <a:r>
              <a:rPr lang="zh-CN" altLang="en-US" dirty="0" smtClean="0">
                <a:latin typeface="Microsoft YaHei UI" pitchFamily="34" charset="-122"/>
                <a:ea typeface="Microsoft YaHei UI" pitchFamily="34" charset="-122"/>
              </a:rPr>
              <a:t>）层上至多可以有</a:t>
            </a:r>
            <a:r>
              <a:rPr lang="en-US" altLang="zh-CN" dirty="0" smtClean="0">
                <a:latin typeface="Microsoft YaHei UI" pitchFamily="34" charset="-122"/>
                <a:ea typeface="Microsoft YaHei UI" pitchFamily="34" charset="-122"/>
              </a:rPr>
              <a:t>m</a:t>
            </a:r>
            <a:r>
              <a:rPr lang="en-US" altLang="zh-CN" baseline="30000" dirty="0" smtClean="0">
                <a:latin typeface="Microsoft YaHei UI" pitchFamily="34" charset="-122"/>
                <a:ea typeface="Microsoft YaHei UI" pitchFamily="34" charset="-122"/>
              </a:rPr>
              <a:t>i-1</a:t>
            </a:r>
            <a:r>
              <a:rPr lang="zh-CN" altLang="en-US" dirty="0" smtClean="0">
                <a:latin typeface="Microsoft YaHei UI" pitchFamily="34" charset="-122"/>
                <a:ea typeface="Microsoft YaHei UI" pitchFamily="34" charset="-122"/>
              </a:rPr>
              <a:t>个结点。</a:t>
            </a:r>
            <a:endParaRPr lang="en-US" altLang="zh-CN" dirty="0" smtClean="0">
              <a:latin typeface="Microsoft YaHei UI" pitchFamily="34" charset="-122"/>
              <a:ea typeface="Microsoft YaHei UI" pitchFamily="34" charset="-122"/>
            </a:endParaRPr>
          </a:p>
        </p:txBody>
      </p:sp>
      <p:sp>
        <p:nvSpPr>
          <p:cNvPr id="20" name="文本框 1">
            <a:extLst>
              <a:ext uri="{FF2B5EF4-FFF2-40B4-BE49-F238E27FC236}">
                <a16:creationId xmlns:a16="http://schemas.microsoft.com/office/drawing/2014/main" xmlns="" id="{9EBE7EC0-2F2A-4A9F-BB83-DBE4093374F9}"/>
              </a:ext>
            </a:extLst>
          </p:cNvPr>
          <p:cNvSpPr txBox="1"/>
          <p:nvPr/>
        </p:nvSpPr>
        <p:spPr>
          <a:xfrm>
            <a:off x="905430" y="1077543"/>
            <a:ext cx="1536554" cy="507831"/>
          </a:xfrm>
          <a:prstGeom prst="rect">
            <a:avLst/>
          </a:prstGeom>
          <a:noFill/>
        </p:spPr>
        <p:txBody>
          <a:bodyPr wrap="square" rtlCol="0">
            <a:spAutoFit/>
          </a:bodyPr>
          <a:lstStyle/>
          <a:p>
            <a:pPr>
              <a:lnSpc>
                <a:spcPct val="150000"/>
              </a:lnSpc>
            </a:pPr>
            <a:r>
              <a:rPr lang="zh-CN" altLang="en-US" b="1" dirty="0" smtClean="0">
                <a:solidFill>
                  <a:srgbClr val="9900CC"/>
                </a:solidFill>
                <a:latin typeface="Microsoft YaHei UI" pitchFamily="34" charset="-122"/>
                <a:ea typeface="Microsoft YaHei UI" pitchFamily="34" charset="-122"/>
              </a:rPr>
              <a:t>树的性质</a:t>
            </a:r>
            <a:endParaRPr lang="en-US" altLang="zh-CN" b="1" dirty="0" smtClean="0">
              <a:solidFill>
                <a:srgbClr val="9900CC"/>
              </a:solidFill>
              <a:latin typeface="Microsoft YaHei UI" pitchFamily="34" charset="-122"/>
              <a:ea typeface="Microsoft YaHei UI" pitchFamily="34" charset="-122"/>
            </a:endParaRPr>
          </a:p>
        </p:txBody>
      </p:sp>
      <p:pic>
        <p:nvPicPr>
          <p:cNvPr id="3074" name="Picture 2"/>
          <p:cNvPicPr>
            <a:picLocks noChangeAspect="1" noChangeArrowheads="1"/>
          </p:cNvPicPr>
          <p:nvPr/>
        </p:nvPicPr>
        <p:blipFill>
          <a:blip r:embed="rId2"/>
          <a:srcRect/>
          <a:stretch>
            <a:fillRect/>
          </a:stretch>
        </p:blipFill>
        <p:spPr bwMode="auto">
          <a:xfrm>
            <a:off x="1117382" y="2516347"/>
            <a:ext cx="6600825" cy="2105025"/>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3866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树和二叉树</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
            <a:extLst>
              <a:ext uri="{FF2B5EF4-FFF2-40B4-BE49-F238E27FC236}">
                <a16:creationId xmlns:a16="http://schemas.microsoft.com/office/drawing/2014/main" xmlns="" id="{9EBE7EC0-2F2A-4A9F-BB83-DBE4093374F9}"/>
              </a:ext>
            </a:extLst>
          </p:cNvPr>
          <p:cNvSpPr txBox="1"/>
          <p:nvPr/>
        </p:nvSpPr>
        <p:spPr>
          <a:xfrm>
            <a:off x="905430" y="1077543"/>
            <a:ext cx="4871426" cy="507831"/>
          </a:xfrm>
          <a:prstGeom prst="rect">
            <a:avLst/>
          </a:prstGeom>
          <a:noFill/>
        </p:spPr>
        <p:txBody>
          <a:bodyPr wrap="square" rtlCol="0">
            <a:spAutoFit/>
          </a:bodyPr>
          <a:lstStyle/>
          <a:p>
            <a:pPr>
              <a:lnSpc>
                <a:spcPct val="150000"/>
              </a:lnSpc>
            </a:pPr>
            <a:r>
              <a:rPr lang="zh-CN" altLang="en-US" b="1" dirty="0" smtClean="0">
                <a:solidFill>
                  <a:srgbClr val="9900CC"/>
                </a:solidFill>
                <a:latin typeface="Microsoft YaHei UI" pitchFamily="34" charset="-122"/>
                <a:ea typeface="Microsoft YaHei UI" pitchFamily="34" charset="-122"/>
              </a:rPr>
              <a:t>度为</a:t>
            </a:r>
            <a:r>
              <a:rPr lang="en-US" altLang="zh-CN" b="1" dirty="0" smtClean="0">
                <a:solidFill>
                  <a:srgbClr val="9900CC"/>
                </a:solidFill>
                <a:latin typeface="Microsoft YaHei UI" pitchFamily="34" charset="-122"/>
                <a:ea typeface="Microsoft YaHei UI" pitchFamily="34" charset="-122"/>
              </a:rPr>
              <a:t>m</a:t>
            </a:r>
            <a:r>
              <a:rPr lang="zh-CN" altLang="en-US" b="1" dirty="0" smtClean="0">
                <a:solidFill>
                  <a:srgbClr val="9900CC"/>
                </a:solidFill>
                <a:latin typeface="Microsoft YaHei UI" pitchFamily="34" charset="-122"/>
                <a:ea typeface="Microsoft YaHei UI" pitchFamily="34" charset="-122"/>
              </a:rPr>
              <a:t>的树与</a:t>
            </a:r>
            <a:r>
              <a:rPr lang="en-US" altLang="zh-CN" b="1" dirty="0" smtClean="0">
                <a:solidFill>
                  <a:srgbClr val="9900CC"/>
                </a:solidFill>
                <a:latin typeface="Microsoft YaHei UI" pitchFamily="34" charset="-122"/>
                <a:ea typeface="Microsoft YaHei UI" pitchFamily="34" charset="-122"/>
              </a:rPr>
              <a:t>m</a:t>
            </a:r>
            <a:r>
              <a:rPr lang="zh-CN" altLang="en-US" b="1" dirty="0" smtClean="0">
                <a:solidFill>
                  <a:srgbClr val="9900CC"/>
                </a:solidFill>
                <a:latin typeface="Microsoft YaHei UI" pitchFamily="34" charset="-122"/>
                <a:ea typeface="Microsoft YaHei UI" pitchFamily="34" charset="-122"/>
              </a:rPr>
              <a:t>叉树的区别</a:t>
            </a:r>
            <a:endParaRPr lang="en-US" altLang="zh-CN" b="1" dirty="0" smtClean="0">
              <a:solidFill>
                <a:srgbClr val="9900CC"/>
              </a:solidFill>
              <a:latin typeface="Microsoft YaHei UI" pitchFamily="34" charset="-122"/>
              <a:ea typeface="Microsoft YaHei UI" pitchFamily="34" charset="-122"/>
            </a:endParaRPr>
          </a:p>
        </p:txBody>
      </p:sp>
      <p:graphicFrame>
        <p:nvGraphicFramePr>
          <p:cNvPr id="19" name="表格 18"/>
          <p:cNvGraphicFramePr>
            <a:graphicFrameLocks noGrp="1"/>
          </p:cNvGraphicFramePr>
          <p:nvPr/>
        </p:nvGraphicFramePr>
        <p:xfrm>
          <a:off x="1569421" y="2258009"/>
          <a:ext cx="8128000" cy="1691640"/>
        </p:xfrm>
        <a:graphic>
          <a:graphicData uri="http://schemas.openxmlformats.org/drawingml/2006/table">
            <a:tbl>
              <a:tblPr firstRow="1" bandRow="1">
                <a:tableStyleId>{5C22544A-7EE6-4342-B048-85BDC9FD1C3A}</a:tableStyleId>
              </a:tblPr>
              <a:tblGrid>
                <a:gridCol w="4064000"/>
                <a:gridCol w="4064000"/>
              </a:tblGrid>
              <a:tr h="370840">
                <a:tc>
                  <a:txBody>
                    <a:bodyPr/>
                    <a:lstStyle/>
                    <a:p>
                      <a:r>
                        <a:rPr lang="zh-CN" altLang="en-US" dirty="0" smtClean="0">
                          <a:latin typeface="Microsoft YaHei UI" pitchFamily="34" charset="-122"/>
                          <a:ea typeface="Microsoft YaHei UI" pitchFamily="34" charset="-122"/>
                        </a:rPr>
                        <a:t>度为</a:t>
                      </a:r>
                      <a:r>
                        <a:rPr lang="en-US" altLang="zh-CN" dirty="0" smtClean="0">
                          <a:latin typeface="Microsoft YaHei UI" pitchFamily="34" charset="-122"/>
                          <a:ea typeface="Microsoft YaHei UI" pitchFamily="34" charset="-122"/>
                        </a:rPr>
                        <a:t>m</a:t>
                      </a:r>
                      <a:r>
                        <a:rPr lang="zh-CN" altLang="en-US" dirty="0" smtClean="0">
                          <a:latin typeface="Microsoft YaHei UI" pitchFamily="34" charset="-122"/>
                          <a:ea typeface="Microsoft YaHei UI" pitchFamily="34" charset="-122"/>
                        </a:rPr>
                        <a:t>的树</a:t>
                      </a:r>
                      <a:endParaRPr lang="zh-CN" altLang="en-US" dirty="0">
                        <a:latin typeface="Microsoft YaHei UI" pitchFamily="34" charset="-122"/>
                        <a:ea typeface="Microsoft YaHei UI" pitchFamily="34" charset="-122"/>
                      </a:endParaRPr>
                    </a:p>
                  </a:txBody>
                  <a:tcPr/>
                </a:tc>
                <a:tc>
                  <a:txBody>
                    <a:bodyPr/>
                    <a:lstStyle/>
                    <a:p>
                      <a:r>
                        <a:rPr lang="en-US" altLang="zh-CN" dirty="0" smtClean="0">
                          <a:latin typeface="Microsoft YaHei UI" pitchFamily="34" charset="-122"/>
                          <a:ea typeface="Microsoft YaHei UI" pitchFamily="34" charset="-122"/>
                        </a:rPr>
                        <a:t>m</a:t>
                      </a:r>
                      <a:r>
                        <a:rPr lang="zh-CN" altLang="en-US" dirty="0" smtClean="0">
                          <a:latin typeface="Microsoft YaHei UI" pitchFamily="34" charset="-122"/>
                          <a:ea typeface="Microsoft YaHei UI" pitchFamily="34" charset="-122"/>
                        </a:rPr>
                        <a:t>叉树</a:t>
                      </a:r>
                      <a:endParaRPr lang="zh-CN" altLang="en-US" dirty="0">
                        <a:latin typeface="Microsoft YaHei UI" pitchFamily="34" charset="-122"/>
                        <a:ea typeface="Microsoft YaHei UI" pitchFamily="34" charset="-122"/>
                      </a:endParaRPr>
                    </a:p>
                  </a:txBody>
                  <a:tcPr/>
                </a:tc>
              </a:tr>
              <a:tr h="370840">
                <a:tc>
                  <a:txBody>
                    <a:bodyPr/>
                    <a:lstStyle/>
                    <a:p>
                      <a:r>
                        <a:rPr lang="zh-CN" altLang="en-US" sz="1600" dirty="0" smtClean="0">
                          <a:latin typeface="Microsoft YaHei UI" pitchFamily="34" charset="-122"/>
                          <a:ea typeface="Microsoft YaHei UI" pitchFamily="34" charset="-122"/>
                        </a:rPr>
                        <a:t>全部结点的度≤</a:t>
                      </a:r>
                      <a:r>
                        <a:rPr lang="en-US" altLang="zh-CN" sz="1600" dirty="0" smtClean="0">
                          <a:latin typeface="Microsoft YaHei UI" pitchFamily="34" charset="-122"/>
                          <a:ea typeface="Microsoft YaHei UI" pitchFamily="34" charset="-122"/>
                        </a:rPr>
                        <a:t>m</a:t>
                      </a:r>
                      <a:r>
                        <a:rPr lang="zh-CN" altLang="en-US" sz="1600" dirty="0" smtClean="0">
                          <a:latin typeface="Microsoft YaHei UI" pitchFamily="34" charset="-122"/>
                          <a:ea typeface="Microsoft YaHei UI" pitchFamily="34" charset="-122"/>
                        </a:rPr>
                        <a:t>。</a:t>
                      </a:r>
                      <a:endParaRPr lang="zh-CN" altLang="en-US" sz="1600" dirty="0">
                        <a:latin typeface="Microsoft YaHei UI" pitchFamily="34" charset="-122"/>
                        <a:ea typeface="Microsoft YaHei UI"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latin typeface="Microsoft YaHei UI" pitchFamily="34" charset="-122"/>
                          <a:ea typeface="Microsoft YaHei UI" pitchFamily="34" charset="-122"/>
                        </a:rPr>
                        <a:t>全部结点的度≤</a:t>
                      </a:r>
                      <a:r>
                        <a:rPr lang="en-US" altLang="zh-CN" sz="1600" dirty="0" smtClean="0">
                          <a:latin typeface="Microsoft YaHei UI" pitchFamily="34" charset="-122"/>
                          <a:ea typeface="Microsoft YaHei UI" pitchFamily="34" charset="-122"/>
                        </a:rPr>
                        <a:t>m</a:t>
                      </a:r>
                      <a:r>
                        <a:rPr lang="zh-CN" altLang="en-US" sz="1600" dirty="0" smtClean="0">
                          <a:latin typeface="Microsoft YaHei UI" pitchFamily="34" charset="-122"/>
                          <a:ea typeface="Microsoft YaHei UI" pitchFamily="34" charset="-122"/>
                        </a:rPr>
                        <a:t>。</a:t>
                      </a:r>
                    </a:p>
                  </a:txBody>
                  <a:tcPr/>
                </a:tc>
              </a:tr>
              <a:tr h="370840">
                <a:tc>
                  <a:txBody>
                    <a:bodyPr/>
                    <a:lstStyle/>
                    <a:p>
                      <a:r>
                        <a:rPr lang="zh-CN" altLang="en-US" sz="1600" dirty="0" smtClean="0">
                          <a:latin typeface="Microsoft YaHei UI" pitchFamily="34" charset="-122"/>
                          <a:ea typeface="Microsoft YaHei UI" pitchFamily="34" charset="-122"/>
                        </a:rPr>
                        <a:t>至少有一个结点的度为</a:t>
                      </a:r>
                      <a:r>
                        <a:rPr lang="en-US" altLang="zh-CN" sz="1600" dirty="0" smtClean="0">
                          <a:latin typeface="Microsoft YaHei UI" pitchFamily="34" charset="-122"/>
                          <a:ea typeface="Microsoft YaHei UI" pitchFamily="34" charset="-122"/>
                        </a:rPr>
                        <a:t>m</a:t>
                      </a:r>
                      <a:r>
                        <a:rPr lang="zh-CN" altLang="en-US" sz="1600" dirty="0" smtClean="0">
                          <a:latin typeface="Microsoft YaHei UI" pitchFamily="34" charset="-122"/>
                          <a:ea typeface="Microsoft YaHei UI" pitchFamily="34" charset="-122"/>
                        </a:rPr>
                        <a:t>。</a:t>
                      </a:r>
                      <a:endParaRPr lang="zh-CN" altLang="en-US" sz="1600" dirty="0">
                        <a:latin typeface="Microsoft YaHei UI" pitchFamily="34" charset="-122"/>
                        <a:ea typeface="Microsoft YaHei UI"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latin typeface="Microsoft YaHei UI" pitchFamily="34" charset="-122"/>
                          <a:ea typeface="Microsoft YaHei UI" pitchFamily="34" charset="-122"/>
                        </a:rPr>
                        <a:t>可能全部结点的度都</a:t>
                      </a:r>
                      <a:r>
                        <a:rPr lang="en-US" altLang="zh-CN" sz="1600" dirty="0" smtClean="0">
                          <a:latin typeface="Microsoft YaHei UI" pitchFamily="34" charset="-122"/>
                          <a:ea typeface="Microsoft YaHei UI" pitchFamily="34" charset="-122"/>
                        </a:rPr>
                        <a:t>&lt;m</a:t>
                      </a:r>
                      <a:r>
                        <a:rPr lang="zh-CN" altLang="en-US" sz="1600" dirty="0" smtClean="0">
                          <a:latin typeface="Microsoft YaHei UI" pitchFamily="34" charset="-122"/>
                          <a:ea typeface="Microsoft YaHei UI" pitchFamily="34" charset="-122"/>
                        </a:rPr>
                        <a:t>。</a:t>
                      </a:r>
                    </a:p>
                  </a:txBody>
                  <a:tcPr/>
                </a:tc>
              </a:tr>
              <a:tr h="370840">
                <a:tc>
                  <a:txBody>
                    <a:bodyPr/>
                    <a:lstStyle/>
                    <a:p>
                      <a:r>
                        <a:rPr lang="zh-CN" altLang="en-US" sz="1600" dirty="0" smtClean="0">
                          <a:latin typeface="Microsoft YaHei UI" pitchFamily="34" charset="-122"/>
                          <a:ea typeface="Microsoft YaHei UI" pitchFamily="34" charset="-122"/>
                        </a:rPr>
                        <a:t>既然树中结点最多的度为</a:t>
                      </a:r>
                      <a:r>
                        <a:rPr lang="en-US" altLang="zh-CN" sz="1600" dirty="0" smtClean="0">
                          <a:latin typeface="Microsoft YaHei UI" pitchFamily="34" charset="-122"/>
                          <a:ea typeface="Microsoft YaHei UI" pitchFamily="34" charset="-122"/>
                        </a:rPr>
                        <a:t>m</a:t>
                      </a:r>
                      <a:r>
                        <a:rPr lang="zh-CN" altLang="en-US" sz="1600" dirty="0" smtClean="0">
                          <a:latin typeface="Microsoft YaHei UI" pitchFamily="34" charset="-122"/>
                          <a:ea typeface="Microsoft YaHei UI" pitchFamily="34" charset="-122"/>
                        </a:rPr>
                        <a:t>，那么树至少有</a:t>
                      </a:r>
                      <a:r>
                        <a:rPr lang="en-US" altLang="zh-CN" sz="1600" dirty="0" smtClean="0">
                          <a:latin typeface="Microsoft YaHei UI" pitchFamily="34" charset="-122"/>
                          <a:ea typeface="Microsoft YaHei UI" pitchFamily="34" charset="-122"/>
                        </a:rPr>
                        <a:t>m+1</a:t>
                      </a:r>
                      <a:r>
                        <a:rPr lang="zh-CN" altLang="en-US" sz="1600" dirty="0" smtClean="0">
                          <a:latin typeface="Microsoft YaHei UI" pitchFamily="34" charset="-122"/>
                          <a:ea typeface="Microsoft YaHei UI" pitchFamily="34" charset="-122"/>
                        </a:rPr>
                        <a:t>个结点。</a:t>
                      </a:r>
                      <a:endParaRPr lang="zh-CN" altLang="en-US" sz="1600" dirty="0">
                        <a:latin typeface="Microsoft YaHei UI" pitchFamily="34" charset="-122"/>
                        <a:ea typeface="Microsoft YaHei UI"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latin typeface="Microsoft YaHei UI" pitchFamily="34" charset="-122"/>
                          <a:ea typeface="Microsoft YaHei UI" pitchFamily="34" charset="-122"/>
                        </a:rPr>
                        <a:t>树可以为空。</a:t>
                      </a:r>
                    </a:p>
                  </a:txBody>
                  <a:tcPr/>
                </a:tc>
              </a:tr>
            </a:tbl>
          </a:graphicData>
        </a:graphic>
      </p:graphicFrame>
      <p:sp>
        <p:nvSpPr>
          <p:cNvPr id="18" name="文本框 1">
            <a:extLst>
              <a:ext uri="{FF2B5EF4-FFF2-40B4-BE49-F238E27FC236}">
                <a16:creationId xmlns:a16="http://schemas.microsoft.com/office/drawing/2014/main" xmlns="" id="{9EBE7EC0-2F2A-4A9F-BB83-DBE4093374F9}"/>
              </a:ext>
            </a:extLst>
          </p:cNvPr>
          <p:cNvSpPr txBox="1"/>
          <p:nvPr/>
        </p:nvSpPr>
        <p:spPr>
          <a:xfrm>
            <a:off x="1090102" y="5446995"/>
            <a:ext cx="8720871" cy="507831"/>
          </a:xfrm>
          <a:prstGeom prst="rect">
            <a:avLst/>
          </a:prstGeom>
          <a:noFill/>
        </p:spPr>
        <p:txBody>
          <a:bodyPr wrap="square" rtlCol="0">
            <a:spAutoFit/>
          </a:bodyPr>
          <a:lstStyle/>
          <a:p>
            <a:pPr>
              <a:lnSpc>
                <a:spcPct val="150000"/>
              </a:lnSpc>
            </a:pPr>
            <a:r>
              <a:rPr lang="en-US" altLang="zh-CN" b="1" dirty="0" smtClean="0">
                <a:solidFill>
                  <a:srgbClr val="9900CC"/>
                </a:solidFill>
                <a:latin typeface="Microsoft YaHei UI" pitchFamily="34" charset="-122"/>
                <a:ea typeface="Microsoft YaHei UI" pitchFamily="34" charset="-122"/>
              </a:rPr>
              <a:t>m</a:t>
            </a:r>
            <a:r>
              <a:rPr lang="zh-CN" altLang="en-US" b="1" dirty="0" smtClean="0">
                <a:solidFill>
                  <a:srgbClr val="9900CC"/>
                </a:solidFill>
                <a:latin typeface="Microsoft YaHei UI" pitchFamily="34" charset="-122"/>
                <a:ea typeface="Microsoft YaHei UI" pitchFamily="34" charset="-122"/>
              </a:rPr>
              <a:t>叉树中的二叉树与度为二的有序树还有更多的区别，二叉树的结点还有左右之分。</a:t>
            </a:r>
            <a:endParaRPr lang="en-US" altLang="zh-CN" b="1" dirty="0" smtClean="0">
              <a:solidFill>
                <a:srgbClr val="9900CC"/>
              </a:solidFill>
              <a:latin typeface="Microsoft YaHei UI" pitchFamily="34" charset="-122"/>
              <a:ea typeface="Microsoft YaHei UI" pitchFamily="34" charset="-122"/>
            </a:endParaRPr>
          </a:p>
        </p:txBody>
      </p:sp>
      <p:pic>
        <p:nvPicPr>
          <p:cNvPr id="1026" name="Picture 2"/>
          <p:cNvPicPr>
            <a:picLocks noChangeAspect="1" noChangeArrowheads="1"/>
          </p:cNvPicPr>
          <p:nvPr/>
        </p:nvPicPr>
        <p:blipFill>
          <a:blip r:embed="rId2"/>
          <a:srcRect/>
          <a:stretch>
            <a:fillRect/>
          </a:stretch>
        </p:blipFill>
        <p:spPr bwMode="auto">
          <a:xfrm>
            <a:off x="2097350" y="4134298"/>
            <a:ext cx="1628775" cy="1257300"/>
          </a:xfrm>
          <a:prstGeom prst="rect">
            <a:avLst/>
          </a:prstGeom>
          <a:noFill/>
          <a:ln w="9525">
            <a:noFill/>
            <a:miter lim="800000"/>
            <a:headEnd/>
            <a:tailEnd/>
          </a:ln>
        </p:spPr>
      </p:pic>
      <p:pic>
        <p:nvPicPr>
          <p:cNvPr id="1027" name="Picture 3"/>
          <p:cNvPicPr>
            <a:picLocks noChangeAspect="1" noChangeArrowheads="1"/>
          </p:cNvPicPr>
          <p:nvPr/>
        </p:nvPicPr>
        <p:blipFill>
          <a:blip r:embed="rId3"/>
          <a:srcRect/>
          <a:stretch>
            <a:fillRect/>
          </a:stretch>
        </p:blipFill>
        <p:spPr bwMode="auto">
          <a:xfrm>
            <a:off x="5921188" y="4188087"/>
            <a:ext cx="457200" cy="1257300"/>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3866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树和二叉树</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
            <a:extLst>
              <a:ext uri="{FF2B5EF4-FFF2-40B4-BE49-F238E27FC236}">
                <a16:creationId xmlns:a16="http://schemas.microsoft.com/office/drawing/2014/main" xmlns="" id="{9EBE7EC0-2F2A-4A9F-BB83-DBE4093374F9}"/>
              </a:ext>
            </a:extLst>
          </p:cNvPr>
          <p:cNvSpPr txBox="1"/>
          <p:nvPr/>
        </p:nvSpPr>
        <p:spPr>
          <a:xfrm>
            <a:off x="860615" y="1538350"/>
            <a:ext cx="6906405" cy="507831"/>
          </a:xfrm>
          <a:prstGeom prst="rect">
            <a:avLst/>
          </a:prstGeom>
          <a:noFill/>
        </p:spPr>
        <p:txBody>
          <a:bodyPr wrap="square" rtlCol="0">
            <a:spAutoFit/>
          </a:bodyPr>
          <a:lstStyle/>
          <a:p>
            <a:pPr>
              <a:lnSpc>
                <a:spcPct val="150000"/>
              </a:lnSpc>
            </a:pPr>
            <a:r>
              <a:rPr lang="en-US" altLang="zh-CN" dirty="0" smtClean="0">
                <a:latin typeface="Microsoft YaHei UI" pitchFamily="34" charset="-122"/>
                <a:ea typeface="Microsoft YaHei UI" pitchFamily="34" charset="-122"/>
              </a:rPr>
              <a:t>   3</a:t>
            </a:r>
            <a:r>
              <a:rPr lang="zh-CN" altLang="en-US" dirty="0" smtClean="0">
                <a:latin typeface="Microsoft YaHei UI" pitchFamily="34" charset="-122"/>
                <a:ea typeface="Microsoft YaHei UI" pitchFamily="34" charset="-122"/>
              </a:rPr>
              <a:t>）高度为</a:t>
            </a:r>
            <a:r>
              <a:rPr lang="en-US" altLang="zh-CN" dirty="0" smtClean="0">
                <a:latin typeface="Microsoft YaHei UI" pitchFamily="34" charset="-122"/>
                <a:ea typeface="Microsoft YaHei UI" pitchFamily="34" charset="-122"/>
              </a:rPr>
              <a:t>h</a:t>
            </a:r>
            <a:r>
              <a:rPr lang="zh-CN" altLang="en-US" dirty="0" smtClean="0">
                <a:latin typeface="Microsoft YaHei UI" pitchFamily="34" charset="-122"/>
                <a:ea typeface="Microsoft YaHei UI" pitchFamily="34" charset="-122"/>
              </a:rPr>
              <a:t>（</a:t>
            </a:r>
            <a:r>
              <a:rPr lang="en-US" altLang="zh-CN" dirty="0" smtClean="0">
                <a:latin typeface="Microsoft YaHei UI" pitchFamily="34" charset="-122"/>
                <a:ea typeface="Microsoft YaHei UI" pitchFamily="34" charset="-122"/>
              </a:rPr>
              <a:t>h ≥ 1</a:t>
            </a:r>
            <a:r>
              <a:rPr lang="zh-CN" altLang="en-US" dirty="0" smtClean="0">
                <a:latin typeface="Microsoft YaHei UI" pitchFamily="34" charset="-122"/>
                <a:ea typeface="Microsoft YaHei UI" pitchFamily="34" charset="-122"/>
              </a:rPr>
              <a:t>）的</a:t>
            </a:r>
            <a:r>
              <a:rPr lang="en-US" altLang="zh-CN" dirty="0" smtClean="0">
                <a:latin typeface="Microsoft YaHei UI" pitchFamily="34" charset="-122"/>
                <a:ea typeface="Microsoft YaHei UI" pitchFamily="34" charset="-122"/>
              </a:rPr>
              <a:t>m</a:t>
            </a:r>
            <a:r>
              <a:rPr lang="zh-CN" altLang="en-US" dirty="0" smtClean="0">
                <a:latin typeface="Microsoft YaHei UI" pitchFamily="34" charset="-122"/>
                <a:ea typeface="Microsoft YaHei UI" pitchFamily="34" charset="-122"/>
              </a:rPr>
              <a:t>叉树至多有（</a:t>
            </a:r>
            <a:r>
              <a:rPr lang="en-US" altLang="zh-CN" dirty="0" smtClean="0">
                <a:latin typeface="Microsoft YaHei UI" pitchFamily="34" charset="-122"/>
                <a:ea typeface="Microsoft YaHei UI" pitchFamily="34" charset="-122"/>
              </a:rPr>
              <a:t>m</a:t>
            </a:r>
            <a:r>
              <a:rPr lang="en-US" altLang="zh-CN" baseline="30000" dirty="0" smtClean="0">
                <a:latin typeface="Microsoft YaHei UI" pitchFamily="34" charset="-122"/>
                <a:ea typeface="Microsoft YaHei UI" pitchFamily="34" charset="-122"/>
              </a:rPr>
              <a:t>h</a:t>
            </a:r>
            <a:r>
              <a:rPr lang="en-US" altLang="zh-CN" dirty="0" smtClean="0">
                <a:latin typeface="Microsoft YaHei UI" pitchFamily="34" charset="-122"/>
                <a:ea typeface="Microsoft YaHei UI" pitchFamily="34" charset="-122"/>
              </a:rPr>
              <a:t>-1</a:t>
            </a:r>
            <a:r>
              <a:rPr lang="zh-CN" altLang="en-US" dirty="0" smtClean="0">
                <a:latin typeface="Microsoft YaHei UI" pitchFamily="34" charset="-122"/>
                <a:ea typeface="Microsoft YaHei UI" pitchFamily="34" charset="-122"/>
              </a:rPr>
              <a:t>）</a:t>
            </a:r>
            <a:r>
              <a:rPr lang="en-US" altLang="zh-CN" dirty="0" smtClean="0">
                <a:latin typeface="Microsoft YaHei UI" pitchFamily="34" charset="-122"/>
                <a:ea typeface="Microsoft YaHei UI" pitchFamily="34" charset="-122"/>
              </a:rPr>
              <a:t>/</a:t>
            </a:r>
            <a:r>
              <a:rPr lang="zh-CN" altLang="en-US" dirty="0" smtClean="0">
                <a:latin typeface="Microsoft YaHei UI" pitchFamily="34" charset="-122"/>
                <a:ea typeface="Microsoft YaHei UI" pitchFamily="34" charset="-122"/>
              </a:rPr>
              <a:t>（</a:t>
            </a:r>
            <a:r>
              <a:rPr lang="en-US" altLang="zh-CN" dirty="0" smtClean="0">
                <a:latin typeface="Microsoft YaHei UI" pitchFamily="34" charset="-122"/>
                <a:ea typeface="Microsoft YaHei UI" pitchFamily="34" charset="-122"/>
              </a:rPr>
              <a:t>m-1</a:t>
            </a:r>
            <a:r>
              <a:rPr lang="zh-CN" altLang="en-US" dirty="0" smtClean="0">
                <a:latin typeface="Microsoft YaHei UI" pitchFamily="34" charset="-122"/>
                <a:ea typeface="Microsoft YaHei UI" pitchFamily="34" charset="-122"/>
              </a:rPr>
              <a:t>）个结点。</a:t>
            </a:r>
            <a:endParaRPr lang="en-US" altLang="zh-CN" dirty="0" smtClean="0">
              <a:latin typeface="Microsoft YaHei UI" pitchFamily="34" charset="-122"/>
              <a:ea typeface="Microsoft YaHei UI" pitchFamily="34" charset="-122"/>
            </a:endParaRPr>
          </a:p>
        </p:txBody>
      </p:sp>
      <p:sp>
        <p:nvSpPr>
          <p:cNvPr id="20" name="文本框 1">
            <a:extLst>
              <a:ext uri="{FF2B5EF4-FFF2-40B4-BE49-F238E27FC236}">
                <a16:creationId xmlns:a16="http://schemas.microsoft.com/office/drawing/2014/main" xmlns="" id="{9EBE7EC0-2F2A-4A9F-BB83-DBE4093374F9}"/>
              </a:ext>
            </a:extLst>
          </p:cNvPr>
          <p:cNvSpPr txBox="1"/>
          <p:nvPr/>
        </p:nvSpPr>
        <p:spPr>
          <a:xfrm>
            <a:off x="905430" y="1077543"/>
            <a:ext cx="1536554" cy="507831"/>
          </a:xfrm>
          <a:prstGeom prst="rect">
            <a:avLst/>
          </a:prstGeom>
          <a:noFill/>
        </p:spPr>
        <p:txBody>
          <a:bodyPr wrap="square" rtlCol="0">
            <a:spAutoFit/>
          </a:bodyPr>
          <a:lstStyle/>
          <a:p>
            <a:pPr>
              <a:lnSpc>
                <a:spcPct val="150000"/>
              </a:lnSpc>
            </a:pPr>
            <a:r>
              <a:rPr lang="zh-CN" altLang="en-US" b="1" dirty="0" smtClean="0">
                <a:solidFill>
                  <a:srgbClr val="9900CC"/>
                </a:solidFill>
                <a:latin typeface="Microsoft YaHei UI" pitchFamily="34" charset="-122"/>
                <a:ea typeface="Microsoft YaHei UI" pitchFamily="34" charset="-122"/>
              </a:rPr>
              <a:t>树的性质</a:t>
            </a:r>
            <a:endParaRPr lang="en-US" altLang="zh-CN" b="1" dirty="0" smtClean="0">
              <a:solidFill>
                <a:srgbClr val="9900CC"/>
              </a:solidFill>
              <a:latin typeface="Microsoft YaHei UI" pitchFamily="34" charset="-122"/>
              <a:ea typeface="Microsoft YaHei UI" pitchFamily="34" charset="-122"/>
            </a:endParaRPr>
          </a:p>
        </p:txBody>
      </p:sp>
      <p:pic>
        <p:nvPicPr>
          <p:cNvPr id="4098" name="Picture 2"/>
          <p:cNvPicPr>
            <a:picLocks noChangeAspect="1" noChangeArrowheads="1"/>
          </p:cNvPicPr>
          <p:nvPr/>
        </p:nvPicPr>
        <p:blipFill>
          <a:blip r:embed="rId2"/>
          <a:srcRect/>
          <a:stretch>
            <a:fillRect/>
          </a:stretch>
        </p:blipFill>
        <p:spPr bwMode="auto">
          <a:xfrm>
            <a:off x="1523552" y="2580884"/>
            <a:ext cx="6477000" cy="2105025"/>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3866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树和二叉树</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
            <a:extLst>
              <a:ext uri="{FF2B5EF4-FFF2-40B4-BE49-F238E27FC236}">
                <a16:creationId xmlns:a16="http://schemas.microsoft.com/office/drawing/2014/main" xmlns="" id="{9EBE7EC0-2F2A-4A9F-BB83-DBE4093374F9}"/>
              </a:ext>
            </a:extLst>
          </p:cNvPr>
          <p:cNvSpPr txBox="1"/>
          <p:nvPr/>
        </p:nvSpPr>
        <p:spPr>
          <a:xfrm>
            <a:off x="860615" y="1538350"/>
            <a:ext cx="8154293" cy="507831"/>
          </a:xfrm>
          <a:prstGeom prst="rect">
            <a:avLst/>
          </a:prstGeom>
          <a:noFill/>
        </p:spPr>
        <p:txBody>
          <a:bodyPr wrap="square" rtlCol="0">
            <a:spAutoFit/>
          </a:bodyPr>
          <a:lstStyle/>
          <a:p>
            <a:pPr>
              <a:lnSpc>
                <a:spcPct val="150000"/>
              </a:lnSpc>
            </a:pPr>
            <a:r>
              <a:rPr lang="en-US" altLang="zh-CN" dirty="0" smtClean="0">
                <a:latin typeface="Microsoft YaHei UI" pitchFamily="34" charset="-122"/>
                <a:ea typeface="Microsoft YaHei UI" pitchFamily="34" charset="-122"/>
              </a:rPr>
              <a:t>   4</a:t>
            </a:r>
            <a:r>
              <a:rPr lang="zh-CN" altLang="en-US" dirty="0" smtClean="0">
                <a:latin typeface="Microsoft YaHei UI" pitchFamily="34" charset="-122"/>
                <a:ea typeface="Microsoft YaHei UI" pitchFamily="34" charset="-122"/>
              </a:rPr>
              <a:t>）具有</a:t>
            </a:r>
            <a:r>
              <a:rPr lang="en-US" altLang="zh-CN" dirty="0" smtClean="0">
                <a:latin typeface="Microsoft YaHei UI" pitchFamily="34" charset="-122"/>
                <a:ea typeface="Microsoft YaHei UI" pitchFamily="34" charset="-122"/>
              </a:rPr>
              <a:t>n</a:t>
            </a:r>
            <a:r>
              <a:rPr lang="zh-CN" altLang="en-US" dirty="0" smtClean="0">
                <a:latin typeface="Microsoft YaHei UI" pitchFamily="34" charset="-122"/>
                <a:ea typeface="Microsoft YaHei UI" pitchFamily="34" charset="-122"/>
              </a:rPr>
              <a:t>个结点的</a:t>
            </a:r>
            <a:r>
              <a:rPr lang="en-US" altLang="zh-CN" dirty="0" smtClean="0">
                <a:latin typeface="Microsoft YaHei UI" pitchFamily="34" charset="-122"/>
                <a:ea typeface="Microsoft YaHei UI" pitchFamily="34" charset="-122"/>
              </a:rPr>
              <a:t>m</a:t>
            </a:r>
            <a:r>
              <a:rPr lang="zh-CN" altLang="en-US" dirty="0" smtClean="0">
                <a:latin typeface="Microsoft YaHei UI" pitchFamily="34" charset="-122"/>
                <a:ea typeface="Microsoft YaHei UI" pitchFamily="34" charset="-122"/>
              </a:rPr>
              <a:t>叉树的最小高度为                              取上限  向上取整</a:t>
            </a:r>
            <a:endParaRPr lang="en-US" altLang="zh-CN" dirty="0" smtClean="0">
              <a:latin typeface="Microsoft YaHei UI" pitchFamily="34" charset="-122"/>
              <a:ea typeface="Microsoft YaHei UI" pitchFamily="34" charset="-122"/>
            </a:endParaRPr>
          </a:p>
        </p:txBody>
      </p:sp>
      <p:sp>
        <p:nvSpPr>
          <p:cNvPr id="20" name="文本框 1">
            <a:extLst>
              <a:ext uri="{FF2B5EF4-FFF2-40B4-BE49-F238E27FC236}">
                <a16:creationId xmlns:a16="http://schemas.microsoft.com/office/drawing/2014/main" xmlns="" id="{9EBE7EC0-2F2A-4A9F-BB83-DBE4093374F9}"/>
              </a:ext>
            </a:extLst>
          </p:cNvPr>
          <p:cNvSpPr txBox="1"/>
          <p:nvPr/>
        </p:nvSpPr>
        <p:spPr>
          <a:xfrm>
            <a:off x="905430" y="1077543"/>
            <a:ext cx="1536554" cy="507831"/>
          </a:xfrm>
          <a:prstGeom prst="rect">
            <a:avLst/>
          </a:prstGeom>
          <a:noFill/>
        </p:spPr>
        <p:txBody>
          <a:bodyPr wrap="square" rtlCol="0">
            <a:spAutoFit/>
          </a:bodyPr>
          <a:lstStyle/>
          <a:p>
            <a:pPr>
              <a:lnSpc>
                <a:spcPct val="150000"/>
              </a:lnSpc>
            </a:pPr>
            <a:r>
              <a:rPr lang="zh-CN" altLang="en-US" b="1" dirty="0" smtClean="0">
                <a:solidFill>
                  <a:srgbClr val="9900CC"/>
                </a:solidFill>
                <a:latin typeface="Microsoft YaHei UI" pitchFamily="34" charset="-122"/>
                <a:ea typeface="Microsoft YaHei UI" pitchFamily="34" charset="-122"/>
              </a:rPr>
              <a:t>树的性质</a:t>
            </a:r>
            <a:endParaRPr lang="en-US" altLang="zh-CN" b="1" dirty="0" smtClean="0">
              <a:solidFill>
                <a:srgbClr val="9900CC"/>
              </a:solidFill>
              <a:latin typeface="Microsoft YaHei UI" pitchFamily="34" charset="-122"/>
              <a:ea typeface="Microsoft YaHei UI" pitchFamily="34" charset="-122"/>
            </a:endParaRPr>
          </a:p>
        </p:txBody>
      </p:sp>
      <p:sp>
        <p:nvSpPr>
          <p:cNvPr id="19" name="文本框 1">
            <a:extLst>
              <a:ext uri="{FF2B5EF4-FFF2-40B4-BE49-F238E27FC236}">
                <a16:creationId xmlns:a16="http://schemas.microsoft.com/office/drawing/2014/main" xmlns="" id="{9EBE7EC0-2F2A-4A9F-BB83-DBE4093374F9}"/>
              </a:ext>
            </a:extLst>
          </p:cNvPr>
          <p:cNvSpPr txBox="1"/>
          <p:nvPr/>
        </p:nvSpPr>
        <p:spPr>
          <a:xfrm>
            <a:off x="1324997" y="5391502"/>
            <a:ext cx="6906405" cy="1338828"/>
          </a:xfrm>
          <a:prstGeom prst="rect">
            <a:avLst/>
          </a:prstGeom>
          <a:noFill/>
        </p:spPr>
        <p:txBody>
          <a:bodyPr wrap="square" rtlCol="0">
            <a:spAutoFit/>
          </a:bodyPr>
          <a:lstStyle/>
          <a:p>
            <a:pPr>
              <a:lnSpc>
                <a:spcPct val="150000"/>
              </a:lnSpc>
            </a:pPr>
            <a:r>
              <a:rPr lang="en-US" altLang="zh-CN" dirty="0" smtClean="0">
                <a:latin typeface="Microsoft YaHei UI" pitchFamily="34" charset="-122"/>
                <a:ea typeface="Microsoft YaHei UI" pitchFamily="34" charset="-122"/>
              </a:rPr>
              <a:t>n=</a:t>
            </a:r>
            <a:r>
              <a:rPr lang="zh-CN" altLang="en-US" dirty="0" smtClean="0">
                <a:latin typeface="Microsoft YaHei UI" pitchFamily="34" charset="-122"/>
                <a:ea typeface="Microsoft YaHei UI" pitchFamily="34" charset="-122"/>
              </a:rPr>
              <a:t>（</a:t>
            </a:r>
            <a:r>
              <a:rPr lang="en-US" altLang="zh-CN" dirty="0" smtClean="0">
                <a:latin typeface="Microsoft YaHei UI" pitchFamily="34" charset="-122"/>
                <a:ea typeface="Microsoft YaHei UI" pitchFamily="34" charset="-122"/>
              </a:rPr>
              <a:t>m</a:t>
            </a:r>
            <a:r>
              <a:rPr lang="en-US" altLang="zh-CN" baseline="30000" dirty="0" smtClean="0">
                <a:latin typeface="Microsoft YaHei UI" pitchFamily="34" charset="-122"/>
                <a:ea typeface="Microsoft YaHei UI" pitchFamily="34" charset="-122"/>
              </a:rPr>
              <a:t>h</a:t>
            </a:r>
            <a:r>
              <a:rPr lang="en-US" altLang="zh-CN" dirty="0" smtClean="0">
                <a:latin typeface="Microsoft YaHei UI" pitchFamily="34" charset="-122"/>
                <a:ea typeface="Microsoft YaHei UI" pitchFamily="34" charset="-122"/>
              </a:rPr>
              <a:t>-1</a:t>
            </a:r>
            <a:r>
              <a:rPr lang="zh-CN" altLang="en-US" dirty="0" smtClean="0">
                <a:latin typeface="Microsoft YaHei UI" pitchFamily="34" charset="-122"/>
                <a:ea typeface="Microsoft YaHei UI" pitchFamily="34" charset="-122"/>
              </a:rPr>
              <a:t>）</a:t>
            </a:r>
            <a:r>
              <a:rPr lang="en-US" altLang="zh-CN" dirty="0" smtClean="0">
                <a:latin typeface="Microsoft YaHei UI" pitchFamily="34" charset="-122"/>
                <a:ea typeface="Microsoft YaHei UI" pitchFamily="34" charset="-122"/>
              </a:rPr>
              <a:t>/</a:t>
            </a:r>
            <a:r>
              <a:rPr lang="zh-CN" altLang="en-US" dirty="0" smtClean="0">
                <a:latin typeface="Microsoft YaHei UI" pitchFamily="34" charset="-122"/>
                <a:ea typeface="Microsoft YaHei UI" pitchFamily="34" charset="-122"/>
              </a:rPr>
              <a:t>（</a:t>
            </a:r>
            <a:r>
              <a:rPr lang="en-US" altLang="zh-CN" dirty="0" smtClean="0">
                <a:latin typeface="Microsoft YaHei UI" pitchFamily="34" charset="-122"/>
                <a:ea typeface="Microsoft YaHei UI" pitchFamily="34" charset="-122"/>
              </a:rPr>
              <a:t>m-1</a:t>
            </a:r>
            <a:r>
              <a:rPr lang="zh-CN" altLang="en-US" dirty="0" smtClean="0">
                <a:latin typeface="Microsoft YaHei UI" pitchFamily="34" charset="-122"/>
                <a:ea typeface="Microsoft YaHei UI" pitchFamily="34" charset="-122"/>
              </a:rPr>
              <a:t>）    </a:t>
            </a:r>
            <a:endParaRPr lang="en-US" altLang="zh-CN" dirty="0" smtClean="0">
              <a:latin typeface="Microsoft YaHei UI" pitchFamily="34" charset="-122"/>
              <a:ea typeface="Microsoft YaHei UI" pitchFamily="34" charset="-122"/>
            </a:endParaRPr>
          </a:p>
          <a:p>
            <a:pPr>
              <a:lnSpc>
                <a:spcPct val="150000"/>
              </a:lnSpc>
            </a:pPr>
            <a:r>
              <a:rPr lang="en-US" altLang="zh-CN" dirty="0" smtClean="0">
                <a:latin typeface="Microsoft YaHei UI" pitchFamily="34" charset="-122"/>
                <a:ea typeface="Microsoft YaHei UI" pitchFamily="34" charset="-122"/>
              </a:rPr>
              <a:t>n(m-1)=m</a:t>
            </a:r>
            <a:r>
              <a:rPr lang="en-US" altLang="zh-CN" baseline="30000" dirty="0" smtClean="0">
                <a:latin typeface="Microsoft YaHei UI" pitchFamily="34" charset="-122"/>
                <a:ea typeface="Microsoft YaHei UI" pitchFamily="34" charset="-122"/>
              </a:rPr>
              <a:t>h</a:t>
            </a:r>
            <a:r>
              <a:rPr lang="en-US" altLang="zh-CN" dirty="0" smtClean="0">
                <a:latin typeface="Microsoft YaHei UI" pitchFamily="34" charset="-122"/>
                <a:ea typeface="Microsoft YaHei UI" pitchFamily="34" charset="-122"/>
              </a:rPr>
              <a:t>-1</a:t>
            </a:r>
          </a:p>
          <a:p>
            <a:pPr>
              <a:lnSpc>
                <a:spcPct val="150000"/>
              </a:lnSpc>
            </a:pPr>
            <a:r>
              <a:rPr lang="en-US" altLang="zh-CN" dirty="0" smtClean="0">
                <a:latin typeface="Microsoft YaHei UI" pitchFamily="34" charset="-122"/>
                <a:ea typeface="Microsoft YaHei UI" pitchFamily="34" charset="-122"/>
              </a:rPr>
              <a:t>n(m-1)+1=</a:t>
            </a:r>
            <a:r>
              <a:rPr lang="en-US" altLang="zh-CN" dirty="0" err="1" smtClean="0">
                <a:latin typeface="Microsoft YaHei UI" pitchFamily="34" charset="-122"/>
                <a:ea typeface="Microsoft YaHei UI" pitchFamily="34" charset="-122"/>
              </a:rPr>
              <a:t>m</a:t>
            </a:r>
            <a:r>
              <a:rPr lang="en-US" altLang="zh-CN" baseline="30000" dirty="0" err="1" smtClean="0">
                <a:latin typeface="Microsoft YaHei UI" pitchFamily="34" charset="-122"/>
                <a:ea typeface="Microsoft YaHei UI" pitchFamily="34" charset="-122"/>
              </a:rPr>
              <a:t>h</a:t>
            </a:r>
            <a:endParaRPr lang="en-US" altLang="zh-CN" dirty="0" smtClean="0">
              <a:latin typeface="Microsoft YaHei UI" pitchFamily="34" charset="-122"/>
              <a:ea typeface="Microsoft YaHei UI" pitchFamily="34" charset="-122"/>
            </a:endParaRPr>
          </a:p>
        </p:txBody>
      </p:sp>
      <p:pic>
        <p:nvPicPr>
          <p:cNvPr id="5122" name="Picture 2"/>
          <p:cNvPicPr>
            <a:picLocks noChangeAspect="1" noChangeArrowheads="1"/>
          </p:cNvPicPr>
          <p:nvPr/>
        </p:nvPicPr>
        <p:blipFill>
          <a:blip r:embed="rId2"/>
          <a:srcRect/>
          <a:stretch>
            <a:fillRect/>
          </a:stretch>
        </p:blipFill>
        <p:spPr bwMode="auto">
          <a:xfrm>
            <a:off x="1226540" y="2166883"/>
            <a:ext cx="6791325" cy="3105150"/>
          </a:xfrm>
          <a:prstGeom prst="rect">
            <a:avLst/>
          </a:prstGeom>
          <a:noFill/>
          <a:ln w="9525">
            <a:noFill/>
            <a:miter lim="800000"/>
            <a:headEnd/>
            <a:tailEnd/>
          </a:ln>
        </p:spPr>
      </p:pic>
      <p:pic>
        <p:nvPicPr>
          <p:cNvPr id="10242" name="Picture 2"/>
          <p:cNvPicPr>
            <a:picLocks noChangeAspect="1" noChangeArrowheads="1"/>
          </p:cNvPicPr>
          <p:nvPr/>
        </p:nvPicPr>
        <p:blipFill>
          <a:blip r:embed="rId3"/>
          <a:srcRect/>
          <a:stretch>
            <a:fillRect/>
          </a:stretch>
        </p:blipFill>
        <p:spPr bwMode="auto">
          <a:xfrm>
            <a:off x="5108594" y="1652195"/>
            <a:ext cx="1781175" cy="304800"/>
          </a:xfrm>
          <a:prstGeom prst="rect">
            <a:avLst/>
          </a:prstGeom>
          <a:noFill/>
          <a:ln w="9525">
            <a:noFill/>
            <a:miter lim="800000"/>
            <a:headEnd/>
            <a:tailEnd/>
          </a:ln>
        </p:spPr>
      </p:pic>
      <p:sp>
        <p:nvSpPr>
          <p:cNvPr id="21" name="文本框 1">
            <a:extLst>
              <a:ext uri="{FF2B5EF4-FFF2-40B4-BE49-F238E27FC236}">
                <a16:creationId xmlns:a16="http://schemas.microsoft.com/office/drawing/2014/main" xmlns="" id="{9EBE7EC0-2F2A-4A9F-BB83-DBE4093374F9}"/>
              </a:ext>
            </a:extLst>
          </p:cNvPr>
          <p:cNvSpPr txBox="1"/>
          <p:nvPr/>
        </p:nvSpPr>
        <p:spPr>
          <a:xfrm>
            <a:off x="8211709" y="3801155"/>
            <a:ext cx="1093656" cy="459485"/>
          </a:xfrm>
          <a:prstGeom prst="rect">
            <a:avLst/>
          </a:prstGeom>
          <a:noFill/>
        </p:spPr>
        <p:txBody>
          <a:bodyPr wrap="square" rtlCol="0">
            <a:spAutoFit/>
          </a:bodyPr>
          <a:lstStyle/>
          <a:p>
            <a:pPr>
              <a:lnSpc>
                <a:spcPct val="150000"/>
              </a:lnSpc>
            </a:pPr>
            <a:r>
              <a:rPr lang="en-US" altLang="zh-CN" dirty="0" smtClean="0">
                <a:latin typeface="Microsoft YaHei UI" pitchFamily="34" charset="-122"/>
                <a:ea typeface="Microsoft YaHei UI" pitchFamily="34" charset="-122"/>
              </a:rPr>
              <a:t>13</a:t>
            </a:r>
          </a:p>
        </p:txBody>
      </p:sp>
      <p:sp>
        <p:nvSpPr>
          <p:cNvPr id="22" name="文本框 1">
            <a:extLst>
              <a:ext uri="{FF2B5EF4-FFF2-40B4-BE49-F238E27FC236}">
                <a16:creationId xmlns:a16="http://schemas.microsoft.com/office/drawing/2014/main" xmlns="" id="{9EBE7EC0-2F2A-4A9F-BB83-DBE4093374F9}"/>
              </a:ext>
            </a:extLst>
          </p:cNvPr>
          <p:cNvSpPr txBox="1"/>
          <p:nvPr/>
        </p:nvSpPr>
        <p:spPr>
          <a:xfrm>
            <a:off x="8256529" y="4480697"/>
            <a:ext cx="1093656" cy="459485"/>
          </a:xfrm>
          <a:prstGeom prst="rect">
            <a:avLst/>
          </a:prstGeom>
          <a:noFill/>
        </p:spPr>
        <p:txBody>
          <a:bodyPr wrap="square" rtlCol="0">
            <a:spAutoFit/>
          </a:bodyPr>
          <a:lstStyle/>
          <a:p>
            <a:pPr>
              <a:lnSpc>
                <a:spcPct val="150000"/>
              </a:lnSpc>
            </a:pPr>
            <a:r>
              <a:rPr lang="en-US" altLang="zh-CN" dirty="0" smtClean="0">
                <a:latin typeface="Microsoft YaHei UI" pitchFamily="34" charset="-122"/>
                <a:ea typeface="Microsoft YaHei UI" pitchFamily="34" charset="-122"/>
              </a:rPr>
              <a:t>40</a:t>
            </a:r>
          </a:p>
        </p:txBody>
      </p:sp>
      <p:sp>
        <p:nvSpPr>
          <p:cNvPr id="23" name="文本框 1">
            <a:extLst>
              <a:ext uri="{FF2B5EF4-FFF2-40B4-BE49-F238E27FC236}">
                <a16:creationId xmlns:a16="http://schemas.microsoft.com/office/drawing/2014/main" xmlns="" id="{9EBE7EC0-2F2A-4A9F-BB83-DBE4093374F9}"/>
              </a:ext>
            </a:extLst>
          </p:cNvPr>
          <p:cNvSpPr txBox="1"/>
          <p:nvPr/>
        </p:nvSpPr>
        <p:spPr>
          <a:xfrm>
            <a:off x="8224255" y="2974577"/>
            <a:ext cx="1093656" cy="459485"/>
          </a:xfrm>
          <a:prstGeom prst="rect">
            <a:avLst/>
          </a:prstGeom>
          <a:noFill/>
        </p:spPr>
        <p:txBody>
          <a:bodyPr wrap="square" rtlCol="0">
            <a:spAutoFit/>
          </a:bodyPr>
          <a:lstStyle/>
          <a:p>
            <a:pPr>
              <a:lnSpc>
                <a:spcPct val="150000"/>
              </a:lnSpc>
            </a:pPr>
            <a:r>
              <a:rPr lang="en-US" altLang="zh-CN" dirty="0" smtClean="0">
                <a:latin typeface="Microsoft YaHei UI" pitchFamily="34" charset="-122"/>
                <a:ea typeface="Microsoft YaHei UI" pitchFamily="34" charset="-122"/>
              </a:rPr>
              <a:t>4</a:t>
            </a:r>
          </a:p>
        </p:txBody>
      </p:sp>
      <p:sp>
        <p:nvSpPr>
          <p:cNvPr id="24" name="文本框 1">
            <a:extLst>
              <a:ext uri="{FF2B5EF4-FFF2-40B4-BE49-F238E27FC236}">
                <a16:creationId xmlns:a16="http://schemas.microsoft.com/office/drawing/2014/main" xmlns="" id="{9EBE7EC0-2F2A-4A9F-BB83-DBE4093374F9}"/>
              </a:ext>
            </a:extLst>
          </p:cNvPr>
          <p:cNvSpPr txBox="1"/>
          <p:nvPr/>
        </p:nvSpPr>
        <p:spPr>
          <a:xfrm>
            <a:off x="8226043" y="2169515"/>
            <a:ext cx="1093656" cy="459485"/>
          </a:xfrm>
          <a:prstGeom prst="rect">
            <a:avLst/>
          </a:prstGeom>
          <a:noFill/>
        </p:spPr>
        <p:txBody>
          <a:bodyPr wrap="square" rtlCol="0">
            <a:spAutoFit/>
          </a:bodyPr>
          <a:lstStyle/>
          <a:p>
            <a:pPr>
              <a:lnSpc>
                <a:spcPct val="150000"/>
              </a:lnSpc>
            </a:pPr>
            <a:r>
              <a:rPr lang="en-US" altLang="zh-CN" dirty="0" smtClean="0">
                <a:latin typeface="Microsoft YaHei UI" pitchFamily="34" charset="-122"/>
                <a:ea typeface="Microsoft YaHei UI" pitchFamily="34" charset="-122"/>
              </a:rPr>
              <a:t>1</a:t>
            </a: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66255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二叉树</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
            <a:extLst>
              <a:ext uri="{FF2B5EF4-FFF2-40B4-BE49-F238E27FC236}">
                <a16:creationId xmlns:a16="http://schemas.microsoft.com/office/drawing/2014/main" xmlns="" id="{9EBE7EC0-2F2A-4A9F-BB83-DBE4093374F9}"/>
              </a:ext>
            </a:extLst>
          </p:cNvPr>
          <p:cNvSpPr txBox="1"/>
          <p:nvPr/>
        </p:nvSpPr>
        <p:spPr>
          <a:xfrm>
            <a:off x="860615" y="1226372"/>
            <a:ext cx="8982632" cy="874983"/>
          </a:xfrm>
          <a:prstGeom prst="rect">
            <a:avLst/>
          </a:prstGeom>
          <a:noFill/>
        </p:spPr>
        <p:txBody>
          <a:bodyPr wrap="square" rtlCol="0">
            <a:spAutoFit/>
          </a:bodyPr>
          <a:lstStyle/>
          <a:p>
            <a:pPr>
              <a:lnSpc>
                <a:spcPct val="150000"/>
              </a:lnSpc>
            </a:pPr>
            <a:r>
              <a:rPr lang="zh-CN" altLang="en-US" dirty="0" smtClean="0">
                <a:latin typeface="Microsoft YaHei UI" pitchFamily="34" charset="-122"/>
                <a:ea typeface="Microsoft YaHei UI" pitchFamily="34" charset="-122"/>
              </a:rPr>
              <a:t>   二叉树（</a:t>
            </a:r>
            <a:r>
              <a:rPr lang="en-US" altLang="zh-CN" dirty="0" smtClean="0">
                <a:latin typeface="Microsoft YaHei UI" pitchFamily="34" charset="-122"/>
                <a:ea typeface="Microsoft YaHei UI" pitchFamily="34" charset="-122"/>
              </a:rPr>
              <a:t>binary tree</a:t>
            </a:r>
            <a:r>
              <a:rPr lang="zh-CN" altLang="en-US" dirty="0" smtClean="0">
                <a:latin typeface="Microsoft YaHei UI" pitchFamily="34" charset="-122"/>
                <a:ea typeface="Microsoft YaHei UI" pitchFamily="34" charset="-122"/>
              </a:rPr>
              <a:t>）是树形结构中最重要的类型，它的规律性强，应用广泛。</a:t>
            </a:r>
            <a:endParaRPr lang="en-US" altLang="zh-CN" dirty="0" smtClean="0">
              <a:latin typeface="Microsoft YaHei UI" pitchFamily="34" charset="-122"/>
              <a:ea typeface="Microsoft YaHei UI" pitchFamily="34" charset="-122"/>
            </a:endParaRPr>
          </a:p>
          <a:p>
            <a:pPr>
              <a:lnSpc>
                <a:spcPct val="150000"/>
              </a:lnSpc>
            </a:pPr>
            <a:r>
              <a:rPr lang="en-US" altLang="zh-CN" dirty="0" smtClean="0">
                <a:latin typeface="Microsoft YaHei UI" pitchFamily="34" charset="-122"/>
                <a:ea typeface="Microsoft YaHei UI" pitchFamily="34" charset="-122"/>
              </a:rPr>
              <a:t>   </a:t>
            </a:r>
            <a:r>
              <a:rPr lang="zh-CN" altLang="en-US" dirty="0" smtClean="0">
                <a:latin typeface="Microsoft YaHei UI" pitchFamily="34" charset="-122"/>
                <a:ea typeface="Microsoft YaHei UI" pitchFamily="34" charset="-122"/>
              </a:rPr>
              <a:t>二叉树的每个结点最多只能有两棵子树，分别被称为左子树和右子树。</a:t>
            </a:r>
            <a:endParaRPr lang="en-US" altLang="zh-CN" dirty="0" smtClean="0">
              <a:latin typeface="Microsoft YaHei UI" pitchFamily="34" charset="-122"/>
              <a:ea typeface="Microsoft YaHei UI" pitchFamily="34" charset="-122"/>
            </a:endParaRPr>
          </a:p>
        </p:txBody>
      </p:sp>
      <p:sp>
        <p:nvSpPr>
          <p:cNvPr id="19" name="文本框 1">
            <a:extLst>
              <a:ext uri="{FF2B5EF4-FFF2-40B4-BE49-F238E27FC236}">
                <a16:creationId xmlns:a16="http://schemas.microsoft.com/office/drawing/2014/main" xmlns="" id="{9EBE7EC0-2F2A-4A9F-BB83-DBE4093374F9}"/>
              </a:ext>
            </a:extLst>
          </p:cNvPr>
          <p:cNvSpPr txBox="1"/>
          <p:nvPr/>
        </p:nvSpPr>
        <p:spPr>
          <a:xfrm>
            <a:off x="894677" y="5391506"/>
            <a:ext cx="7982171" cy="507831"/>
          </a:xfrm>
          <a:prstGeom prst="rect">
            <a:avLst/>
          </a:prstGeom>
          <a:noFill/>
        </p:spPr>
        <p:txBody>
          <a:bodyPr wrap="square" rtlCol="0">
            <a:spAutoFit/>
          </a:bodyPr>
          <a:lstStyle/>
          <a:p>
            <a:pPr>
              <a:lnSpc>
                <a:spcPct val="150000"/>
              </a:lnSpc>
            </a:pPr>
            <a:r>
              <a:rPr lang="zh-CN" altLang="en-US" dirty="0" smtClean="0">
                <a:latin typeface="Microsoft YaHei UI" pitchFamily="34" charset="-122"/>
                <a:ea typeface="Microsoft YaHei UI" pitchFamily="34" charset="-122"/>
              </a:rPr>
              <a:t>   二叉树与度为</a:t>
            </a:r>
            <a:r>
              <a:rPr lang="en-US" altLang="zh-CN" dirty="0" smtClean="0">
                <a:latin typeface="Microsoft YaHei UI" pitchFamily="34" charset="-122"/>
                <a:ea typeface="Microsoft YaHei UI" pitchFamily="34" charset="-122"/>
              </a:rPr>
              <a:t>2</a:t>
            </a:r>
            <a:r>
              <a:rPr lang="zh-CN" altLang="en-US" dirty="0" smtClean="0">
                <a:latin typeface="Microsoft YaHei UI" pitchFamily="34" charset="-122"/>
                <a:ea typeface="Microsoft YaHei UI" pitchFamily="34" charset="-122"/>
              </a:rPr>
              <a:t>的有序树是有区别的，详解见二叉排序树。</a:t>
            </a:r>
            <a:endParaRPr lang="en-US" altLang="zh-CN" dirty="0" smtClean="0">
              <a:latin typeface="Microsoft YaHei UI" pitchFamily="34" charset="-122"/>
              <a:ea typeface="Microsoft YaHei UI" pitchFamily="34" charset="-122"/>
            </a:endParaRPr>
          </a:p>
        </p:txBody>
      </p:sp>
      <p:pic>
        <p:nvPicPr>
          <p:cNvPr id="3" name="Picture 2"/>
          <p:cNvPicPr>
            <a:picLocks noChangeAspect="1" noChangeArrowheads="1"/>
          </p:cNvPicPr>
          <p:nvPr/>
        </p:nvPicPr>
        <p:blipFill>
          <a:blip r:embed="rId2"/>
          <a:srcRect/>
          <a:stretch>
            <a:fillRect/>
          </a:stretch>
        </p:blipFill>
        <p:spPr bwMode="auto">
          <a:xfrm>
            <a:off x="1301900" y="3314027"/>
            <a:ext cx="8039100" cy="1714500"/>
          </a:xfrm>
          <a:prstGeom prst="rect">
            <a:avLst/>
          </a:prstGeom>
          <a:noFill/>
          <a:ln w="9525">
            <a:noFill/>
            <a:miter lim="800000"/>
            <a:headEnd/>
            <a:tailEnd/>
          </a:ln>
        </p:spPr>
      </p:pic>
      <p:sp>
        <p:nvSpPr>
          <p:cNvPr id="20" name="文本框 1">
            <a:extLst>
              <a:ext uri="{FF2B5EF4-FFF2-40B4-BE49-F238E27FC236}">
                <a16:creationId xmlns:a16="http://schemas.microsoft.com/office/drawing/2014/main" xmlns="" id="{9EBE7EC0-2F2A-4A9F-BB83-DBE4093374F9}"/>
              </a:ext>
            </a:extLst>
          </p:cNvPr>
          <p:cNvSpPr txBox="1"/>
          <p:nvPr/>
        </p:nvSpPr>
        <p:spPr>
          <a:xfrm>
            <a:off x="3756232" y="2583654"/>
            <a:ext cx="2730646" cy="507831"/>
          </a:xfrm>
          <a:prstGeom prst="rect">
            <a:avLst/>
          </a:prstGeom>
          <a:noFill/>
        </p:spPr>
        <p:txBody>
          <a:bodyPr wrap="square" rtlCol="0">
            <a:spAutoFit/>
          </a:bodyPr>
          <a:lstStyle/>
          <a:p>
            <a:pPr>
              <a:lnSpc>
                <a:spcPct val="150000"/>
              </a:lnSpc>
            </a:pPr>
            <a:r>
              <a:rPr lang="zh-CN" altLang="en-US" dirty="0" smtClean="0">
                <a:latin typeface="Microsoft YaHei UI" pitchFamily="34" charset="-122"/>
                <a:ea typeface="Microsoft YaHei UI" pitchFamily="34" charset="-122"/>
              </a:rPr>
              <a:t>   二叉树五种基本形态</a:t>
            </a:r>
            <a:endParaRPr lang="en-US" altLang="zh-CN" dirty="0" smtClean="0">
              <a:latin typeface="Microsoft YaHei UI" pitchFamily="34" charset="-122"/>
              <a:ea typeface="Microsoft YaHei UI"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66255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满二叉树</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
            <a:extLst>
              <a:ext uri="{FF2B5EF4-FFF2-40B4-BE49-F238E27FC236}">
                <a16:creationId xmlns:a16="http://schemas.microsoft.com/office/drawing/2014/main" xmlns="" id="{9EBE7EC0-2F2A-4A9F-BB83-DBE4093374F9}"/>
              </a:ext>
            </a:extLst>
          </p:cNvPr>
          <p:cNvSpPr txBox="1"/>
          <p:nvPr/>
        </p:nvSpPr>
        <p:spPr>
          <a:xfrm>
            <a:off x="860615" y="1226372"/>
            <a:ext cx="7982171" cy="507831"/>
          </a:xfrm>
          <a:prstGeom prst="rect">
            <a:avLst/>
          </a:prstGeom>
          <a:noFill/>
        </p:spPr>
        <p:txBody>
          <a:bodyPr wrap="square" rtlCol="0">
            <a:spAutoFit/>
          </a:bodyPr>
          <a:lstStyle/>
          <a:p>
            <a:pPr>
              <a:lnSpc>
                <a:spcPct val="150000"/>
              </a:lnSpc>
            </a:pPr>
            <a:r>
              <a:rPr lang="zh-CN" altLang="en-US" dirty="0" smtClean="0">
                <a:latin typeface="Microsoft YaHei UI" pitchFamily="34" charset="-122"/>
                <a:ea typeface="Microsoft YaHei UI" pitchFamily="34" charset="-122"/>
              </a:rPr>
              <a:t>一棵高度为</a:t>
            </a:r>
            <a:r>
              <a:rPr lang="en-US" altLang="zh-CN" dirty="0" smtClean="0">
                <a:latin typeface="Microsoft YaHei UI" pitchFamily="34" charset="-122"/>
                <a:ea typeface="Microsoft YaHei UI" pitchFamily="34" charset="-122"/>
              </a:rPr>
              <a:t>h</a:t>
            </a:r>
            <a:r>
              <a:rPr lang="zh-CN" altLang="en-US" dirty="0" smtClean="0">
                <a:latin typeface="Microsoft YaHei UI" pitchFamily="34" charset="-122"/>
                <a:ea typeface="Microsoft YaHei UI" pitchFamily="34" charset="-122"/>
              </a:rPr>
              <a:t>，且含有</a:t>
            </a:r>
            <a:r>
              <a:rPr lang="en-US" altLang="zh-CN" dirty="0" smtClean="0">
                <a:latin typeface="Microsoft YaHei UI" pitchFamily="34" charset="-122"/>
                <a:ea typeface="Microsoft YaHei UI" pitchFamily="34" charset="-122"/>
              </a:rPr>
              <a:t>2</a:t>
            </a:r>
            <a:r>
              <a:rPr lang="en-US" altLang="zh-CN" baseline="30000" dirty="0" smtClean="0">
                <a:latin typeface="Microsoft YaHei UI" pitchFamily="34" charset="-122"/>
                <a:ea typeface="Microsoft YaHei UI" pitchFamily="34" charset="-122"/>
              </a:rPr>
              <a:t>h</a:t>
            </a:r>
            <a:r>
              <a:rPr lang="en-US" altLang="zh-CN" dirty="0" smtClean="0">
                <a:latin typeface="Microsoft YaHei UI" pitchFamily="34" charset="-122"/>
                <a:ea typeface="Microsoft YaHei UI" pitchFamily="34" charset="-122"/>
              </a:rPr>
              <a:t>-1</a:t>
            </a:r>
            <a:r>
              <a:rPr lang="zh-CN" altLang="en-US" dirty="0" smtClean="0">
                <a:latin typeface="Microsoft YaHei UI" pitchFamily="34" charset="-122"/>
                <a:ea typeface="Microsoft YaHei UI" pitchFamily="34" charset="-122"/>
              </a:rPr>
              <a:t>个结点的二叉树称之为满二叉树。</a:t>
            </a:r>
            <a:endParaRPr lang="en-US" altLang="zh-CN" dirty="0" smtClean="0">
              <a:latin typeface="Microsoft YaHei UI" pitchFamily="34" charset="-122"/>
              <a:ea typeface="Microsoft YaHei UI" pitchFamily="34" charset="-122"/>
            </a:endParaRPr>
          </a:p>
        </p:txBody>
      </p:sp>
      <p:pic>
        <p:nvPicPr>
          <p:cNvPr id="2051" name="Picture 3"/>
          <p:cNvPicPr>
            <a:picLocks noChangeAspect="1" noChangeArrowheads="1"/>
          </p:cNvPicPr>
          <p:nvPr/>
        </p:nvPicPr>
        <p:blipFill>
          <a:blip r:embed="rId2"/>
          <a:srcRect/>
          <a:stretch>
            <a:fillRect/>
          </a:stretch>
        </p:blipFill>
        <p:spPr bwMode="auto">
          <a:xfrm>
            <a:off x="973800" y="2024063"/>
            <a:ext cx="9999009" cy="2605749"/>
          </a:xfrm>
          <a:prstGeom prst="rect">
            <a:avLst/>
          </a:prstGeom>
          <a:noFill/>
          <a:ln w="9525">
            <a:noFill/>
            <a:miter lim="800000"/>
            <a:headEnd/>
            <a:tailEnd/>
          </a:ln>
        </p:spPr>
      </p:pic>
      <p:sp>
        <p:nvSpPr>
          <p:cNvPr id="19" name="文本框 1">
            <a:extLst>
              <a:ext uri="{FF2B5EF4-FFF2-40B4-BE49-F238E27FC236}">
                <a16:creationId xmlns:a16="http://schemas.microsoft.com/office/drawing/2014/main" xmlns="" id="{9EBE7EC0-2F2A-4A9F-BB83-DBE4093374F9}"/>
              </a:ext>
            </a:extLst>
          </p:cNvPr>
          <p:cNvSpPr txBox="1"/>
          <p:nvPr/>
        </p:nvSpPr>
        <p:spPr>
          <a:xfrm>
            <a:off x="860615" y="5101040"/>
            <a:ext cx="10316580" cy="507831"/>
          </a:xfrm>
          <a:prstGeom prst="rect">
            <a:avLst/>
          </a:prstGeom>
          <a:noFill/>
        </p:spPr>
        <p:txBody>
          <a:bodyPr wrap="square" rtlCol="0">
            <a:spAutoFit/>
          </a:bodyPr>
          <a:lstStyle/>
          <a:p>
            <a:pPr>
              <a:lnSpc>
                <a:spcPct val="150000"/>
              </a:lnSpc>
            </a:pPr>
            <a:r>
              <a:rPr lang="zh-CN" altLang="en-US" dirty="0" smtClean="0">
                <a:latin typeface="Microsoft YaHei UI" pitchFamily="34" charset="-122"/>
                <a:ea typeface="Microsoft YaHei UI" pitchFamily="34" charset="-122"/>
              </a:rPr>
              <a:t>对于编号为</a:t>
            </a:r>
            <a:r>
              <a:rPr lang="en-US" altLang="zh-CN" dirty="0" err="1" smtClean="0">
                <a:latin typeface="Microsoft YaHei UI" pitchFamily="34" charset="-122"/>
                <a:ea typeface="Microsoft YaHei UI" pitchFamily="34" charset="-122"/>
              </a:rPr>
              <a:t>i</a:t>
            </a:r>
            <a:r>
              <a:rPr lang="zh-CN" altLang="en-US" dirty="0" smtClean="0">
                <a:latin typeface="Microsoft YaHei UI" pitchFamily="34" charset="-122"/>
                <a:ea typeface="Microsoft YaHei UI" pitchFamily="34" charset="-122"/>
              </a:rPr>
              <a:t>的结点，左子结点的编号为</a:t>
            </a:r>
            <a:r>
              <a:rPr lang="en-US" altLang="zh-CN" dirty="0" smtClean="0">
                <a:latin typeface="Microsoft YaHei UI" pitchFamily="34" charset="-122"/>
                <a:ea typeface="Microsoft YaHei UI" pitchFamily="34" charset="-122"/>
              </a:rPr>
              <a:t>2i</a:t>
            </a:r>
            <a:r>
              <a:rPr lang="zh-CN" altLang="en-US" dirty="0" smtClean="0">
                <a:latin typeface="Microsoft YaHei UI" pitchFamily="34" charset="-122"/>
                <a:ea typeface="Microsoft YaHei UI" pitchFamily="34" charset="-122"/>
              </a:rPr>
              <a:t>，右子结点的编号为</a:t>
            </a:r>
            <a:r>
              <a:rPr lang="en-US" altLang="zh-CN" dirty="0" smtClean="0">
                <a:latin typeface="Microsoft YaHei UI" pitchFamily="34" charset="-122"/>
                <a:ea typeface="Microsoft YaHei UI" pitchFamily="34" charset="-122"/>
              </a:rPr>
              <a:t>2i+1</a:t>
            </a:r>
            <a:r>
              <a:rPr lang="zh-CN" altLang="en-US" dirty="0" smtClean="0">
                <a:latin typeface="Microsoft YaHei UI" pitchFamily="34" charset="-122"/>
                <a:ea typeface="Microsoft YaHei UI" pitchFamily="34" charset="-122"/>
              </a:rPr>
              <a:t>，双亲结点的编号为</a:t>
            </a:r>
            <a:r>
              <a:rPr lang="en-US" altLang="zh-CN" dirty="0" smtClean="0">
                <a:latin typeface="Microsoft YaHei UI" pitchFamily="34" charset="-122"/>
                <a:ea typeface="Microsoft YaHei UI" pitchFamily="34" charset="-122"/>
              </a:rPr>
              <a:t>          </a:t>
            </a:r>
            <a:r>
              <a:rPr lang="zh-CN" altLang="en-US" dirty="0" smtClean="0">
                <a:latin typeface="Microsoft YaHei UI" pitchFamily="34" charset="-122"/>
                <a:ea typeface="Microsoft YaHei UI" pitchFamily="34" charset="-122"/>
              </a:rPr>
              <a:t>。</a:t>
            </a:r>
            <a:endParaRPr lang="en-US" altLang="zh-CN" dirty="0" smtClean="0">
              <a:latin typeface="Microsoft YaHei UI" pitchFamily="34" charset="-122"/>
              <a:ea typeface="Microsoft YaHei UI" pitchFamily="34" charset="-122"/>
            </a:endParaRPr>
          </a:p>
        </p:txBody>
      </p:sp>
      <p:pic>
        <p:nvPicPr>
          <p:cNvPr id="20" name="Picture 7"/>
          <p:cNvPicPr>
            <a:picLocks noChangeAspect="1" noChangeArrowheads="1"/>
          </p:cNvPicPr>
          <p:nvPr/>
        </p:nvPicPr>
        <p:blipFill>
          <a:blip r:embed="rId3"/>
          <a:srcRect/>
          <a:stretch>
            <a:fillRect/>
          </a:stretch>
        </p:blipFill>
        <p:spPr bwMode="auto">
          <a:xfrm>
            <a:off x="9673007" y="5192865"/>
            <a:ext cx="536121" cy="314679"/>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66255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完全二叉树</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
            <a:extLst>
              <a:ext uri="{FF2B5EF4-FFF2-40B4-BE49-F238E27FC236}">
                <a16:creationId xmlns:a16="http://schemas.microsoft.com/office/drawing/2014/main" xmlns="" id="{9EBE7EC0-2F2A-4A9F-BB83-DBE4093374F9}"/>
              </a:ext>
            </a:extLst>
          </p:cNvPr>
          <p:cNvSpPr txBox="1"/>
          <p:nvPr/>
        </p:nvSpPr>
        <p:spPr>
          <a:xfrm>
            <a:off x="860615" y="1226372"/>
            <a:ext cx="9434453" cy="923330"/>
          </a:xfrm>
          <a:prstGeom prst="rect">
            <a:avLst/>
          </a:prstGeom>
          <a:noFill/>
        </p:spPr>
        <p:txBody>
          <a:bodyPr wrap="square" rtlCol="0">
            <a:spAutoFit/>
          </a:bodyPr>
          <a:lstStyle/>
          <a:p>
            <a:pPr>
              <a:lnSpc>
                <a:spcPct val="150000"/>
              </a:lnSpc>
            </a:pPr>
            <a:r>
              <a:rPr lang="zh-CN" altLang="en-US" dirty="0" smtClean="0">
                <a:latin typeface="Microsoft YaHei UI" pitchFamily="34" charset="-122"/>
                <a:ea typeface="Microsoft YaHei UI" pitchFamily="34" charset="-122"/>
              </a:rPr>
              <a:t>   一棵高度为</a:t>
            </a:r>
            <a:r>
              <a:rPr lang="en-US" altLang="zh-CN" dirty="0" smtClean="0">
                <a:latin typeface="Microsoft YaHei UI" pitchFamily="34" charset="-122"/>
                <a:ea typeface="Microsoft YaHei UI" pitchFamily="34" charset="-122"/>
              </a:rPr>
              <a:t>h</a:t>
            </a:r>
            <a:r>
              <a:rPr lang="zh-CN" altLang="en-US" dirty="0" smtClean="0">
                <a:latin typeface="Microsoft YaHei UI" pitchFamily="34" charset="-122"/>
                <a:ea typeface="Microsoft YaHei UI" pitchFamily="34" charset="-122"/>
              </a:rPr>
              <a:t>、有</a:t>
            </a:r>
            <a:r>
              <a:rPr lang="en-US" altLang="zh-CN" dirty="0" smtClean="0">
                <a:latin typeface="Microsoft YaHei UI" pitchFamily="34" charset="-122"/>
                <a:ea typeface="Microsoft YaHei UI" pitchFamily="34" charset="-122"/>
              </a:rPr>
              <a:t>n</a:t>
            </a:r>
            <a:r>
              <a:rPr lang="zh-CN" altLang="en-US" dirty="0" smtClean="0">
                <a:latin typeface="Microsoft YaHei UI" pitchFamily="34" charset="-122"/>
                <a:ea typeface="Microsoft YaHei UI" pitchFamily="34" charset="-122"/>
              </a:rPr>
              <a:t>个结点的完全二叉树，它的每个结点都与高度相同的满二叉树中的结点编号一 一对应。</a:t>
            </a:r>
            <a:endParaRPr lang="en-US" altLang="zh-CN" dirty="0" smtClean="0">
              <a:latin typeface="Microsoft YaHei UI" pitchFamily="34" charset="-122"/>
              <a:ea typeface="Microsoft YaHei UI" pitchFamily="34" charset="-122"/>
            </a:endParaRPr>
          </a:p>
        </p:txBody>
      </p:sp>
      <p:sp>
        <p:nvSpPr>
          <p:cNvPr id="19" name="文本框 1">
            <a:extLst>
              <a:ext uri="{FF2B5EF4-FFF2-40B4-BE49-F238E27FC236}">
                <a16:creationId xmlns:a16="http://schemas.microsoft.com/office/drawing/2014/main" xmlns="" id="{9EBE7EC0-2F2A-4A9F-BB83-DBE4093374F9}"/>
              </a:ext>
            </a:extLst>
          </p:cNvPr>
          <p:cNvSpPr txBox="1"/>
          <p:nvPr/>
        </p:nvSpPr>
        <p:spPr>
          <a:xfrm>
            <a:off x="860615" y="4778300"/>
            <a:ext cx="10166614" cy="1661993"/>
          </a:xfrm>
          <a:prstGeom prst="rect">
            <a:avLst/>
          </a:prstGeom>
          <a:noFill/>
        </p:spPr>
        <p:txBody>
          <a:bodyPr wrap="square" rtlCol="0">
            <a:spAutoFit/>
          </a:bodyPr>
          <a:lstStyle/>
          <a:p>
            <a:pPr>
              <a:lnSpc>
                <a:spcPct val="150000"/>
              </a:lnSpc>
            </a:pPr>
            <a:r>
              <a:rPr lang="en-US" altLang="zh-CN" sz="1700" dirty="0" smtClean="0">
                <a:latin typeface="Microsoft YaHei UI" pitchFamily="34" charset="-122"/>
                <a:ea typeface="Microsoft YaHei UI" pitchFamily="34" charset="-122"/>
              </a:rPr>
              <a:t>1</a:t>
            </a:r>
            <a:r>
              <a:rPr lang="zh-CN" altLang="en-US" sz="1700" dirty="0" smtClean="0">
                <a:latin typeface="Microsoft YaHei UI" pitchFamily="34" charset="-122"/>
                <a:ea typeface="Microsoft YaHei UI" pitchFamily="34" charset="-122"/>
              </a:rPr>
              <a:t>）对于编号为</a:t>
            </a:r>
            <a:r>
              <a:rPr lang="en-US" altLang="zh-CN" sz="1700" dirty="0" err="1" smtClean="0">
                <a:latin typeface="Microsoft YaHei UI" pitchFamily="34" charset="-122"/>
                <a:ea typeface="Microsoft YaHei UI" pitchFamily="34" charset="-122"/>
              </a:rPr>
              <a:t>i</a:t>
            </a:r>
            <a:r>
              <a:rPr lang="zh-CN" altLang="en-US" sz="1700" dirty="0" smtClean="0">
                <a:latin typeface="Microsoft YaHei UI" pitchFamily="34" charset="-122"/>
                <a:ea typeface="Microsoft YaHei UI" pitchFamily="34" charset="-122"/>
              </a:rPr>
              <a:t>的结点，左子结点的编号为</a:t>
            </a:r>
            <a:r>
              <a:rPr lang="en-US" altLang="zh-CN" sz="1700" dirty="0" smtClean="0">
                <a:latin typeface="Microsoft YaHei UI" pitchFamily="34" charset="-122"/>
                <a:ea typeface="Microsoft YaHei UI" pitchFamily="34" charset="-122"/>
              </a:rPr>
              <a:t>2i</a:t>
            </a:r>
            <a:r>
              <a:rPr lang="zh-CN" altLang="en-US" sz="1700" dirty="0" smtClean="0">
                <a:latin typeface="Microsoft YaHei UI" pitchFamily="34" charset="-122"/>
                <a:ea typeface="Microsoft YaHei UI" pitchFamily="34" charset="-122"/>
              </a:rPr>
              <a:t>， 右子结点的编号为</a:t>
            </a:r>
            <a:r>
              <a:rPr lang="en-US" altLang="zh-CN" sz="1700" dirty="0" smtClean="0">
                <a:latin typeface="Microsoft YaHei UI" pitchFamily="34" charset="-122"/>
                <a:ea typeface="Microsoft YaHei UI" pitchFamily="34" charset="-122"/>
              </a:rPr>
              <a:t>2i+1</a:t>
            </a:r>
            <a:r>
              <a:rPr lang="zh-CN" altLang="en-US" sz="1700" dirty="0" smtClean="0">
                <a:latin typeface="Microsoft YaHei UI" pitchFamily="34" charset="-122"/>
                <a:ea typeface="Microsoft YaHei UI" pitchFamily="34" charset="-122"/>
              </a:rPr>
              <a:t>，双亲结点的编号为           ；</a:t>
            </a:r>
            <a:endParaRPr lang="en-US" altLang="zh-CN" sz="1700" dirty="0" smtClean="0">
              <a:latin typeface="Microsoft YaHei UI" pitchFamily="34" charset="-122"/>
              <a:ea typeface="Microsoft YaHei UI" pitchFamily="34" charset="-122"/>
            </a:endParaRPr>
          </a:p>
          <a:p>
            <a:pPr>
              <a:lnSpc>
                <a:spcPct val="150000"/>
              </a:lnSpc>
            </a:pPr>
            <a:r>
              <a:rPr lang="en-US" altLang="zh-CN" sz="1700" dirty="0" smtClean="0">
                <a:latin typeface="Microsoft YaHei UI" pitchFamily="34" charset="-122"/>
                <a:ea typeface="Microsoft YaHei UI" pitchFamily="34" charset="-122"/>
              </a:rPr>
              <a:t>2</a:t>
            </a:r>
            <a:r>
              <a:rPr lang="zh-CN" altLang="en-US" sz="1700" dirty="0" smtClean="0">
                <a:latin typeface="Microsoft YaHei UI" pitchFamily="34" charset="-122"/>
                <a:ea typeface="Microsoft YaHei UI" pitchFamily="34" charset="-122"/>
              </a:rPr>
              <a:t>）若结点编号</a:t>
            </a:r>
            <a:r>
              <a:rPr lang="en-US" altLang="zh-CN" sz="1700" dirty="0" err="1" smtClean="0">
                <a:latin typeface="Microsoft YaHei UI" pitchFamily="34" charset="-122"/>
                <a:ea typeface="Microsoft YaHei UI" pitchFamily="34" charset="-122"/>
              </a:rPr>
              <a:t>i</a:t>
            </a:r>
            <a:r>
              <a:rPr lang="en-US" altLang="zh-CN" sz="1700" dirty="0" smtClean="0">
                <a:latin typeface="Microsoft YaHei UI" pitchFamily="34" charset="-122"/>
                <a:ea typeface="Microsoft YaHei UI" pitchFamily="34" charset="-122"/>
              </a:rPr>
              <a:t>≤         </a:t>
            </a:r>
            <a:r>
              <a:rPr lang="zh-CN" altLang="en-US" sz="1700" dirty="0" smtClean="0">
                <a:latin typeface="Microsoft YaHei UI" pitchFamily="34" charset="-122"/>
                <a:ea typeface="Microsoft YaHei UI" pitchFamily="34" charset="-122"/>
              </a:rPr>
              <a:t>，则结点为分支结点，否则为叶结点。</a:t>
            </a:r>
            <a:endParaRPr lang="en-US" altLang="zh-CN" sz="1700" dirty="0" smtClean="0">
              <a:latin typeface="Microsoft YaHei UI" pitchFamily="34" charset="-122"/>
              <a:ea typeface="Microsoft YaHei UI" pitchFamily="34" charset="-122"/>
            </a:endParaRPr>
          </a:p>
          <a:p>
            <a:pPr>
              <a:lnSpc>
                <a:spcPct val="150000"/>
              </a:lnSpc>
            </a:pPr>
            <a:r>
              <a:rPr lang="en-US" altLang="zh-CN" sz="1700" dirty="0" smtClean="0">
                <a:latin typeface="Microsoft YaHei UI" pitchFamily="34" charset="-122"/>
                <a:ea typeface="Microsoft YaHei UI" pitchFamily="34" charset="-122"/>
              </a:rPr>
              <a:t>3</a:t>
            </a:r>
            <a:r>
              <a:rPr lang="zh-CN" altLang="en-US" sz="1700" dirty="0" smtClean="0">
                <a:latin typeface="Microsoft YaHei UI" pitchFamily="34" charset="-122"/>
                <a:ea typeface="Microsoft YaHei UI" pitchFamily="34" charset="-122"/>
              </a:rPr>
              <a:t>）如果编号为</a:t>
            </a:r>
            <a:r>
              <a:rPr lang="en-US" altLang="zh-CN" sz="1700" dirty="0" err="1" smtClean="0">
                <a:latin typeface="Microsoft YaHei UI" pitchFamily="34" charset="-122"/>
                <a:ea typeface="Microsoft YaHei UI" pitchFamily="34" charset="-122"/>
              </a:rPr>
              <a:t>i</a:t>
            </a:r>
            <a:r>
              <a:rPr lang="zh-CN" altLang="en-US" sz="1700" dirty="0" smtClean="0">
                <a:latin typeface="Microsoft YaHei UI" pitchFamily="34" charset="-122"/>
                <a:ea typeface="Microsoft YaHei UI" pitchFamily="34" charset="-122"/>
              </a:rPr>
              <a:t>的结点为叶结点或只有左孩子，则编号大于</a:t>
            </a:r>
            <a:r>
              <a:rPr lang="en-US" altLang="zh-CN" sz="1700" dirty="0" err="1" smtClean="0">
                <a:latin typeface="Microsoft YaHei UI" pitchFamily="34" charset="-122"/>
                <a:ea typeface="Microsoft YaHei UI" pitchFamily="34" charset="-122"/>
              </a:rPr>
              <a:t>i</a:t>
            </a:r>
            <a:r>
              <a:rPr lang="zh-CN" altLang="en-US" sz="1700" dirty="0" smtClean="0">
                <a:latin typeface="Microsoft YaHei UI" pitchFamily="34" charset="-122"/>
                <a:ea typeface="Microsoft YaHei UI" pitchFamily="34" charset="-122"/>
              </a:rPr>
              <a:t>的结点均为叶结点。</a:t>
            </a:r>
            <a:endParaRPr lang="en-US" altLang="zh-CN" sz="1700" dirty="0" smtClean="0">
              <a:latin typeface="Microsoft YaHei UI" pitchFamily="34" charset="-122"/>
              <a:ea typeface="Microsoft YaHei UI" pitchFamily="34" charset="-122"/>
            </a:endParaRPr>
          </a:p>
          <a:p>
            <a:pPr>
              <a:lnSpc>
                <a:spcPct val="150000"/>
              </a:lnSpc>
            </a:pPr>
            <a:r>
              <a:rPr lang="en-US" altLang="zh-CN" sz="1700" dirty="0" smtClean="0">
                <a:latin typeface="Microsoft YaHei UI" pitchFamily="34" charset="-122"/>
                <a:ea typeface="Microsoft YaHei UI" pitchFamily="34" charset="-122"/>
              </a:rPr>
              <a:t>4</a:t>
            </a:r>
            <a:r>
              <a:rPr lang="zh-CN" altLang="en-US" sz="1700" dirty="0" smtClean="0">
                <a:latin typeface="Microsoft YaHei UI" pitchFamily="34" charset="-122"/>
                <a:ea typeface="Microsoft YaHei UI" pitchFamily="34" charset="-122"/>
              </a:rPr>
              <a:t>）结点</a:t>
            </a:r>
            <a:r>
              <a:rPr lang="en-US" altLang="zh-CN" sz="1700" dirty="0" err="1" smtClean="0">
                <a:latin typeface="Microsoft YaHei UI" pitchFamily="34" charset="-122"/>
                <a:ea typeface="Microsoft YaHei UI" pitchFamily="34" charset="-122"/>
              </a:rPr>
              <a:t>i</a:t>
            </a:r>
            <a:r>
              <a:rPr lang="zh-CN" altLang="en-US" sz="1700" dirty="0" smtClean="0">
                <a:latin typeface="Microsoft YaHei UI" pitchFamily="34" charset="-122"/>
                <a:ea typeface="Microsoft YaHei UI" pitchFamily="34" charset="-122"/>
              </a:rPr>
              <a:t>所在的层次为               ，具有</a:t>
            </a:r>
            <a:r>
              <a:rPr lang="en-US" altLang="zh-CN" sz="1700" dirty="0" smtClean="0">
                <a:latin typeface="Microsoft YaHei UI" pitchFamily="34" charset="-122"/>
                <a:ea typeface="Microsoft YaHei UI" pitchFamily="34" charset="-122"/>
              </a:rPr>
              <a:t>n</a:t>
            </a:r>
            <a:r>
              <a:rPr lang="zh-CN" altLang="en-US" sz="1700" dirty="0" smtClean="0">
                <a:latin typeface="Microsoft YaHei UI" pitchFamily="34" charset="-122"/>
                <a:ea typeface="Microsoft YaHei UI" pitchFamily="34" charset="-122"/>
              </a:rPr>
              <a:t>个（</a:t>
            </a:r>
            <a:r>
              <a:rPr lang="en-US" altLang="zh-CN" sz="1700" dirty="0" smtClean="0">
                <a:latin typeface="Microsoft YaHei UI" pitchFamily="34" charset="-122"/>
                <a:ea typeface="Microsoft YaHei UI" pitchFamily="34" charset="-122"/>
              </a:rPr>
              <a:t>n&gt;0</a:t>
            </a:r>
            <a:r>
              <a:rPr lang="zh-CN" altLang="en-US" sz="1700" dirty="0" smtClean="0">
                <a:latin typeface="Microsoft YaHei UI" pitchFamily="34" charset="-122"/>
                <a:ea typeface="Microsoft YaHei UI" pitchFamily="34" charset="-122"/>
              </a:rPr>
              <a:t>）结点的树的高度为                    或                。</a:t>
            </a:r>
            <a:endParaRPr lang="en-US" altLang="zh-CN" sz="1700" dirty="0" smtClean="0">
              <a:latin typeface="Microsoft YaHei UI" pitchFamily="34" charset="-122"/>
              <a:ea typeface="Microsoft YaHei UI" pitchFamily="34" charset="-122"/>
            </a:endParaRPr>
          </a:p>
        </p:txBody>
      </p:sp>
      <p:pic>
        <p:nvPicPr>
          <p:cNvPr id="3074" name="Picture 2"/>
          <p:cNvPicPr>
            <a:picLocks noChangeAspect="1" noChangeArrowheads="1"/>
          </p:cNvPicPr>
          <p:nvPr/>
        </p:nvPicPr>
        <p:blipFill>
          <a:blip r:embed="rId2"/>
          <a:srcRect/>
          <a:stretch>
            <a:fillRect/>
          </a:stretch>
        </p:blipFill>
        <p:spPr bwMode="auto">
          <a:xfrm>
            <a:off x="1381125" y="2182967"/>
            <a:ext cx="8237450" cy="2421311"/>
          </a:xfrm>
          <a:prstGeom prst="rect">
            <a:avLst/>
          </a:prstGeom>
          <a:noFill/>
          <a:ln w="9525">
            <a:noFill/>
            <a:miter lim="800000"/>
            <a:headEnd/>
            <a:tailEnd/>
          </a:ln>
        </p:spPr>
      </p:pic>
      <p:pic>
        <p:nvPicPr>
          <p:cNvPr id="3076" name="Picture 4"/>
          <p:cNvPicPr>
            <a:picLocks noChangeAspect="1" noChangeArrowheads="1"/>
          </p:cNvPicPr>
          <p:nvPr/>
        </p:nvPicPr>
        <p:blipFill>
          <a:blip r:embed="rId3"/>
          <a:srcRect/>
          <a:stretch>
            <a:fillRect/>
          </a:stretch>
        </p:blipFill>
        <p:spPr bwMode="auto">
          <a:xfrm>
            <a:off x="2546414" y="5225546"/>
            <a:ext cx="638175" cy="390525"/>
          </a:xfrm>
          <a:prstGeom prst="rect">
            <a:avLst/>
          </a:prstGeom>
          <a:noFill/>
          <a:ln w="9525">
            <a:noFill/>
            <a:miter lim="800000"/>
            <a:headEnd/>
            <a:tailEnd/>
          </a:ln>
        </p:spPr>
      </p:pic>
      <p:pic>
        <p:nvPicPr>
          <p:cNvPr id="3078" name="Picture 6"/>
          <p:cNvPicPr>
            <a:picLocks noChangeAspect="1" noChangeArrowheads="1"/>
          </p:cNvPicPr>
          <p:nvPr/>
        </p:nvPicPr>
        <p:blipFill>
          <a:blip r:embed="rId4"/>
          <a:srcRect/>
          <a:stretch>
            <a:fillRect/>
          </a:stretch>
        </p:blipFill>
        <p:spPr bwMode="auto">
          <a:xfrm>
            <a:off x="3077251" y="6006180"/>
            <a:ext cx="942975" cy="361950"/>
          </a:xfrm>
          <a:prstGeom prst="rect">
            <a:avLst/>
          </a:prstGeom>
          <a:noFill/>
          <a:ln w="9525">
            <a:noFill/>
            <a:miter lim="800000"/>
            <a:headEnd/>
            <a:tailEnd/>
          </a:ln>
        </p:spPr>
      </p:pic>
      <p:pic>
        <p:nvPicPr>
          <p:cNvPr id="3079" name="Picture 7"/>
          <p:cNvPicPr>
            <a:picLocks noChangeAspect="1" noChangeArrowheads="1"/>
          </p:cNvPicPr>
          <p:nvPr/>
        </p:nvPicPr>
        <p:blipFill>
          <a:blip r:embed="rId5"/>
          <a:srcRect/>
          <a:stretch>
            <a:fillRect/>
          </a:stretch>
        </p:blipFill>
        <p:spPr bwMode="auto">
          <a:xfrm>
            <a:off x="9705281" y="4880883"/>
            <a:ext cx="536121" cy="314679"/>
          </a:xfrm>
          <a:prstGeom prst="rect">
            <a:avLst/>
          </a:prstGeom>
          <a:noFill/>
          <a:ln w="9525">
            <a:noFill/>
            <a:miter lim="800000"/>
            <a:headEnd/>
            <a:tailEnd/>
          </a:ln>
        </p:spPr>
      </p:pic>
      <p:pic>
        <p:nvPicPr>
          <p:cNvPr id="3081" name="Picture 9"/>
          <p:cNvPicPr>
            <a:picLocks noChangeAspect="1" noChangeArrowheads="1"/>
          </p:cNvPicPr>
          <p:nvPr/>
        </p:nvPicPr>
        <p:blipFill>
          <a:blip r:embed="rId6"/>
          <a:srcRect/>
          <a:stretch>
            <a:fillRect/>
          </a:stretch>
        </p:blipFill>
        <p:spPr bwMode="auto">
          <a:xfrm>
            <a:off x="7700963" y="6025923"/>
            <a:ext cx="1057275" cy="314325"/>
          </a:xfrm>
          <a:prstGeom prst="rect">
            <a:avLst/>
          </a:prstGeom>
          <a:noFill/>
          <a:ln w="9525">
            <a:noFill/>
            <a:miter lim="800000"/>
            <a:headEnd/>
            <a:tailEnd/>
          </a:ln>
        </p:spPr>
      </p:pic>
      <p:pic>
        <p:nvPicPr>
          <p:cNvPr id="3082" name="Picture 10"/>
          <p:cNvPicPr>
            <a:picLocks noChangeAspect="1" noChangeArrowheads="1"/>
          </p:cNvPicPr>
          <p:nvPr/>
        </p:nvPicPr>
        <p:blipFill>
          <a:blip r:embed="rId7"/>
          <a:srcRect/>
          <a:stretch>
            <a:fillRect/>
          </a:stretch>
        </p:blipFill>
        <p:spPr bwMode="auto">
          <a:xfrm>
            <a:off x="9131754" y="6019120"/>
            <a:ext cx="895350" cy="371475"/>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3866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二叉排序树（二叉查找树）</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
            <a:extLst>
              <a:ext uri="{FF2B5EF4-FFF2-40B4-BE49-F238E27FC236}">
                <a16:creationId xmlns:a16="http://schemas.microsoft.com/office/drawing/2014/main" xmlns="" id="{9EBE7EC0-2F2A-4A9F-BB83-DBE4093374F9}"/>
              </a:ext>
            </a:extLst>
          </p:cNvPr>
          <p:cNvSpPr txBox="1"/>
          <p:nvPr/>
        </p:nvSpPr>
        <p:spPr>
          <a:xfrm>
            <a:off x="860615" y="1226372"/>
            <a:ext cx="9434453" cy="874983"/>
          </a:xfrm>
          <a:prstGeom prst="rect">
            <a:avLst/>
          </a:prstGeom>
          <a:noFill/>
        </p:spPr>
        <p:txBody>
          <a:bodyPr wrap="square" rtlCol="0">
            <a:spAutoFit/>
          </a:bodyPr>
          <a:lstStyle/>
          <a:p>
            <a:pPr>
              <a:lnSpc>
                <a:spcPct val="150000"/>
              </a:lnSpc>
            </a:pPr>
            <a:r>
              <a:rPr lang="zh-CN" altLang="en-US" dirty="0" smtClean="0">
                <a:latin typeface="Microsoft YaHei UI" pitchFamily="34" charset="-122"/>
                <a:ea typeface="Microsoft YaHei UI" pitchFamily="34" charset="-122"/>
              </a:rPr>
              <a:t>   树上</a:t>
            </a:r>
            <a:r>
              <a:rPr lang="zh-CN" altLang="en-US" dirty="0" smtClean="0">
                <a:solidFill>
                  <a:srgbClr val="9900CC"/>
                </a:solidFill>
                <a:latin typeface="Microsoft YaHei UI" pitchFamily="34" charset="-122"/>
                <a:ea typeface="Microsoft YaHei UI" pitchFamily="34" charset="-122"/>
              </a:rPr>
              <a:t>任意结点</a:t>
            </a:r>
            <a:r>
              <a:rPr lang="zh-CN" altLang="en-US" dirty="0" smtClean="0">
                <a:latin typeface="Microsoft YaHei UI" pitchFamily="34" charset="-122"/>
                <a:ea typeface="Microsoft YaHei UI" pitchFamily="34" charset="-122"/>
              </a:rPr>
              <a:t>如果存在左子树和右子树，则左子树上所有结点元素的值都小于该结点，右子树上所有结点元素的值都大于该结点。</a:t>
            </a:r>
            <a:endParaRPr lang="en-US" altLang="zh-CN" dirty="0" smtClean="0">
              <a:latin typeface="Microsoft YaHei UI" pitchFamily="34" charset="-122"/>
              <a:ea typeface="Microsoft YaHei UI" pitchFamily="34" charset="-122"/>
            </a:endParaRPr>
          </a:p>
        </p:txBody>
      </p:sp>
      <p:pic>
        <p:nvPicPr>
          <p:cNvPr id="4101" name="Picture 5"/>
          <p:cNvPicPr>
            <a:picLocks noChangeAspect="1" noChangeArrowheads="1"/>
          </p:cNvPicPr>
          <p:nvPr/>
        </p:nvPicPr>
        <p:blipFill>
          <a:blip r:embed="rId2"/>
          <a:srcRect/>
          <a:stretch>
            <a:fillRect/>
          </a:stretch>
        </p:blipFill>
        <p:spPr bwMode="auto">
          <a:xfrm>
            <a:off x="3894153" y="2215241"/>
            <a:ext cx="4210050" cy="2771775"/>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66255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平衡二叉树</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
            <a:extLst>
              <a:ext uri="{FF2B5EF4-FFF2-40B4-BE49-F238E27FC236}">
                <a16:creationId xmlns:a16="http://schemas.microsoft.com/office/drawing/2014/main" xmlns="" id="{9EBE7EC0-2F2A-4A9F-BB83-DBE4093374F9}"/>
              </a:ext>
            </a:extLst>
          </p:cNvPr>
          <p:cNvSpPr txBox="1"/>
          <p:nvPr/>
        </p:nvSpPr>
        <p:spPr>
          <a:xfrm>
            <a:off x="860615" y="1226372"/>
            <a:ext cx="9434453" cy="507831"/>
          </a:xfrm>
          <a:prstGeom prst="rect">
            <a:avLst/>
          </a:prstGeom>
          <a:noFill/>
        </p:spPr>
        <p:txBody>
          <a:bodyPr wrap="square" rtlCol="0">
            <a:spAutoFit/>
          </a:bodyPr>
          <a:lstStyle/>
          <a:p>
            <a:pPr>
              <a:lnSpc>
                <a:spcPct val="150000"/>
              </a:lnSpc>
            </a:pPr>
            <a:r>
              <a:rPr lang="zh-CN" altLang="en-US" dirty="0" smtClean="0">
                <a:latin typeface="Microsoft YaHei UI" pitchFamily="34" charset="-122"/>
                <a:ea typeface="Microsoft YaHei UI" pitchFamily="34" charset="-122"/>
              </a:rPr>
              <a:t>   树上</a:t>
            </a:r>
            <a:r>
              <a:rPr lang="zh-CN" altLang="en-US" dirty="0" smtClean="0">
                <a:solidFill>
                  <a:srgbClr val="9900CC"/>
                </a:solidFill>
                <a:latin typeface="Microsoft YaHei UI" pitchFamily="34" charset="-122"/>
                <a:ea typeface="Microsoft YaHei UI" pitchFamily="34" charset="-122"/>
              </a:rPr>
              <a:t>任意结点</a:t>
            </a:r>
            <a:r>
              <a:rPr lang="zh-CN" altLang="en-US" dirty="0" smtClean="0">
                <a:latin typeface="Microsoft YaHei UI" pitchFamily="34" charset="-122"/>
                <a:ea typeface="Microsoft YaHei UI" pitchFamily="34" charset="-122"/>
              </a:rPr>
              <a:t>的左子树和右子树的深度之差不超过</a:t>
            </a:r>
            <a:r>
              <a:rPr lang="en-US" altLang="zh-CN" dirty="0" smtClean="0">
                <a:latin typeface="Microsoft YaHei UI" pitchFamily="34" charset="-122"/>
                <a:ea typeface="Microsoft YaHei UI" pitchFamily="34" charset="-122"/>
              </a:rPr>
              <a:t>1</a:t>
            </a:r>
            <a:r>
              <a:rPr lang="zh-CN" altLang="en-US" dirty="0" smtClean="0">
                <a:latin typeface="Microsoft YaHei UI" pitchFamily="34" charset="-122"/>
                <a:ea typeface="Microsoft YaHei UI" pitchFamily="34" charset="-122"/>
              </a:rPr>
              <a:t>。</a:t>
            </a:r>
            <a:endParaRPr lang="en-US" altLang="zh-CN" dirty="0" smtClean="0">
              <a:latin typeface="Microsoft YaHei UI" pitchFamily="34" charset="-122"/>
              <a:ea typeface="Microsoft YaHei UI" pitchFamily="34" charset="-122"/>
            </a:endParaRPr>
          </a:p>
        </p:txBody>
      </p:sp>
      <p:pic>
        <p:nvPicPr>
          <p:cNvPr id="4099" name="Picture 3"/>
          <p:cNvPicPr>
            <a:picLocks noChangeAspect="1" noChangeArrowheads="1"/>
          </p:cNvPicPr>
          <p:nvPr/>
        </p:nvPicPr>
        <p:blipFill>
          <a:blip r:embed="rId2"/>
          <a:srcRect/>
          <a:stretch>
            <a:fillRect/>
          </a:stretch>
        </p:blipFill>
        <p:spPr bwMode="auto">
          <a:xfrm>
            <a:off x="1443038" y="2009775"/>
            <a:ext cx="9305925" cy="2838450"/>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2"/>
          <a:srcRect/>
          <a:stretch>
            <a:fillRect/>
          </a:stretch>
        </p:blipFill>
        <p:spPr bwMode="auto">
          <a:xfrm>
            <a:off x="8506814" y="3918432"/>
            <a:ext cx="3685186" cy="2940376"/>
          </a:xfrm>
          <a:prstGeom prst="rect">
            <a:avLst/>
          </a:prstGeom>
          <a:noFill/>
          <a:ln w="9525">
            <a:noFill/>
            <a:miter lim="800000"/>
            <a:headEnd/>
            <a:tailEnd/>
          </a:ln>
        </p:spPr>
      </p:pic>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830997"/>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数据结构的三要素</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925137"/>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926925"/>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928713"/>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926925"/>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928713"/>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930501"/>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
            <a:extLst>
              <a:ext uri="{FF2B5EF4-FFF2-40B4-BE49-F238E27FC236}">
                <a16:creationId xmlns:a16="http://schemas.microsoft.com/office/drawing/2014/main" xmlns="" id="{9EBE7EC0-2F2A-4A9F-BB83-DBE4093374F9}"/>
              </a:ext>
            </a:extLst>
          </p:cNvPr>
          <p:cNvSpPr txBox="1"/>
          <p:nvPr/>
        </p:nvSpPr>
        <p:spPr>
          <a:xfrm>
            <a:off x="1430709" y="4303082"/>
            <a:ext cx="6917167" cy="877163"/>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讨论一种数据结构时，需要关注的三个方面：逻辑结构是组织数据的方法、物理结构是存储数据的方法，数据的运算是操作数据的方法。</a:t>
            </a:r>
            <a:endParaRPr lang="en-US" altLang="zh-CN" sz="1700" dirty="0" smtClean="0">
              <a:latin typeface="微软雅黑" panose="020B0503020204020204" pitchFamily="34" charset="-122"/>
              <a:ea typeface="微软雅黑" panose="020B0503020204020204" pitchFamily="34" charset="-122"/>
            </a:endParaRPr>
          </a:p>
        </p:txBody>
      </p:sp>
      <p:pic>
        <p:nvPicPr>
          <p:cNvPr id="1027" name="Picture 3"/>
          <p:cNvPicPr>
            <a:picLocks noChangeAspect="1" noChangeArrowheads="1"/>
          </p:cNvPicPr>
          <p:nvPr/>
        </p:nvPicPr>
        <p:blipFill>
          <a:blip r:embed="rId3"/>
          <a:srcRect/>
          <a:stretch>
            <a:fillRect/>
          </a:stretch>
        </p:blipFill>
        <p:spPr bwMode="auto">
          <a:xfrm>
            <a:off x="1837331" y="1696963"/>
            <a:ext cx="5591175" cy="2409825"/>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8501230" y="1291624"/>
            <a:ext cx="3690770" cy="2758464"/>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66255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二叉树的性质</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
            <a:extLst>
              <a:ext uri="{FF2B5EF4-FFF2-40B4-BE49-F238E27FC236}">
                <a16:creationId xmlns:a16="http://schemas.microsoft.com/office/drawing/2014/main" xmlns="" id="{9EBE7EC0-2F2A-4A9F-BB83-DBE4093374F9}"/>
              </a:ext>
            </a:extLst>
          </p:cNvPr>
          <p:cNvSpPr txBox="1"/>
          <p:nvPr/>
        </p:nvSpPr>
        <p:spPr>
          <a:xfrm>
            <a:off x="860615" y="1226372"/>
            <a:ext cx="9434453" cy="923330"/>
          </a:xfrm>
          <a:prstGeom prst="rect">
            <a:avLst/>
          </a:prstGeom>
          <a:noFill/>
        </p:spPr>
        <p:txBody>
          <a:bodyPr wrap="square" rtlCol="0">
            <a:spAutoFit/>
          </a:bodyPr>
          <a:lstStyle/>
          <a:p>
            <a:pPr>
              <a:lnSpc>
                <a:spcPct val="150000"/>
              </a:lnSpc>
            </a:pPr>
            <a:r>
              <a:rPr lang="en-US" altLang="zh-CN" dirty="0" smtClean="0">
                <a:latin typeface="Microsoft YaHei UI" pitchFamily="34" charset="-122"/>
                <a:ea typeface="Microsoft YaHei UI" pitchFamily="34" charset="-122"/>
              </a:rPr>
              <a:t>   1</a:t>
            </a:r>
            <a:r>
              <a:rPr lang="zh-CN" altLang="en-US" dirty="0" smtClean="0">
                <a:latin typeface="Microsoft YaHei UI" pitchFamily="34" charset="-122"/>
                <a:ea typeface="Microsoft YaHei UI" pitchFamily="34" charset="-122"/>
              </a:rPr>
              <a:t>）一棵非空的二叉树，</a:t>
            </a:r>
            <a:r>
              <a:rPr lang="en-US" altLang="zh-CN" dirty="0" smtClean="0">
                <a:latin typeface="Microsoft YaHei UI" pitchFamily="34" charset="-122"/>
                <a:ea typeface="Microsoft YaHei UI" pitchFamily="34" charset="-122"/>
              </a:rPr>
              <a:t>n</a:t>
            </a:r>
            <a:r>
              <a:rPr lang="zh-CN" altLang="en-US" dirty="0" smtClean="0">
                <a:latin typeface="Microsoft YaHei UI" pitchFamily="34" charset="-122"/>
                <a:ea typeface="Microsoft YaHei UI" pitchFamily="34" charset="-122"/>
              </a:rPr>
              <a:t>表示结点总数，</a:t>
            </a:r>
            <a:r>
              <a:rPr lang="en-US" altLang="zh-CN" dirty="0" smtClean="0">
                <a:latin typeface="Microsoft YaHei UI" pitchFamily="34" charset="-122"/>
                <a:ea typeface="Microsoft YaHei UI" pitchFamily="34" charset="-122"/>
              </a:rPr>
              <a:t>n</a:t>
            </a:r>
            <a:r>
              <a:rPr lang="en-US" altLang="zh-CN" baseline="-25000" dirty="0" smtClean="0">
                <a:latin typeface="Microsoft YaHei UI" pitchFamily="34" charset="-122"/>
                <a:ea typeface="Microsoft YaHei UI" pitchFamily="34" charset="-122"/>
              </a:rPr>
              <a:t>0</a:t>
            </a:r>
            <a:r>
              <a:rPr lang="zh-CN" altLang="en-US" dirty="0" smtClean="0">
                <a:latin typeface="Microsoft YaHei UI" pitchFamily="34" charset="-122"/>
                <a:ea typeface="Microsoft YaHei UI" pitchFamily="34" charset="-122"/>
              </a:rPr>
              <a:t>表示度为</a:t>
            </a:r>
            <a:r>
              <a:rPr lang="en-US" altLang="zh-CN" dirty="0" smtClean="0">
                <a:latin typeface="Microsoft YaHei UI" pitchFamily="34" charset="-122"/>
                <a:ea typeface="Microsoft YaHei UI" pitchFamily="34" charset="-122"/>
              </a:rPr>
              <a:t>0</a:t>
            </a:r>
            <a:r>
              <a:rPr lang="zh-CN" altLang="en-US" dirty="0" smtClean="0">
                <a:latin typeface="Microsoft YaHei UI" pitchFamily="34" charset="-122"/>
                <a:ea typeface="Microsoft YaHei UI" pitchFamily="34" charset="-122"/>
              </a:rPr>
              <a:t>的结点数，</a:t>
            </a:r>
            <a:r>
              <a:rPr lang="en-US" altLang="zh-CN" dirty="0" smtClean="0">
                <a:latin typeface="Microsoft YaHei UI" pitchFamily="34" charset="-122"/>
                <a:ea typeface="Microsoft YaHei UI" pitchFamily="34" charset="-122"/>
              </a:rPr>
              <a:t>n</a:t>
            </a:r>
            <a:r>
              <a:rPr lang="en-US" altLang="zh-CN" baseline="-25000" dirty="0" smtClean="0">
                <a:latin typeface="Microsoft YaHei UI" pitchFamily="34" charset="-122"/>
                <a:ea typeface="Microsoft YaHei UI" pitchFamily="34" charset="-122"/>
              </a:rPr>
              <a:t>1</a:t>
            </a:r>
            <a:r>
              <a:rPr lang="zh-CN" altLang="en-US" dirty="0" smtClean="0">
                <a:latin typeface="Microsoft YaHei UI" pitchFamily="34" charset="-122"/>
                <a:ea typeface="Microsoft YaHei UI" pitchFamily="34" charset="-122"/>
              </a:rPr>
              <a:t>表示度为</a:t>
            </a:r>
            <a:r>
              <a:rPr lang="en-US" altLang="zh-CN" dirty="0" smtClean="0">
                <a:latin typeface="Microsoft YaHei UI" pitchFamily="34" charset="-122"/>
                <a:ea typeface="Microsoft YaHei UI" pitchFamily="34" charset="-122"/>
              </a:rPr>
              <a:t>1</a:t>
            </a:r>
            <a:r>
              <a:rPr lang="zh-CN" altLang="en-US" dirty="0" smtClean="0">
                <a:latin typeface="Microsoft YaHei UI" pitchFamily="34" charset="-122"/>
                <a:ea typeface="Microsoft YaHei UI" pitchFamily="34" charset="-122"/>
              </a:rPr>
              <a:t>的结点数，</a:t>
            </a:r>
            <a:r>
              <a:rPr lang="en-US" altLang="zh-CN" dirty="0" smtClean="0">
                <a:latin typeface="Microsoft YaHei UI" pitchFamily="34" charset="-122"/>
                <a:ea typeface="Microsoft YaHei UI" pitchFamily="34" charset="-122"/>
              </a:rPr>
              <a:t>n</a:t>
            </a:r>
            <a:r>
              <a:rPr lang="en-US" altLang="zh-CN" baseline="-25000" dirty="0" smtClean="0">
                <a:latin typeface="Microsoft YaHei UI" pitchFamily="34" charset="-122"/>
                <a:ea typeface="Microsoft YaHei UI" pitchFamily="34" charset="-122"/>
              </a:rPr>
              <a:t>2</a:t>
            </a:r>
            <a:r>
              <a:rPr lang="zh-CN" altLang="en-US" dirty="0" smtClean="0">
                <a:latin typeface="Microsoft YaHei UI" pitchFamily="34" charset="-122"/>
                <a:ea typeface="Microsoft YaHei UI" pitchFamily="34" charset="-122"/>
              </a:rPr>
              <a:t>表示度为</a:t>
            </a:r>
            <a:r>
              <a:rPr lang="en-US" altLang="zh-CN" dirty="0" smtClean="0">
                <a:latin typeface="Microsoft YaHei UI" pitchFamily="34" charset="-122"/>
                <a:ea typeface="Microsoft YaHei UI" pitchFamily="34" charset="-122"/>
              </a:rPr>
              <a:t>2</a:t>
            </a:r>
            <a:r>
              <a:rPr lang="zh-CN" altLang="en-US" dirty="0" smtClean="0">
                <a:latin typeface="Microsoft YaHei UI" pitchFamily="34" charset="-122"/>
                <a:ea typeface="Microsoft YaHei UI" pitchFamily="34" charset="-122"/>
              </a:rPr>
              <a:t>的结点数。</a:t>
            </a:r>
            <a:endParaRPr lang="en-US" altLang="zh-CN" dirty="0" smtClean="0">
              <a:latin typeface="Microsoft YaHei UI" pitchFamily="34" charset="-122"/>
              <a:ea typeface="Microsoft YaHei UI" pitchFamily="34" charset="-122"/>
            </a:endParaRPr>
          </a:p>
        </p:txBody>
      </p:sp>
      <p:pic>
        <p:nvPicPr>
          <p:cNvPr id="5123" name="Picture 3"/>
          <p:cNvPicPr>
            <a:picLocks noChangeAspect="1" noChangeArrowheads="1"/>
          </p:cNvPicPr>
          <p:nvPr/>
        </p:nvPicPr>
        <p:blipFill>
          <a:blip r:embed="rId2"/>
          <a:srcRect/>
          <a:stretch>
            <a:fillRect/>
          </a:stretch>
        </p:blipFill>
        <p:spPr bwMode="auto">
          <a:xfrm>
            <a:off x="1546132" y="2527207"/>
            <a:ext cx="4581525" cy="2771775"/>
          </a:xfrm>
          <a:prstGeom prst="rect">
            <a:avLst/>
          </a:prstGeom>
          <a:noFill/>
          <a:ln w="9525">
            <a:noFill/>
            <a:miter lim="800000"/>
            <a:headEnd/>
            <a:tailEnd/>
          </a:ln>
        </p:spPr>
      </p:pic>
      <p:sp>
        <p:nvSpPr>
          <p:cNvPr id="19" name="文本框 1">
            <a:extLst>
              <a:ext uri="{FF2B5EF4-FFF2-40B4-BE49-F238E27FC236}">
                <a16:creationId xmlns:a16="http://schemas.microsoft.com/office/drawing/2014/main" xmlns="" id="{9EBE7EC0-2F2A-4A9F-BB83-DBE4093374F9}"/>
              </a:ext>
            </a:extLst>
          </p:cNvPr>
          <p:cNvSpPr txBox="1"/>
          <p:nvPr/>
        </p:nvSpPr>
        <p:spPr>
          <a:xfrm>
            <a:off x="6327300" y="2753957"/>
            <a:ext cx="3771961" cy="3277820"/>
          </a:xfrm>
          <a:prstGeom prst="rect">
            <a:avLst/>
          </a:prstGeom>
          <a:noFill/>
        </p:spPr>
        <p:txBody>
          <a:bodyPr wrap="square" rtlCol="0">
            <a:spAutoFit/>
          </a:bodyPr>
          <a:lstStyle/>
          <a:p>
            <a:pPr>
              <a:lnSpc>
                <a:spcPct val="150000"/>
              </a:lnSpc>
            </a:pPr>
            <a:r>
              <a:rPr lang="en-US" altLang="zh-CN" dirty="0" smtClean="0">
                <a:latin typeface="Microsoft YaHei UI" pitchFamily="34" charset="-122"/>
                <a:ea typeface="Microsoft YaHei UI" pitchFamily="34" charset="-122"/>
              </a:rPr>
              <a:t>n=n</a:t>
            </a:r>
            <a:r>
              <a:rPr lang="en-US" altLang="zh-CN" baseline="-25000" dirty="0" smtClean="0">
                <a:latin typeface="Microsoft YaHei UI" pitchFamily="34" charset="-122"/>
                <a:ea typeface="Microsoft YaHei UI" pitchFamily="34" charset="-122"/>
              </a:rPr>
              <a:t>0</a:t>
            </a:r>
            <a:r>
              <a:rPr lang="en-US" altLang="zh-CN" dirty="0" smtClean="0">
                <a:latin typeface="Microsoft YaHei UI" pitchFamily="34" charset="-122"/>
                <a:ea typeface="Microsoft YaHei UI" pitchFamily="34" charset="-122"/>
              </a:rPr>
              <a:t>+n</a:t>
            </a:r>
            <a:r>
              <a:rPr lang="en-US" altLang="zh-CN" baseline="-25000" dirty="0" smtClean="0">
                <a:latin typeface="Microsoft YaHei UI" pitchFamily="34" charset="-122"/>
                <a:ea typeface="Microsoft YaHei UI" pitchFamily="34" charset="-122"/>
              </a:rPr>
              <a:t>1</a:t>
            </a:r>
            <a:r>
              <a:rPr lang="en-US" altLang="zh-CN" dirty="0" smtClean="0">
                <a:latin typeface="Microsoft YaHei UI" pitchFamily="34" charset="-122"/>
                <a:ea typeface="Microsoft YaHei UI" pitchFamily="34" charset="-122"/>
              </a:rPr>
              <a:t>+n</a:t>
            </a:r>
            <a:r>
              <a:rPr lang="en-US" altLang="zh-CN" baseline="-25000" dirty="0" smtClean="0">
                <a:latin typeface="Microsoft YaHei UI" pitchFamily="34" charset="-122"/>
                <a:ea typeface="Microsoft YaHei UI" pitchFamily="34" charset="-122"/>
              </a:rPr>
              <a:t>2       </a:t>
            </a:r>
            <a:r>
              <a:rPr lang="zh-CN" altLang="en-US" dirty="0" smtClean="0">
                <a:latin typeface="Microsoft YaHei UI" pitchFamily="34" charset="-122"/>
                <a:ea typeface="Microsoft YaHei UI" pitchFamily="34" charset="-122"/>
              </a:rPr>
              <a:t>按结点统计</a:t>
            </a:r>
            <a:endParaRPr lang="en-US" altLang="zh-CN" baseline="-25000" dirty="0" smtClean="0">
              <a:latin typeface="Microsoft YaHei UI" pitchFamily="34" charset="-122"/>
              <a:ea typeface="Microsoft YaHei UI" pitchFamily="34" charset="-122"/>
            </a:endParaRPr>
          </a:p>
          <a:p>
            <a:pPr>
              <a:lnSpc>
                <a:spcPct val="150000"/>
              </a:lnSpc>
            </a:pPr>
            <a:endParaRPr lang="en-US" altLang="zh-CN" baseline="-25000" dirty="0" smtClean="0">
              <a:latin typeface="Microsoft YaHei UI" pitchFamily="34" charset="-122"/>
              <a:ea typeface="Microsoft YaHei UI" pitchFamily="34" charset="-122"/>
            </a:endParaRPr>
          </a:p>
          <a:p>
            <a:pPr>
              <a:lnSpc>
                <a:spcPct val="150000"/>
              </a:lnSpc>
            </a:pPr>
            <a:r>
              <a:rPr lang="en-US" altLang="zh-CN" dirty="0" smtClean="0">
                <a:latin typeface="Microsoft YaHei UI" pitchFamily="34" charset="-122"/>
                <a:ea typeface="Microsoft YaHei UI" pitchFamily="34" charset="-122"/>
              </a:rPr>
              <a:t>n=n</a:t>
            </a:r>
            <a:r>
              <a:rPr lang="en-US" altLang="zh-CN" baseline="-25000" dirty="0" smtClean="0">
                <a:latin typeface="Microsoft YaHei UI" pitchFamily="34" charset="-122"/>
                <a:ea typeface="Microsoft YaHei UI" pitchFamily="34" charset="-122"/>
              </a:rPr>
              <a:t>1</a:t>
            </a:r>
            <a:r>
              <a:rPr lang="en-US" altLang="zh-CN" dirty="0" smtClean="0">
                <a:latin typeface="Microsoft YaHei UI" pitchFamily="34" charset="-122"/>
                <a:ea typeface="Microsoft YaHei UI" pitchFamily="34" charset="-122"/>
              </a:rPr>
              <a:t>+2n</a:t>
            </a:r>
            <a:r>
              <a:rPr lang="en-US" altLang="zh-CN" baseline="-25000" dirty="0" smtClean="0">
                <a:latin typeface="Microsoft YaHei UI" pitchFamily="34" charset="-122"/>
                <a:ea typeface="Microsoft YaHei UI" pitchFamily="34" charset="-122"/>
              </a:rPr>
              <a:t>2</a:t>
            </a:r>
            <a:r>
              <a:rPr lang="en-US" altLang="zh-CN" dirty="0" smtClean="0">
                <a:latin typeface="Microsoft YaHei UI" pitchFamily="34" charset="-122"/>
                <a:ea typeface="Microsoft YaHei UI" pitchFamily="34" charset="-122"/>
              </a:rPr>
              <a:t>+1     </a:t>
            </a:r>
            <a:r>
              <a:rPr lang="zh-CN" altLang="en-US" dirty="0" smtClean="0">
                <a:latin typeface="Microsoft YaHei UI" pitchFamily="34" charset="-122"/>
                <a:ea typeface="Microsoft YaHei UI" pitchFamily="34" charset="-122"/>
              </a:rPr>
              <a:t>按树叉统计</a:t>
            </a:r>
            <a:endParaRPr lang="en-US" altLang="zh-CN" dirty="0" smtClean="0">
              <a:latin typeface="Microsoft YaHei UI" pitchFamily="34" charset="-122"/>
              <a:ea typeface="Microsoft YaHei UI" pitchFamily="34" charset="-122"/>
            </a:endParaRPr>
          </a:p>
          <a:p>
            <a:pPr>
              <a:lnSpc>
                <a:spcPct val="150000"/>
              </a:lnSpc>
            </a:pPr>
            <a:endParaRPr lang="en-US" altLang="zh-CN" dirty="0" smtClean="0">
              <a:latin typeface="Microsoft YaHei UI" pitchFamily="34" charset="-122"/>
              <a:ea typeface="Microsoft YaHei UI" pitchFamily="34" charset="-122"/>
            </a:endParaRPr>
          </a:p>
          <a:p>
            <a:pPr>
              <a:lnSpc>
                <a:spcPct val="150000"/>
              </a:lnSpc>
            </a:pPr>
            <a:r>
              <a:rPr lang="en-US" altLang="zh-CN" dirty="0" smtClean="0">
                <a:latin typeface="Microsoft YaHei UI" pitchFamily="34" charset="-122"/>
                <a:ea typeface="Microsoft YaHei UI" pitchFamily="34" charset="-122"/>
              </a:rPr>
              <a:t>n</a:t>
            </a:r>
            <a:r>
              <a:rPr lang="en-US" altLang="zh-CN" baseline="-25000" dirty="0" smtClean="0">
                <a:latin typeface="Microsoft YaHei UI" pitchFamily="34" charset="-122"/>
                <a:ea typeface="Microsoft YaHei UI" pitchFamily="34" charset="-122"/>
              </a:rPr>
              <a:t>0</a:t>
            </a:r>
            <a:r>
              <a:rPr lang="en-US" altLang="zh-CN" dirty="0" smtClean="0">
                <a:latin typeface="Microsoft YaHei UI" pitchFamily="34" charset="-122"/>
                <a:ea typeface="Microsoft YaHei UI" pitchFamily="34" charset="-122"/>
              </a:rPr>
              <a:t>=n</a:t>
            </a:r>
            <a:r>
              <a:rPr lang="en-US" altLang="zh-CN" baseline="-25000" dirty="0" smtClean="0">
                <a:latin typeface="Microsoft YaHei UI" pitchFamily="34" charset="-122"/>
                <a:ea typeface="Microsoft YaHei UI" pitchFamily="34" charset="-122"/>
              </a:rPr>
              <a:t>2</a:t>
            </a:r>
            <a:r>
              <a:rPr lang="en-US" altLang="zh-CN" dirty="0" smtClean="0">
                <a:latin typeface="Microsoft YaHei UI" pitchFamily="34" charset="-122"/>
                <a:ea typeface="Microsoft YaHei UI" pitchFamily="34" charset="-122"/>
              </a:rPr>
              <a:t>+1</a:t>
            </a:r>
          </a:p>
          <a:p>
            <a:pPr>
              <a:lnSpc>
                <a:spcPct val="150000"/>
              </a:lnSpc>
            </a:pPr>
            <a:endParaRPr lang="en-US" altLang="zh-CN" dirty="0" smtClean="0">
              <a:latin typeface="Microsoft YaHei UI" pitchFamily="34" charset="-122"/>
              <a:ea typeface="Microsoft YaHei UI" pitchFamily="34" charset="-122"/>
            </a:endParaRPr>
          </a:p>
          <a:p>
            <a:pPr>
              <a:lnSpc>
                <a:spcPct val="150000"/>
              </a:lnSpc>
            </a:pPr>
            <a:endParaRPr lang="en-US" altLang="zh-CN" dirty="0" smtClean="0">
              <a:latin typeface="Microsoft YaHei UI" pitchFamily="34" charset="-122"/>
              <a:ea typeface="Microsoft YaHei UI" pitchFamily="34" charset="-122"/>
            </a:endParaRPr>
          </a:p>
          <a:p>
            <a:pPr>
              <a:lnSpc>
                <a:spcPct val="150000"/>
              </a:lnSpc>
            </a:pPr>
            <a:r>
              <a:rPr lang="en-US" altLang="zh-CN" dirty="0" smtClean="0">
                <a:latin typeface="Microsoft YaHei UI" pitchFamily="34" charset="-122"/>
                <a:ea typeface="Microsoft YaHei UI" pitchFamily="34" charset="-122"/>
              </a:rPr>
              <a:t>n   9  n</a:t>
            </a:r>
            <a:r>
              <a:rPr lang="en-US" altLang="zh-CN" baseline="-25000" dirty="0" smtClean="0">
                <a:latin typeface="Microsoft YaHei UI" pitchFamily="34" charset="-122"/>
                <a:ea typeface="Microsoft YaHei UI" pitchFamily="34" charset="-122"/>
              </a:rPr>
              <a:t>0  </a:t>
            </a:r>
            <a:r>
              <a:rPr lang="en-US" altLang="zh-CN" dirty="0" smtClean="0">
                <a:latin typeface="Microsoft YaHei UI" pitchFamily="34" charset="-122"/>
                <a:ea typeface="Microsoft YaHei UI" pitchFamily="34" charset="-122"/>
              </a:rPr>
              <a:t>4   n</a:t>
            </a:r>
            <a:r>
              <a:rPr lang="en-US" altLang="zh-CN" baseline="-25000" dirty="0" smtClean="0">
                <a:latin typeface="Microsoft YaHei UI" pitchFamily="34" charset="-122"/>
                <a:ea typeface="Microsoft YaHei UI" pitchFamily="34" charset="-122"/>
              </a:rPr>
              <a:t>1  </a:t>
            </a:r>
            <a:r>
              <a:rPr lang="en-US" altLang="zh-CN" dirty="0" smtClean="0">
                <a:latin typeface="Microsoft YaHei UI" pitchFamily="34" charset="-122"/>
                <a:ea typeface="Microsoft YaHei UI" pitchFamily="34" charset="-122"/>
              </a:rPr>
              <a:t>2    n</a:t>
            </a:r>
            <a:r>
              <a:rPr lang="en-US" altLang="zh-CN" baseline="-25000" dirty="0" smtClean="0">
                <a:latin typeface="Microsoft YaHei UI" pitchFamily="34" charset="-122"/>
                <a:ea typeface="Microsoft YaHei UI" pitchFamily="34" charset="-122"/>
              </a:rPr>
              <a:t>2   </a:t>
            </a:r>
            <a:r>
              <a:rPr lang="en-US" altLang="zh-CN" dirty="0" smtClean="0">
                <a:latin typeface="Microsoft YaHei UI" pitchFamily="34" charset="-122"/>
                <a:ea typeface="Microsoft YaHei UI" pitchFamily="34" charset="-122"/>
              </a:rPr>
              <a:t>3</a:t>
            </a: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66255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二叉树的性质</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
            <a:extLst>
              <a:ext uri="{FF2B5EF4-FFF2-40B4-BE49-F238E27FC236}">
                <a16:creationId xmlns:a16="http://schemas.microsoft.com/office/drawing/2014/main" xmlns="" id="{9EBE7EC0-2F2A-4A9F-BB83-DBE4093374F9}"/>
              </a:ext>
            </a:extLst>
          </p:cNvPr>
          <p:cNvSpPr txBox="1"/>
          <p:nvPr/>
        </p:nvSpPr>
        <p:spPr>
          <a:xfrm>
            <a:off x="860615" y="1226372"/>
            <a:ext cx="9434453" cy="507831"/>
          </a:xfrm>
          <a:prstGeom prst="rect">
            <a:avLst/>
          </a:prstGeom>
          <a:noFill/>
        </p:spPr>
        <p:txBody>
          <a:bodyPr wrap="square" rtlCol="0">
            <a:spAutoFit/>
          </a:bodyPr>
          <a:lstStyle/>
          <a:p>
            <a:pPr>
              <a:lnSpc>
                <a:spcPct val="150000"/>
              </a:lnSpc>
            </a:pPr>
            <a:r>
              <a:rPr lang="en-US" altLang="zh-CN" dirty="0" smtClean="0">
                <a:latin typeface="Microsoft YaHei UI" pitchFamily="34" charset="-122"/>
                <a:ea typeface="Microsoft YaHei UI" pitchFamily="34" charset="-122"/>
              </a:rPr>
              <a:t>   2</a:t>
            </a:r>
            <a:r>
              <a:rPr lang="zh-CN" altLang="en-US" dirty="0" smtClean="0">
                <a:latin typeface="Microsoft YaHei UI" pitchFamily="34" charset="-122"/>
                <a:ea typeface="Microsoft YaHei UI" pitchFamily="34" charset="-122"/>
              </a:rPr>
              <a:t>）一棵非空的二叉树的第</a:t>
            </a:r>
            <a:r>
              <a:rPr lang="en-US" altLang="zh-CN" dirty="0" smtClean="0">
                <a:latin typeface="Microsoft YaHei UI" pitchFamily="34" charset="-122"/>
                <a:ea typeface="Microsoft YaHei UI" pitchFamily="34" charset="-122"/>
              </a:rPr>
              <a:t>k</a:t>
            </a:r>
            <a:r>
              <a:rPr lang="zh-CN" altLang="en-US" dirty="0" smtClean="0">
                <a:latin typeface="Microsoft YaHei UI" pitchFamily="34" charset="-122"/>
                <a:ea typeface="Microsoft YaHei UI" pitchFamily="34" charset="-122"/>
              </a:rPr>
              <a:t>层最多只能有</a:t>
            </a:r>
            <a:r>
              <a:rPr lang="en-US" altLang="zh-CN" dirty="0" smtClean="0">
                <a:latin typeface="Microsoft YaHei UI" pitchFamily="34" charset="-122"/>
                <a:ea typeface="Microsoft YaHei UI" pitchFamily="34" charset="-122"/>
              </a:rPr>
              <a:t>2</a:t>
            </a:r>
            <a:r>
              <a:rPr lang="en-US" altLang="zh-CN" baseline="30000" dirty="0" smtClean="0">
                <a:latin typeface="Microsoft YaHei UI" pitchFamily="34" charset="-122"/>
                <a:ea typeface="Microsoft YaHei UI" pitchFamily="34" charset="-122"/>
              </a:rPr>
              <a:t>k-1</a:t>
            </a:r>
            <a:r>
              <a:rPr lang="zh-CN" altLang="en-US" dirty="0" smtClean="0">
                <a:latin typeface="Microsoft YaHei UI" pitchFamily="34" charset="-122"/>
                <a:ea typeface="Microsoft YaHei UI" pitchFamily="34" charset="-122"/>
              </a:rPr>
              <a:t>个结点。</a:t>
            </a:r>
            <a:endParaRPr lang="en-US" altLang="zh-CN" dirty="0" smtClean="0">
              <a:latin typeface="Microsoft YaHei UI" pitchFamily="34" charset="-122"/>
              <a:ea typeface="Microsoft YaHei UI" pitchFamily="34" charset="-122"/>
            </a:endParaRPr>
          </a:p>
        </p:txBody>
      </p:sp>
      <p:sp>
        <p:nvSpPr>
          <p:cNvPr id="20" name="文本框 1">
            <a:extLst>
              <a:ext uri="{FF2B5EF4-FFF2-40B4-BE49-F238E27FC236}">
                <a16:creationId xmlns:a16="http://schemas.microsoft.com/office/drawing/2014/main" xmlns="" id="{9EBE7EC0-2F2A-4A9F-BB83-DBE4093374F9}"/>
              </a:ext>
            </a:extLst>
          </p:cNvPr>
          <p:cNvSpPr txBox="1"/>
          <p:nvPr/>
        </p:nvSpPr>
        <p:spPr>
          <a:xfrm>
            <a:off x="873161" y="4961186"/>
            <a:ext cx="9434453" cy="507831"/>
          </a:xfrm>
          <a:prstGeom prst="rect">
            <a:avLst/>
          </a:prstGeom>
          <a:noFill/>
        </p:spPr>
        <p:txBody>
          <a:bodyPr wrap="square" rtlCol="0">
            <a:spAutoFit/>
          </a:bodyPr>
          <a:lstStyle/>
          <a:p>
            <a:pPr>
              <a:lnSpc>
                <a:spcPct val="150000"/>
              </a:lnSpc>
            </a:pPr>
            <a:r>
              <a:rPr lang="en-US" altLang="zh-CN" dirty="0" smtClean="0">
                <a:latin typeface="Microsoft YaHei UI" pitchFamily="34" charset="-122"/>
                <a:ea typeface="Microsoft YaHei UI" pitchFamily="34" charset="-122"/>
              </a:rPr>
              <a:t>   3</a:t>
            </a:r>
            <a:r>
              <a:rPr lang="zh-CN" altLang="en-US" dirty="0" smtClean="0">
                <a:latin typeface="Microsoft YaHei UI" pitchFamily="34" charset="-122"/>
                <a:ea typeface="Microsoft YaHei UI" pitchFamily="34" charset="-122"/>
              </a:rPr>
              <a:t>）高度为</a:t>
            </a:r>
            <a:r>
              <a:rPr lang="en-US" altLang="zh-CN" dirty="0" smtClean="0">
                <a:latin typeface="Microsoft YaHei UI" pitchFamily="34" charset="-122"/>
                <a:ea typeface="Microsoft YaHei UI" pitchFamily="34" charset="-122"/>
              </a:rPr>
              <a:t>h</a:t>
            </a:r>
            <a:r>
              <a:rPr lang="zh-CN" altLang="en-US" dirty="0" smtClean="0">
                <a:latin typeface="Microsoft YaHei UI" pitchFamily="34" charset="-122"/>
                <a:ea typeface="Microsoft YaHei UI" pitchFamily="34" charset="-122"/>
              </a:rPr>
              <a:t>的二叉树最多只能有</a:t>
            </a:r>
            <a:r>
              <a:rPr lang="en-US" altLang="zh-CN" dirty="0" smtClean="0">
                <a:latin typeface="Microsoft YaHei UI" pitchFamily="34" charset="-122"/>
                <a:ea typeface="Microsoft YaHei UI" pitchFamily="34" charset="-122"/>
              </a:rPr>
              <a:t>2</a:t>
            </a:r>
            <a:r>
              <a:rPr lang="en-US" altLang="zh-CN" baseline="30000" dirty="0" smtClean="0">
                <a:latin typeface="Microsoft YaHei UI" pitchFamily="34" charset="-122"/>
                <a:ea typeface="Microsoft YaHei UI" pitchFamily="34" charset="-122"/>
              </a:rPr>
              <a:t>h</a:t>
            </a:r>
            <a:r>
              <a:rPr lang="en-US" altLang="zh-CN" dirty="0" smtClean="0">
                <a:latin typeface="Microsoft YaHei UI" pitchFamily="34" charset="-122"/>
                <a:ea typeface="Microsoft YaHei UI" pitchFamily="34" charset="-122"/>
              </a:rPr>
              <a:t>-1</a:t>
            </a:r>
            <a:r>
              <a:rPr lang="zh-CN" altLang="en-US" dirty="0" smtClean="0">
                <a:latin typeface="Microsoft YaHei UI" pitchFamily="34" charset="-122"/>
                <a:ea typeface="Microsoft YaHei UI" pitchFamily="34" charset="-122"/>
              </a:rPr>
              <a:t>个结点。</a:t>
            </a:r>
            <a:endParaRPr lang="en-US" altLang="zh-CN" dirty="0" smtClean="0">
              <a:latin typeface="Microsoft YaHei UI" pitchFamily="34" charset="-122"/>
              <a:ea typeface="Microsoft YaHei UI" pitchFamily="34" charset="-122"/>
            </a:endParaRPr>
          </a:p>
        </p:txBody>
      </p:sp>
      <p:pic>
        <p:nvPicPr>
          <p:cNvPr id="2051" name="Picture 3"/>
          <p:cNvPicPr>
            <a:picLocks noChangeAspect="1" noChangeArrowheads="1"/>
          </p:cNvPicPr>
          <p:nvPr/>
        </p:nvPicPr>
        <p:blipFill>
          <a:blip r:embed="rId2"/>
          <a:srcRect/>
          <a:stretch>
            <a:fillRect/>
          </a:stretch>
        </p:blipFill>
        <p:spPr bwMode="auto">
          <a:xfrm>
            <a:off x="2482272" y="1870990"/>
            <a:ext cx="5915025" cy="2771775"/>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66255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完全二叉树的顺序存储</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1">
            <a:extLst>
              <a:ext uri="{FF2B5EF4-FFF2-40B4-BE49-F238E27FC236}">
                <a16:creationId xmlns:a16="http://schemas.microsoft.com/office/drawing/2014/main" xmlns="" id="{9EBE7EC0-2F2A-4A9F-BB83-DBE4093374F9}"/>
              </a:ext>
            </a:extLst>
          </p:cNvPr>
          <p:cNvSpPr txBox="1"/>
          <p:nvPr/>
        </p:nvSpPr>
        <p:spPr>
          <a:xfrm>
            <a:off x="860615" y="1226372"/>
            <a:ext cx="9434453" cy="507831"/>
          </a:xfrm>
          <a:prstGeom prst="rect">
            <a:avLst/>
          </a:prstGeom>
          <a:noFill/>
        </p:spPr>
        <p:txBody>
          <a:bodyPr wrap="square" rtlCol="0">
            <a:spAutoFit/>
          </a:bodyPr>
          <a:lstStyle/>
          <a:p>
            <a:pPr>
              <a:lnSpc>
                <a:spcPct val="150000"/>
              </a:lnSpc>
            </a:pPr>
            <a:r>
              <a:rPr lang="zh-CN" altLang="en-US" dirty="0" smtClean="0">
                <a:latin typeface="Microsoft YaHei UI" pitchFamily="34" charset="-122"/>
                <a:ea typeface="Microsoft YaHei UI" pitchFamily="34" charset="-122"/>
              </a:rPr>
              <a:t>   用一组连续的存储单元依次自上而下、自左到右存储完全二叉树上的结点元素。</a:t>
            </a:r>
            <a:endParaRPr lang="en-US" altLang="zh-CN" dirty="0" smtClean="0">
              <a:latin typeface="Microsoft YaHei UI" pitchFamily="34" charset="-122"/>
              <a:ea typeface="Microsoft YaHei UI" pitchFamily="34" charset="-122"/>
            </a:endParaRPr>
          </a:p>
        </p:txBody>
      </p:sp>
      <p:sp>
        <p:nvSpPr>
          <p:cNvPr id="18" name="文本框 1">
            <a:extLst>
              <a:ext uri="{FF2B5EF4-FFF2-40B4-BE49-F238E27FC236}">
                <a16:creationId xmlns:a16="http://schemas.microsoft.com/office/drawing/2014/main" xmlns="" id="{9EBE7EC0-2F2A-4A9F-BB83-DBE4093374F9}"/>
              </a:ext>
            </a:extLst>
          </p:cNvPr>
          <p:cNvSpPr txBox="1"/>
          <p:nvPr/>
        </p:nvSpPr>
        <p:spPr>
          <a:xfrm>
            <a:off x="925163" y="5897132"/>
            <a:ext cx="10166614" cy="1269578"/>
          </a:xfrm>
          <a:prstGeom prst="rect">
            <a:avLst/>
          </a:prstGeom>
          <a:noFill/>
        </p:spPr>
        <p:txBody>
          <a:bodyPr wrap="square" rtlCol="0">
            <a:spAutoFit/>
          </a:bodyPr>
          <a:lstStyle/>
          <a:p>
            <a:pPr>
              <a:lnSpc>
                <a:spcPct val="150000"/>
              </a:lnSpc>
            </a:pPr>
            <a:r>
              <a:rPr lang="zh-CN" altLang="en-US" sz="1700" dirty="0" smtClean="0">
                <a:latin typeface="Microsoft YaHei UI" pitchFamily="34" charset="-122"/>
                <a:ea typeface="Microsoft YaHei UI" pitchFamily="34" charset="-122"/>
              </a:rPr>
              <a:t>对于编号为</a:t>
            </a:r>
            <a:r>
              <a:rPr lang="en-US" altLang="zh-CN" sz="1700" dirty="0" err="1" smtClean="0">
                <a:latin typeface="Microsoft YaHei UI" pitchFamily="34" charset="-122"/>
                <a:ea typeface="Microsoft YaHei UI" pitchFamily="34" charset="-122"/>
              </a:rPr>
              <a:t>i</a:t>
            </a:r>
            <a:r>
              <a:rPr lang="zh-CN" altLang="en-US" sz="1700" dirty="0" smtClean="0">
                <a:latin typeface="Microsoft YaHei UI" pitchFamily="34" charset="-122"/>
                <a:ea typeface="Microsoft YaHei UI" pitchFamily="34" charset="-122"/>
              </a:rPr>
              <a:t>的结点，左子结点的编号为</a:t>
            </a:r>
            <a:r>
              <a:rPr lang="en-US" altLang="zh-CN" sz="1700" dirty="0" smtClean="0">
                <a:latin typeface="Microsoft YaHei UI" pitchFamily="34" charset="-122"/>
                <a:ea typeface="Microsoft YaHei UI" pitchFamily="34" charset="-122"/>
              </a:rPr>
              <a:t>2i</a:t>
            </a:r>
            <a:r>
              <a:rPr lang="zh-CN" altLang="en-US" sz="1700" dirty="0" smtClean="0">
                <a:latin typeface="Microsoft YaHei UI" pitchFamily="34" charset="-122"/>
                <a:ea typeface="Microsoft YaHei UI" pitchFamily="34" charset="-122"/>
              </a:rPr>
              <a:t>，     右子结点的编号为</a:t>
            </a:r>
            <a:r>
              <a:rPr lang="en-US" altLang="zh-CN" sz="1700" dirty="0" smtClean="0">
                <a:latin typeface="Microsoft YaHei UI" pitchFamily="34" charset="-122"/>
                <a:ea typeface="Microsoft YaHei UI" pitchFamily="34" charset="-122"/>
              </a:rPr>
              <a:t>2i+1</a:t>
            </a:r>
            <a:r>
              <a:rPr lang="zh-CN" altLang="en-US" sz="1700" dirty="0" smtClean="0">
                <a:latin typeface="Microsoft YaHei UI" pitchFamily="34" charset="-122"/>
                <a:ea typeface="Microsoft YaHei UI" pitchFamily="34" charset="-122"/>
              </a:rPr>
              <a:t>，双亲结点的编号为           。</a:t>
            </a:r>
            <a:endParaRPr lang="en-US" altLang="zh-CN" sz="1700" dirty="0" smtClean="0">
              <a:latin typeface="Microsoft YaHei UI" pitchFamily="34" charset="-122"/>
              <a:ea typeface="Microsoft YaHei UI" pitchFamily="34" charset="-122"/>
            </a:endParaRPr>
          </a:p>
          <a:p>
            <a:pPr>
              <a:lnSpc>
                <a:spcPct val="150000"/>
              </a:lnSpc>
            </a:pPr>
            <a:r>
              <a:rPr lang="zh-CN" altLang="en-US" sz="1700" dirty="0" smtClean="0">
                <a:solidFill>
                  <a:srgbClr val="9900CC"/>
                </a:solidFill>
                <a:latin typeface="Microsoft YaHei UI" pitchFamily="34" charset="-122"/>
                <a:ea typeface="Microsoft YaHei UI" pitchFamily="34" charset="-122"/>
              </a:rPr>
              <a:t>对于下标为</a:t>
            </a:r>
            <a:r>
              <a:rPr lang="en-US" altLang="zh-CN" sz="1700" dirty="0" err="1" smtClean="0">
                <a:solidFill>
                  <a:srgbClr val="9900CC"/>
                </a:solidFill>
                <a:latin typeface="Microsoft YaHei UI" pitchFamily="34" charset="-122"/>
                <a:ea typeface="Microsoft YaHei UI" pitchFamily="34" charset="-122"/>
              </a:rPr>
              <a:t>i</a:t>
            </a:r>
            <a:r>
              <a:rPr lang="zh-CN" altLang="en-US" sz="1700" dirty="0" smtClean="0">
                <a:solidFill>
                  <a:srgbClr val="9900CC"/>
                </a:solidFill>
                <a:latin typeface="Microsoft YaHei UI" pitchFamily="34" charset="-122"/>
                <a:ea typeface="Microsoft YaHei UI" pitchFamily="34" charset="-122"/>
              </a:rPr>
              <a:t>的结点，左子结点的下标为</a:t>
            </a:r>
            <a:r>
              <a:rPr lang="en-US" altLang="zh-CN" sz="1700" dirty="0" smtClean="0">
                <a:solidFill>
                  <a:srgbClr val="9900CC"/>
                </a:solidFill>
                <a:latin typeface="Microsoft YaHei UI" pitchFamily="34" charset="-122"/>
                <a:ea typeface="Microsoft YaHei UI" pitchFamily="34" charset="-122"/>
              </a:rPr>
              <a:t>2i+1</a:t>
            </a:r>
            <a:r>
              <a:rPr lang="zh-CN" altLang="en-US" sz="1700" dirty="0" smtClean="0">
                <a:solidFill>
                  <a:srgbClr val="9900CC"/>
                </a:solidFill>
                <a:latin typeface="Microsoft YaHei UI" pitchFamily="34" charset="-122"/>
                <a:ea typeface="Microsoft YaHei UI" pitchFamily="34" charset="-122"/>
              </a:rPr>
              <a:t>， 右子结点的下标为</a:t>
            </a:r>
            <a:r>
              <a:rPr lang="en-US" altLang="zh-CN" sz="1700" dirty="0" smtClean="0">
                <a:solidFill>
                  <a:srgbClr val="9900CC"/>
                </a:solidFill>
                <a:latin typeface="Microsoft YaHei UI" pitchFamily="34" charset="-122"/>
                <a:ea typeface="Microsoft YaHei UI" pitchFamily="34" charset="-122"/>
              </a:rPr>
              <a:t>2i+2</a:t>
            </a:r>
            <a:r>
              <a:rPr lang="zh-CN" altLang="en-US" sz="1700" dirty="0" smtClean="0">
                <a:solidFill>
                  <a:srgbClr val="9900CC"/>
                </a:solidFill>
                <a:latin typeface="Microsoft YaHei UI" pitchFamily="34" charset="-122"/>
                <a:ea typeface="Microsoft YaHei UI" pitchFamily="34" charset="-122"/>
              </a:rPr>
              <a:t>，双亲结点的编号为</a:t>
            </a:r>
            <a:r>
              <a:rPr lang="en-US" altLang="zh-CN" sz="1700" dirty="0" smtClean="0">
                <a:solidFill>
                  <a:srgbClr val="9900CC"/>
                </a:solidFill>
                <a:latin typeface="Microsoft YaHei UI" pitchFamily="34" charset="-122"/>
                <a:ea typeface="Microsoft YaHei UI" pitchFamily="34" charset="-122"/>
              </a:rPr>
              <a:t>                </a:t>
            </a:r>
            <a:r>
              <a:rPr lang="zh-CN" altLang="en-US" sz="1700" dirty="0" smtClean="0">
                <a:solidFill>
                  <a:srgbClr val="9900CC"/>
                </a:solidFill>
                <a:latin typeface="Microsoft YaHei UI" pitchFamily="34" charset="-122"/>
                <a:ea typeface="Microsoft YaHei UI" pitchFamily="34" charset="-122"/>
              </a:rPr>
              <a:t>。</a:t>
            </a:r>
            <a:endParaRPr lang="en-US" altLang="zh-CN" sz="1700" dirty="0" smtClean="0">
              <a:solidFill>
                <a:srgbClr val="9900CC"/>
              </a:solidFill>
              <a:latin typeface="Microsoft YaHei UI" pitchFamily="34" charset="-122"/>
              <a:ea typeface="Microsoft YaHei UI" pitchFamily="34" charset="-122"/>
            </a:endParaRPr>
          </a:p>
          <a:p>
            <a:pPr>
              <a:lnSpc>
                <a:spcPct val="150000"/>
              </a:lnSpc>
            </a:pPr>
            <a:endParaRPr lang="en-US" altLang="zh-CN" sz="1700" dirty="0" smtClean="0">
              <a:latin typeface="Microsoft YaHei UI" pitchFamily="34" charset="-122"/>
              <a:ea typeface="Microsoft YaHei UI" pitchFamily="34" charset="-122"/>
            </a:endParaRPr>
          </a:p>
        </p:txBody>
      </p:sp>
      <p:pic>
        <p:nvPicPr>
          <p:cNvPr id="1027" name="Picture 3"/>
          <p:cNvPicPr>
            <a:picLocks noChangeAspect="1" noChangeArrowheads="1"/>
          </p:cNvPicPr>
          <p:nvPr/>
        </p:nvPicPr>
        <p:blipFill>
          <a:blip r:embed="rId2"/>
          <a:srcRect/>
          <a:stretch>
            <a:fillRect/>
          </a:stretch>
        </p:blipFill>
        <p:spPr bwMode="auto">
          <a:xfrm>
            <a:off x="9586197" y="5993523"/>
            <a:ext cx="571500" cy="314325"/>
          </a:xfrm>
          <a:prstGeom prst="rect">
            <a:avLst/>
          </a:prstGeom>
          <a:noFill/>
          <a:ln w="9525">
            <a:noFill/>
            <a:miter lim="800000"/>
            <a:headEnd/>
            <a:tailEnd/>
          </a:ln>
        </p:spPr>
      </p:pic>
      <p:pic>
        <p:nvPicPr>
          <p:cNvPr id="1028" name="Picture 4"/>
          <p:cNvPicPr>
            <a:picLocks noChangeAspect="1" noChangeArrowheads="1"/>
          </p:cNvPicPr>
          <p:nvPr/>
        </p:nvPicPr>
        <p:blipFill>
          <a:blip r:embed="rId3"/>
          <a:srcRect/>
          <a:stretch>
            <a:fillRect/>
          </a:stretch>
        </p:blipFill>
        <p:spPr bwMode="auto">
          <a:xfrm>
            <a:off x="9609611" y="6361749"/>
            <a:ext cx="933450" cy="352425"/>
          </a:xfrm>
          <a:prstGeom prst="rect">
            <a:avLst/>
          </a:prstGeom>
          <a:noFill/>
          <a:ln w="9525">
            <a:noFill/>
            <a:miter lim="800000"/>
            <a:headEnd/>
            <a:tailEnd/>
          </a:ln>
        </p:spPr>
      </p:pic>
      <p:pic>
        <p:nvPicPr>
          <p:cNvPr id="1030" name="Picture 6"/>
          <p:cNvPicPr>
            <a:picLocks noChangeAspect="1" noChangeArrowheads="1"/>
          </p:cNvPicPr>
          <p:nvPr/>
        </p:nvPicPr>
        <p:blipFill>
          <a:blip r:embed="rId4"/>
          <a:srcRect/>
          <a:stretch>
            <a:fillRect/>
          </a:stretch>
        </p:blipFill>
        <p:spPr bwMode="auto">
          <a:xfrm>
            <a:off x="2216299" y="1823086"/>
            <a:ext cx="6210300" cy="3943350"/>
          </a:xfrm>
          <a:prstGeom prst="rect">
            <a:avLst/>
          </a:prstGeom>
          <a:noFill/>
          <a:ln w="9525">
            <a:noFill/>
            <a:miter lim="800000"/>
            <a:headEnd/>
            <a:tailEnd/>
          </a:ln>
        </p:spPr>
      </p:pic>
      <p:sp>
        <p:nvSpPr>
          <p:cNvPr id="19" name="文本框 1">
            <a:extLst>
              <a:ext uri="{FF2B5EF4-FFF2-40B4-BE49-F238E27FC236}">
                <a16:creationId xmlns:a16="http://schemas.microsoft.com/office/drawing/2014/main" xmlns="" id="{9EBE7EC0-2F2A-4A9F-BB83-DBE4093374F9}"/>
              </a:ext>
            </a:extLst>
          </p:cNvPr>
          <p:cNvSpPr txBox="1"/>
          <p:nvPr/>
        </p:nvSpPr>
        <p:spPr>
          <a:xfrm>
            <a:off x="9323819" y="2320081"/>
            <a:ext cx="1689332" cy="874983"/>
          </a:xfrm>
          <a:prstGeom prst="rect">
            <a:avLst/>
          </a:prstGeom>
          <a:noFill/>
        </p:spPr>
        <p:txBody>
          <a:bodyPr wrap="square" rtlCol="0">
            <a:spAutoFit/>
          </a:bodyPr>
          <a:lstStyle/>
          <a:p>
            <a:pPr>
              <a:lnSpc>
                <a:spcPct val="150000"/>
              </a:lnSpc>
            </a:pPr>
            <a:r>
              <a:rPr lang="zh-CN" altLang="en-US" b="1" dirty="0" smtClean="0">
                <a:solidFill>
                  <a:srgbClr val="9900CC"/>
                </a:solidFill>
                <a:latin typeface="Microsoft YaHei UI" pitchFamily="34" charset="-122"/>
                <a:ea typeface="Microsoft YaHei UI" pitchFamily="34" charset="-122"/>
              </a:rPr>
              <a:t>眼中没树</a:t>
            </a:r>
            <a:endParaRPr lang="en-US" altLang="zh-CN" b="1" dirty="0" smtClean="0">
              <a:solidFill>
                <a:srgbClr val="9900CC"/>
              </a:solidFill>
              <a:latin typeface="Microsoft YaHei UI" pitchFamily="34" charset="-122"/>
              <a:ea typeface="Microsoft YaHei UI" pitchFamily="34" charset="-122"/>
            </a:endParaRPr>
          </a:p>
          <a:p>
            <a:pPr>
              <a:lnSpc>
                <a:spcPct val="150000"/>
              </a:lnSpc>
            </a:pPr>
            <a:r>
              <a:rPr lang="zh-CN" altLang="en-US" b="1" dirty="0" smtClean="0">
                <a:solidFill>
                  <a:srgbClr val="9900CC"/>
                </a:solidFill>
                <a:latin typeface="Microsoft YaHei UI" pitchFamily="34" charset="-122"/>
                <a:ea typeface="Microsoft YaHei UI" pitchFamily="34" charset="-122"/>
              </a:rPr>
              <a:t>心中有树</a:t>
            </a:r>
            <a:endParaRPr lang="en-US" altLang="zh-CN" b="1" dirty="0" smtClean="0">
              <a:solidFill>
                <a:srgbClr val="9900CC"/>
              </a:solidFill>
              <a:latin typeface="Microsoft YaHei UI" pitchFamily="34" charset="-122"/>
              <a:ea typeface="Microsoft YaHei UI"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3866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普通二叉树的顺序存储</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
            <a:extLst>
              <a:ext uri="{FF2B5EF4-FFF2-40B4-BE49-F238E27FC236}">
                <a16:creationId xmlns:a16="http://schemas.microsoft.com/office/drawing/2014/main" xmlns="" id="{9EBE7EC0-2F2A-4A9F-BB83-DBE4093374F9}"/>
              </a:ext>
            </a:extLst>
          </p:cNvPr>
          <p:cNvSpPr txBox="1"/>
          <p:nvPr/>
        </p:nvSpPr>
        <p:spPr>
          <a:xfrm>
            <a:off x="6212338" y="5570679"/>
            <a:ext cx="5185005" cy="877163"/>
          </a:xfrm>
          <a:prstGeom prst="rect">
            <a:avLst/>
          </a:prstGeom>
          <a:noFill/>
        </p:spPr>
        <p:txBody>
          <a:bodyPr wrap="square" rtlCol="0">
            <a:spAutoFit/>
          </a:bodyPr>
          <a:lstStyle/>
          <a:p>
            <a:pPr>
              <a:lnSpc>
                <a:spcPct val="150000"/>
              </a:lnSpc>
            </a:pPr>
            <a:r>
              <a:rPr lang="zh-CN" altLang="en-US" sz="1700" dirty="0" smtClean="0">
                <a:latin typeface="Microsoft YaHei UI" pitchFamily="34" charset="-122"/>
                <a:ea typeface="Microsoft YaHei UI" pitchFamily="34" charset="-122"/>
              </a:rPr>
              <a:t>添加空结点，补全成完全二叉树；</a:t>
            </a:r>
            <a:endParaRPr lang="en-US" altLang="zh-CN" sz="1700" dirty="0" smtClean="0">
              <a:latin typeface="Microsoft YaHei UI" pitchFamily="34" charset="-122"/>
              <a:ea typeface="Microsoft YaHei UI" pitchFamily="34" charset="-122"/>
            </a:endParaRPr>
          </a:p>
          <a:p>
            <a:pPr>
              <a:lnSpc>
                <a:spcPct val="150000"/>
              </a:lnSpc>
            </a:pPr>
            <a:r>
              <a:rPr lang="zh-CN" altLang="en-US" sz="1700" dirty="0" smtClean="0">
                <a:latin typeface="Microsoft YaHei UI" pitchFamily="34" charset="-122"/>
                <a:ea typeface="Microsoft YaHei UI" pitchFamily="34" charset="-122"/>
              </a:rPr>
              <a:t>数组中用</a:t>
            </a:r>
            <a:r>
              <a:rPr lang="en-US" altLang="zh-CN" sz="1700" dirty="0" smtClean="0">
                <a:latin typeface="Microsoft YaHei UI" pitchFamily="34" charset="-122"/>
                <a:ea typeface="Microsoft YaHei UI" pitchFamily="34" charset="-122"/>
              </a:rPr>
              <a:t>0</a:t>
            </a:r>
            <a:r>
              <a:rPr lang="zh-CN" altLang="en-US" sz="1700" dirty="0" smtClean="0">
                <a:latin typeface="Microsoft YaHei UI" pitchFamily="34" charset="-122"/>
                <a:ea typeface="Microsoft YaHei UI" pitchFamily="34" charset="-122"/>
              </a:rPr>
              <a:t>或其它特殊值填充。</a:t>
            </a:r>
            <a:endParaRPr lang="en-US" altLang="zh-CN" sz="1700" dirty="0" smtClean="0">
              <a:latin typeface="Microsoft YaHei UI" pitchFamily="34" charset="-122"/>
              <a:ea typeface="Microsoft YaHei UI" pitchFamily="34" charset="-122"/>
            </a:endParaRPr>
          </a:p>
        </p:txBody>
      </p:sp>
      <p:pic>
        <p:nvPicPr>
          <p:cNvPr id="2052" name="Picture 4"/>
          <p:cNvPicPr>
            <a:picLocks noChangeAspect="1" noChangeArrowheads="1"/>
          </p:cNvPicPr>
          <p:nvPr/>
        </p:nvPicPr>
        <p:blipFill>
          <a:blip r:embed="rId2"/>
          <a:srcRect/>
          <a:stretch>
            <a:fillRect/>
          </a:stretch>
        </p:blipFill>
        <p:spPr bwMode="auto">
          <a:xfrm>
            <a:off x="569763" y="1346387"/>
            <a:ext cx="5286375" cy="4057650"/>
          </a:xfrm>
          <a:prstGeom prst="rect">
            <a:avLst/>
          </a:prstGeom>
          <a:noFill/>
          <a:ln w="9525">
            <a:noFill/>
            <a:miter lim="800000"/>
            <a:headEnd/>
            <a:tailEnd/>
          </a:ln>
        </p:spPr>
      </p:pic>
      <p:pic>
        <p:nvPicPr>
          <p:cNvPr id="2053" name="Picture 5"/>
          <p:cNvPicPr>
            <a:picLocks noChangeAspect="1" noChangeArrowheads="1"/>
          </p:cNvPicPr>
          <p:nvPr/>
        </p:nvPicPr>
        <p:blipFill>
          <a:blip r:embed="rId3"/>
          <a:srcRect/>
          <a:stretch>
            <a:fillRect/>
          </a:stretch>
        </p:blipFill>
        <p:spPr bwMode="auto">
          <a:xfrm>
            <a:off x="6152992" y="1422751"/>
            <a:ext cx="5286375" cy="3990975"/>
          </a:xfrm>
          <a:prstGeom prst="rect">
            <a:avLst/>
          </a:prstGeom>
          <a:noFill/>
          <a:ln w="9525">
            <a:noFill/>
            <a:miter lim="800000"/>
            <a:headEnd/>
            <a:tailEnd/>
          </a:ln>
        </p:spPr>
      </p:pic>
      <p:sp>
        <p:nvSpPr>
          <p:cNvPr id="19" name="文本框 1">
            <a:extLst>
              <a:ext uri="{FF2B5EF4-FFF2-40B4-BE49-F238E27FC236}">
                <a16:creationId xmlns:a16="http://schemas.microsoft.com/office/drawing/2014/main" xmlns="" id="{9EBE7EC0-2F2A-4A9F-BB83-DBE4093374F9}"/>
              </a:ext>
            </a:extLst>
          </p:cNvPr>
          <p:cNvSpPr txBox="1"/>
          <p:nvPr/>
        </p:nvSpPr>
        <p:spPr>
          <a:xfrm>
            <a:off x="584396" y="5570679"/>
            <a:ext cx="5185005" cy="484748"/>
          </a:xfrm>
          <a:prstGeom prst="rect">
            <a:avLst/>
          </a:prstGeom>
          <a:noFill/>
        </p:spPr>
        <p:txBody>
          <a:bodyPr wrap="square" rtlCol="0">
            <a:spAutoFit/>
          </a:bodyPr>
          <a:lstStyle/>
          <a:p>
            <a:pPr>
              <a:lnSpc>
                <a:spcPct val="150000"/>
              </a:lnSpc>
            </a:pPr>
            <a:r>
              <a:rPr lang="zh-CN" altLang="en-US" sz="1700" dirty="0" smtClean="0">
                <a:latin typeface="Microsoft YaHei UI" pitchFamily="34" charset="-122"/>
                <a:ea typeface="Microsoft YaHei UI" pitchFamily="34" charset="-122"/>
              </a:rPr>
              <a:t>数组下标无法</a:t>
            </a:r>
            <a:r>
              <a:rPr lang="zh-CN" altLang="en-US" sz="1700" smtClean="0">
                <a:latin typeface="Microsoft YaHei UI" pitchFamily="34" charset="-122"/>
                <a:ea typeface="Microsoft YaHei UI" pitchFamily="34" charset="-122"/>
              </a:rPr>
              <a:t>体现二叉树的</a:t>
            </a:r>
            <a:r>
              <a:rPr lang="zh-CN" altLang="en-US" sz="1700" dirty="0" smtClean="0">
                <a:latin typeface="Microsoft YaHei UI" pitchFamily="34" charset="-122"/>
                <a:ea typeface="Microsoft YaHei UI" pitchFamily="34" charset="-122"/>
              </a:rPr>
              <a:t>逻辑关系。</a:t>
            </a:r>
            <a:endParaRPr lang="en-US" altLang="zh-CN" sz="1700" dirty="0" smtClean="0">
              <a:latin typeface="Microsoft YaHei UI" pitchFamily="34" charset="-122"/>
              <a:ea typeface="Microsoft YaHei UI"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3866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普通二叉树的顺序存储</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
            <a:extLst>
              <a:ext uri="{FF2B5EF4-FFF2-40B4-BE49-F238E27FC236}">
                <a16:creationId xmlns:a16="http://schemas.microsoft.com/office/drawing/2014/main" xmlns="" id="{9EBE7EC0-2F2A-4A9F-BB83-DBE4093374F9}"/>
              </a:ext>
            </a:extLst>
          </p:cNvPr>
          <p:cNvSpPr txBox="1"/>
          <p:nvPr/>
        </p:nvSpPr>
        <p:spPr>
          <a:xfrm>
            <a:off x="853338" y="2623112"/>
            <a:ext cx="3568055" cy="1269578"/>
          </a:xfrm>
          <a:prstGeom prst="rect">
            <a:avLst/>
          </a:prstGeom>
          <a:noFill/>
        </p:spPr>
        <p:txBody>
          <a:bodyPr wrap="square" rtlCol="0">
            <a:spAutoFit/>
          </a:bodyPr>
          <a:lstStyle/>
          <a:p>
            <a:pPr>
              <a:lnSpc>
                <a:spcPct val="150000"/>
              </a:lnSpc>
            </a:pPr>
            <a:r>
              <a:rPr lang="zh-CN" altLang="en-US" sz="1700" dirty="0" smtClean="0">
                <a:latin typeface="Microsoft YaHei UI" pitchFamily="34" charset="-122"/>
                <a:ea typeface="Microsoft YaHei UI" pitchFamily="34" charset="-122"/>
              </a:rPr>
              <a:t>用顺序存储的方法存储普通二叉树空易造成空间的浪费，比较合适完全二叉树。</a:t>
            </a:r>
            <a:endParaRPr lang="en-US" altLang="zh-CN" sz="1700" dirty="0" smtClean="0">
              <a:latin typeface="Microsoft YaHei UI" pitchFamily="34" charset="-122"/>
              <a:ea typeface="Microsoft YaHei UI" pitchFamily="34" charset="-122"/>
            </a:endParaRPr>
          </a:p>
        </p:txBody>
      </p:sp>
      <p:pic>
        <p:nvPicPr>
          <p:cNvPr id="3075" name="Picture 3"/>
          <p:cNvPicPr>
            <a:picLocks noChangeAspect="1" noChangeArrowheads="1"/>
          </p:cNvPicPr>
          <p:nvPr/>
        </p:nvPicPr>
        <p:blipFill>
          <a:blip r:embed="rId2"/>
          <a:srcRect/>
          <a:stretch>
            <a:fillRect/>
          </a:stretch>
        </p:blipFill>
        <p:spPr bwMode="auto">
          <a:xfrm>
            <a:off x="5439729" y="1709903"/>
            <a:ext cx="5296404" cy="4672809"/>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3866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普通二叉树的链式存储</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
            <a:extLst>
              <a:ext uri="{FF2B5EF4-FFF2-40B4-BE49-F238E27FC236}">
                <a16:creationId xmlns:a16="http://schemas.microsoft.com/office/drawing/2014/main" xmlns="" id="{9EBE7EC0-2F2A-4A9F-BB83-DBE4093374F9}"/>
              </a:ext>
            </a:extLst>
          </p:cNvPr>
          <p:cNvSpPr txBox="1"/>
          <p:nvPr/>
        </p:nvSpPr>
        <p:spPr>
          <a:xfrm>
            <a:off x="1036218" y="1280160"/>
            <a:ext cx="6031556" cy="2416046"/>
          </a:xfrm>
          <a:prstGeom prst="rect">
            <a:avLst/>
          </a:prstGeom>
          <a:noFill/>
        </p:spPr>
        <p:txBody>
          <a:bodyPr wrap="square" rtlCol="0">
            <a:spAutoFit/>
          </a:bodyPr>
          <a:lstStyle/>
          <a:p>
            <a:r>
              <a:rPr lang="zh-CN" altLang="en-US" sz="1700" b="1" dirty="0" smtClean="0">
                <a:solidFill>
                  <a:srgbClr val="9900CC"/>
                </a:solidFill>
                <a:latin typeface="Microsoft YaHei UI" pitchFamily="34" charset="-122"/>
                <a:ea typeface="Microsoft YaHei UI" pitchFamily="34" charset="-122"/>
              </a:rPr>
              <a:t>链表的数据结构</a:t>
            </a:r>
            <a:endParaRPr lang="en-US" altLang="zh-CN" sz="1700" b="1" dirty="0" smtClean="0">
              <a:solidFill>
                <a:srgbClr val="9900CC"/>
              </a:solidFill>
              <a:latin typeface="Microsoft YaHei UI" pitchFamily="34" charset="-122"/>
              <a:ea typeface="Microsoft YaHei UI" pitchFamily="34" charset="-122"/>
            </a:endParaRPr>
          </a:p>
          <a:p>
            <a:endParaRPr lang="en-US" altLang="zh-CN" sz="500" dirty="0" smtClean="0">
              <a:latin typeface="Microsoft YaHei UI" pitchFamily="34" charset="-122"/>
              <a:ea typeface="Microsoft YaHei UI" pitchFamily="34" charset="-122"/>
            </a:endParaRPr>
          </a:p>
          <a:p>
            <a:r>
              <a:rPr lang="en-US" altLang="zh-CN" sz="1700" dirty="0" smtClean="0">
                <a:latin typeface="Microsoft YaHei UI" pitchFamily="34" charset="-122"/>
                <a:ea typeface="Microsoft YaHei UI" pitchFamily="34" charset="-122"/>
              </a:rPr>
              <a:t>typedef </a:t>
            </a:r>
            <a:r>
              <a:rPr lang="en-US" altLang="zh-CN" sz="1700" dirty="0" err="1" smtClean="0">
                <a:latin typeface="Microsoft YaHei UI" pitchFamily="34" charset="-122"/>
                <a:ea typeface="Microsoft YaHei UI" pitchFamily="34" charset="-122"/>
              </a:rPr>
              <a:t>int</a:t>
            </a:r>
            <a:r>
              <a:rPr lang="en-US" altLang="zh-CN" sz="1700" dirty="0" smtClean="0">
                <a:latin typeface="Microsoft YaHei UI" pitchFamily="34" charset="-122"/>
                <a:ea typeface="Microsoft YaHei UI" pitchFamily="34" charset="-122"/>
              </a:rPr>
              <a:t> </a:t>
            </a:r>
            <a:r>
              <a:rPr lang="en-US" altLang="zh-CN" sz="1700" dirty="0" err="1" smtClean="0">
                <a:latin typeface="Microsoft YaHei UI" pitchFamily="34" charset="-122"/>
                <a:ea typeface="Microsoft YaHei UI" pitchFamily="34" charset="-122"/>
              </a:rPr>
              <a:t>ElemType</a:t>
            </a:r>
            <a:r>
              <a:rPr lang="en-US" altLang="zh-CN" sz="1700" dirty="0" smtClean="0">
                <a:latin typeface="Microsoft YaHei UI" pitchFamily="34" charset="-122"/>
                <a:ea typeface="Microsoft YaHei UI" pitchFamily="34" charset="-122"/>
              </a:rPr>
              <a:t>;     // </a:t>
            </a:r>
            <a:r>
              <a:rPr lang="zh-CN" altLang="en-US" sz="1700" dirty="0" err="1" smtClean="0">
                <a:latin typeface="Microsoft YaHei UI" pitchFamily="34" charset="-122"/>
                <a:ea typeface="Microsoft YaHei UI" pitchFamily="34" charset="-122"/>
              </a:rPr>
              <a:t>自定义链表的数据元素为整数。</a:t>
            </a:r>
          </a:p>
          <a:p>
            <a:endParaRPr lang="en-US" altLang="zh-CN" sz="500" dirty="0" smtClean="0">
              <a:latin typeface="Microsoft YaHei UI" pitchFamily="34" charset="-122"/>
              <a:ea typeface="Microsoft YaHei UI" pitchFamily="34" charset="-122"/>
            </a:endParaRPr>
          </a:p>
          <a:p>
            <a:endParaRPr lang="zh-CN" altLang="en-US" sz="500" dirty="0" err="1" smtClean="0">
              <a:latin typeface="Microsoft YaHei UI" pitchFamily="34" charset="-122"/>
              <a:ea typeface="Microsoft YaHei UI" pitchFamily="34" charset="-122"/>
            </a:endParaRPr>
          </a:p>
          <a:p>
            <a:r>
              <a:rPr lang="en-US" altLang="zh-CN" sz="1700" dirty="0" smtClean="0">
                <a:latin typeface="Microsoft YaHei UI" pitchFamily="34" charset="-122"/>
                <a:ea typeface="Microsoft YaHei UI" pitchFamily="34" charset="-122"/>
              </a:rPr>
              <a:t>typedef </a:t>
            </a:r>
            <a:r>
              <a:rPr lang="en-US" altLang="zh-CN" sz="1700" dirty="0" err="1" smtClean="0">
                <a:latin typeface="Microsoft YaHei UI" pitchFamily="34" charset="-122"/>
                <a:ea typeface="Microsoft YaHei UI" pitchFamily="34" charset="-122"/>
              </a:rPr>
              <a:t>struct LNode</a:t>
            </a:r>
          </a:p>
          <a:p>
            <a:r>
              <a:rPr lang="en-US" altLang="zh-CN" sz="1700" dirty="0" err="1" smtClean="0">
                <a:latin typeface="Microsoft YaHei UI" pitchFamily="34" charset="-122"/>
                <a:ea typeface="Microsoft YaHei UI" pitchFamily="34" charset="-122"/>
              </a:rPr>
              <a:t>{</a:t>
            </a:r>
          </a:p>
          <a:p>
            <a:r>
              <a:rPr lang="en-US" altLang="zh-CN" sz="1700" dirty="0" smtClean="0">
                <a:latin typeface="Microsoft YaHei UI" pitchFamily="34" charset="-122"/>
                <a:ea typeface="Microsoft YaHei UI" pitchFamily="34" charset="-122"/>
              </a:rPr>
              <a:t>  </a:t>
            </a:r>
            <a:r>
              <a:rPr lang="en-US" altLang="zh-CN" sz="1700" dirty="0" err="1" smtClean="0">
                <a:latin typeface="Microsoft YaHei UI" pitchFamily="34" charset="-122"/>
                <a:ea typeface="Microsoft YaHei UI" pitchFamily="34" charset="-122"/>
              </a:rPr>
              <a:t>ElemType</a:t>
            </a:r>
            <a:r>
              <a:rPr lang="en-US" altLang="zh-CN" sz="1700" dirty="0" smtClean="0">
                <a:latin typeface="Microsoft YaHei UI" pitchFamily="34" charset="-122"/>
                <a:ea typeface="Microsoft YaHei UI" pitchFamily="34" charset="-122"/>
              </a:rPr>
              <a:t> data;             // </a:t>
            </a:r>
            <a:r>
              <a:rPr lang="zh-CN" altLang="en-US" sz="1700" dirty="0" smtClean="0">
                <a:latin typeface="Microsoft YaHei UI" pitchFamily="34" charset="-122"/>
                <a:ea typeface="Microsoft YaHei UI" pitchFamily="34" charset="-122"/>
              </a:rPr>
              <a:t>存放结点的数据元素。</a:t>
            </a:r>
          </a:p>
          <a:p>
            <a:r>
              <a:rPr lang="zh-CN" altLang="en-US" sz="1700" dirty="0" smtClean="0">
                <a:latin typeface="Microsoft YaHei UI" pitchFamily="34" charset="-122"/>
                <a:ea typeface="Microsoft YaHei UI" pitchFamily="34" charset="-122"/>
              </a:rPr>
              <a:t>  </a:t>
            </a:r>
            <a:r>
              <a:rPr lang="en-US" altLang="zh-CN" sz="1700" dirty="0" err="1" smtClean="0">
                <a:latin typeface="Microsoft YaHei UI" pitchFamily="34" charset="-122"/>
                <a:ea typeface="Microsoft YaHei UI" pitchFamily="34" charset="-122"/>
              </a:rPr>
              <a:t>struct</a:t>
            </a:r>
            <a:r>
              <a:rPr lang="en-US" altLang="zh-CN" sz="1700" dirty="0" smtClean="0">
                <a:latin typeface="Microsoft YaHei UI" pitchFamily="34" charset="-122"/>
                <a:ea typeface="Microsoft YaHei UI" pitchFamily="34" charset="-122"/>
              </a:rPr>
              <a:t> </a:t>
            </a:r>
            <a:r>
              <a:rPr lang="en-US" altLang="zh-CN" sz="1700" dirty="0" err="1" smtClean="0">
                <a:latin typeface="Microsoft YaHei UI" pitchFamily="34" charset="-122"/>
                <a:ea typeface="Microsoft YaHei UI" pitchFamily="34" charset="-122"/>
              </a:rPr>
              <a:t>LNode</a:t>
            </a:r>
            <a:r>
              <a:rPr lang="en-US" altLang="zh-CN" sz="1700" dirty="0" smtClean="0">
                <a:latin typeface="Microsoft YaHei UI" pitchFamily="34" charset="-122"/>
                <a:ea typeface="Microsoft YaHei UI" pitchFamily="34" charset="-122"/>
              </a:rPr>
              <a:t> *next;      // </a:t>
            </a:r>
            <a:r>
              <a:rPr lang="zh-CN" altLang="en-US" sz="1700" dirty="0" smtClean="0">
                <a:latin typeface="Microsoft YaHei UI" pitchFamily="34" charset="-122"/>
                <a:ea typeface="Microsoft YaHei UI" pitchFamily="34" charset="-122"/>
              </a:rPr>
              <a:t>指向下一个结点的指针。</a:t>
            </a:r>
            <a:endParaRPr lang="en-US" altLang="zh-CN" sz="1700" dirty="0" smtClean="0">
              <a:latin typeface="Microsoft YaHei UI" pitchFamily="34" charset="-122"/>
              <a:ea typeface="Microsoft YaHei UI" pitchFamily="34" charset="-122"/>
            </a:endParaRPr>
          </a:p>
          <a:p>
            <a:r>
              <a:rPr lang="en-US" altLang="zh-CN" sz="1700" dirty="0" smtClean="0">
                <a:latin typeface="Microsoft YaHei UI" pitchFamily="34" charset="-122"/>
                <a:ea typeface="Microsoft YaHei UI" pitchFamily="34" charset="-122"/>
              </a:rPr>
              <a:t>  </a:t>
            </a:r>
            <a:r>
              <a:rPr lang="en-US" altLang="zh-CN" sz="1700" dirty="0" err="1" smtClean="0">
                <a:solidFill>
                  <a:schemeClr val="bg1">
                    <a:lumMod val="50000"/>
                  </a:schemeClr>
                </a:solidFill>
                <a:latin typeface="Microsoft YaHei UI" pitchFamily="34" charset="-122"/>
                <a:ea typeface="Microsoft YaHei UI" pitchFamily="34" charset="-122"/>
              </a:rPr>
              <a:t>struct</a:t>
            </a:r>
            <a:r>
              <a:rPr lang="en-US" altLang="zh-CN" sz="1700" dirty="0" smtClean="0">
                <a:solidFill>
                  <a:schemeClr val="bg1">
                    <a:lumMod val="50000"/>
                  </a:schemeClr>
                </a:solidFill>
                <a:latin typeface="Microsoft YaHei UI" pitchFamily="34" charset="-122"/>
                <a:ea typeface="Microsoft YaHei UI" pitchFamily="34" charset="-122"/>
              </a:rPr>
              <a:t> </a:t>
            </a:r>
            <a:r>
              <a:rPr lang="en-US" altLang="zh-CN" sz="1700" dirty="0" err="1" smtClean="0">
                <a:solidFill>
                  <a:schemeClr val="bg1">
                    <a:lumMod val="50000"/>
                  </a:schemeClr>
                </a:solidFill>
                <a:latin typeface="Microsoft YaHei UI" pitchFamily="34" charset="-122"/>
                <a:ea typeface="Microsoft YaHei UI" pitchFamily="34" charset="-122"/>
              </a:rPr>
              <a:t>LNode</a:t>
            </a:r>
            <a:r>
              <a:rPr lang="en-US" altLang="zh-CN" sz="1700" dirty="0" smtClean="0">
                <a:solidFill>
                  <a:schemeClr val="bg1">
                    <a:lumMod val="50000"/>
                  </a:schemeClr>
                </a:solidFill>
                <a:latin typeface="Microsoft YaHei UI" pitchFamily="34" charset="-122"/>
                <a:ea typeface="Microsoft YaHei UI" pitchFamily="34" charset="-122"/>
              </a:rPr>
              <a:t>  *prior;    // </a:t>
            </a:r>
            <a:r>
              <a:rPr lang="zh-CN" altLang="en-US" sz="1700" dirty="0" smtClean="0">
                <a:solidFill>
                  <a:schemeClr val="bg1">
                    <a:lumMod val="50000"/>
                  </a:schemeClr>
                </a:solidFill>
                <a:latin typeface="Microsoft YaHei UI" pitchFamily="34" charset="-122"/>
                <a:ea typeface="Microsoft YaHei UI" pitchFamily="34" charset="-122"/>
              </a:rPr>
              <a:t>指向上一个结点的指针。</a:t>
            </a:r>
          </a:p>
          <a:p>
            <a:r>
              <a:rPr lang="en-US" altLang="zh-CN" sz="1700" dirty="0" smtClean="0">
                <a:latin typeface="Microsoft YaHei UI" pitchFamily="34" charset="-122"/>
                <a:ea typeface="Microsoft YaHei UI" pitchFamily="34" charset="-122"/>
              </a:rPr>
              <a:t>}</a:t>
            </a:r>
            <a:r>
              <a:rPr lang="en-US" altLang="zh-CN" sz="1700" dirty="0" err="1" smtClean="0">
                <a:latin typeface="Microsoft YaHei UI" pitchFamily="34" charset="-122"/>
                <a:ea typeface="Microsoft YaHei UI" pitchFamily="34" charset="-122"/>
              </a:rPr>
              <a:t>LNode</a:t>
            </a:r>
            <a:r>
              <a:rPr lang="en-US" altLang="zh-CN" sz="1700" dirty="0" smtClean="0">
                <a:latin typeface="Microsoft YaHei UI" pitchFamily="34" charset="-122"/>
                <a:ea typeface="Microsoft YaHei UI" pitchFamily="34" charset="-122"/>
              </a:rPr>
              <a:t>,*</a:t>
            </a:r>
            <a:r>
              <a:rPr lang="en-US" altLang="zh-CN" sz="1700" dirty="0" err="1" smtClean="0">
                <a:latin typeface="Microsoft YaHei UI" pitchFamily="34" charset="-122"/>
                <a:ea typeface="Microsoft YaHei UI" pitchFamily="34" charset="-122"/>
              </a:rPr>
              <a:t>LinkList</a:t>
            </a:r>
            <a:r>
              <a:rPr lang="en-US" altLang="zh-CN" sz="1700" dirty="0" smtClean="0">
                <a:latin typeface="Microsoft YaHei UI" pitchFamily="34" charset="-122"/>
                <a:ea typeface="Microsoft YaHei UI" pitchFamily="34" charset="-122"/>
              </a:rPr>
              <a:t>;</a:t>
            </a:r>
          </a:p>
        </p:txBody>
      </p:sp>
      <p:sp>
        <p:nvSpPr>
          <p:cNvPr id="18" name="文本框 1">
            <a:extLst>
              <a:ext uri="{FF2B5EF4-FFF2-40B4-BE49-F238E27FC236}">
                <a16:creationId xmlns:a16="http://schemas.microsoft.com/office/drawing/2014/main" xmlns="" id="{9EBE7EC0-2F2A-4A9F-BB83-DBE4093374F9}"/>
              </a:ext>
            </a:extLst>
          </p:cNvPr>
          <p:cNvSpPr txBox="1"/>
          <p:nvPr/>
        </p:nvSpPr>
        <p:spPr>
          <a:xfrm>
            <a:off x="1036217" y="3853102"/>
            <a:ext cx="6246709" cy="2754600"/>
          </a:xfrm>
          <a:prstGeom prst="rect">
            <a:avLst/>
          </a:prstGeom>
          <a:noFill/>
        </p:spPr>
        <p:txBody>
          <a:bodyPr wrap="square" rtlCol="0">
            <a:spAutoFit/>
          </a:bodyPr>
          <a:lstStyle/>
          <a:p>
            <a:r>
              <a:rPr lang="zh-CN" altLang="en-US" sz="1700" b="1" dirty="0" smtClean="0">
                <a:solidFill>
                  <a:srgbClr val="9900CC"/>
                </a:solidFill>
                <a:latin typeface="Microsoft YaHei UI" pitchFamily="34" charset="-122"/>
                <a:ea typeface="Microsoft YaHei UI" pitchFamily="34" charset="-122"/>
              </a:rPr>
              <a:t>二叉树的数据结构</a:t>
            </a:r>
            <a:endParaRPr lang="en-US" altLang="zh-CN" sz="1700" b="1" dirty="0" smtClean="0">
              <a:solidFill>
                <a:srgbClr val="9900CC"/>
              </a:solidFill>
              <a:latin typeface="Microsoft YaHei UI" pitchFamily="34" charset="-122"/>
              <a:ea typeface="Microsoft YaHei UI" pitchFamily="34" charset="-122"/>
            </a:endParaRPr>
          </a:p>
          <a:p>
            <a:endParaRPr lang="en-US" altLang="zh-CN" sz="500" dirty="0" smtClean="0">
              <a:latin typeface="Microsoft YaHei UI" pitchFamily="34" charset="-122"/>
              <a:ea typeface="Microsoft YaHei UI" pitchFamily="34" charset="-122"/>
            </a:endParaRPr>
          </a:p>
          <a:p>
            <a:endParaRPr lang="en-US" altLang="zh-CN" sz="500" dirty="0" smtClean="0">
              <a:latin typeface="Microsoft YaHei UI" pitchFamily="34" charset="-122"/>
              <a:ea typeface="Microsoft YaHei UI" pitchFamily="34" charset="-122"/>
            </a:endParaRPr>
          </a:p>
          <a:p>
            <a:r>
              <a:rPr lang="en-US" altLang="zh-CN" sz="1700" dirty="0" smtClean="0">
                <a:latin typeface="Microsoft YaHei UI" pitchFamily="34" charset="-122"/>
                <a:ea typeface="Microsoft YaHei UI" pitchFamily="34" charset="-122"/>
              </a:rPr>
              <a:t>typedef </a:t>
            </a:r>
            <a:r>
              <a:rPr lang="en-US" altLang="zh-CN" sz="1700" dirty="0" err="1" smtClean="0">
                <a:latin typeface="Microsoft YaHei UI" pitchFamily="34" charset="-122"/>
                <a:ea typeface="Microsoft YaHei UI" pitchFamily="34" charset="-122"/>
              </a:rPr>
              <a:t>int</a:t>
            </a:r>
            <a:r>
              <a:rPr lang="en-US" altLang="zh-CN" sz="1700" dirty="0" smtClean="0">
                <a:latin typeface="Microsoft YaHei UI" pitchFamily="34" charset="-122"/>
                <a:ea typeface="Microsoft YaHei UI" pitchFamily="34" charset="-122"/>
              </a:rPr>
              <a:t> </a:t>
            </a:r>
            <a:r>
              <a:rPr lang="en-US" altLang="zh-CN" sz="1700" dirty="0" err="1" smtClean="0">
                <a:latin typeface="Microsoft YaHei UI" pitchFamily="34" charset="-122"/>
                <a:ea typeface="Microsoft YaHei UI" pitchFamily="34" charset="-122"/>
              </a:rPr>
              <a:t>ElemType</a:t>
            </a:r>
            <a:r>
              <a:rPr lang="en-US" altLang="zh-CN" sz="1700" dirty="0" smtClean="0">
                <a:latin typeface="Microsoft YaHei UI" pitchFamily="34" charset="-122"/>
                <a:ea typeface="Microsoft YaHei UI" pitchFamily="34" charset="-122"/>
              </a:rPr>
              <a:t>;     // </a:t>
            </a:r>
            <a:r>
              <a:rPr lang="zh-CN" altLang="en-US" sz="1700" dirty="0" smtClean="0">
                <a:latin typeface="Microsoft YaHei UI" pitchFamily="34" charset="-122"/>
                <a:ea typeface="Microsoft YaHei UI" pitchFamily="34" charset="-122"/>
              </a:rPr>
              <a:t>自定义二叉的数据元素为整数。</a:t>
            </a:r>
          </a:p>
          <a:p>
            <a:endParaRPr lang="en-US" altLang="zh-CN" sz="500" dirty="0" smtClean="0">
              <a:latin typeface="Microsoft YaHei UI" pitchFamily="34" charset="-122"/>
              <a:ea typeface="Microsoft YaHei UI" pitchFamily="34" charset="-122"/>
            </a:endParaRPr>
          </a:p>
          <a:p>
            <a:endParaRPr lang="zh-CN" altLang="en-US" sz="500" dirty="0" err="1" smtClean="0">
              <a:latin typeface="Microsoft YaHei UI" pitchFamily="34" charset="-122"/>
              <a:ea typeface="Microsoft YaHei UI" pitchFamily="34" charset="-122"/>
            </a:endParaRPr>
          </a:p>
          <a:p>
            <a:r>
              <a:rPr lang="en-US" altLang="zh-CN" sz="1700" dirty="0" smtClean="0">
                <a:latin typeface="Microsoft YaHei UI" pitchFamily="34" charset="-122"/>
                <a:ea typeface="Microsoft YaHei UI" pitchFamily="34" charset="-122"/>
              </a:rPr>
              <a:t>typedef </a:t>
            </a:r>
            <a:r>
              <a:rPr lang="en-US" altLang="zh-CN" sz="1700" dirty="0" err="1" smtClean="0">
                <a:latin typeface="Microsoft YaHei UI" pitchFamily="34" charset="-122"/>
                <a:ea typeface="Microsoft YaHei UI" pitchFamily="34" charset="-122"/>
              </a:rPr>
              <a:t>struct</a:t>
            </a:r>
            <a:r>
              <a:rPr lang="en-US" altLang="zh-CN" sz="1700" dirty="0" smtClean="0">
                <a:latin typeface="Microsoft YaHei UI" pitchFamily="34" charset="-122"/>
                <a:ea typeface="Microsoft YaHei UI" pitchFamily="34" charset="-122"/>
              </a:rPr>
              <a:t> </a:t>
            </a:r>
            <a:r>
              <a:rPr lang="en-US" altLang="zh-CN" sz="1700" dirty="0" err="1" smtClean="0">
                <a:latin typeface="Microsoft YaHei UI" pitchFamily="34" charset="-122"/>
                <a:ea typeface="Microsoft YaHei UI" pitchFamily="34" charset="-122"/>
              </a:rPr>
              <a:t>BiTNode</a:t>
            </a:r>
            <a:endParaRPr lang="en-US" altLang="zh-CN" sz="1700" dirty="0" smtClean="0">
              <a:latin typeface="Microsoft YaHei UI" pitchFamily="34" charset="-122"/>
              <a:ea typeface="Microsoft YaHei UI" pitchFamily="34" charset="-122"/>
            </a:endParaRPr>
          </a:p>
          <a:p>
            <a:r>
              <a:rPr lang="en-US" altLang="zh-CN" sz="1700" dirty="0" err="1" smtClean="0">
                <a:latin typeface="Microsoft YaHei UI" pitchFamily="34" charset="-122"/>
                <a:ea typeface="Microsoft YaHei UI" pitchFamily="34" charset="-122"/>
              </a:rPr>
              <a:t>{</a:t>
            </a:r>
          </a:p>
          <a:p>
            <a:r>
              <a:rPr lang="en-US" altLang="zh-CN" sz="1700" dirty="0" smtClean="0">
                <a:latin typeface="Microsoft YaHei UI" pitchFamily="34" charset="-122"/>
                <a:ea typeface="Microsoft YaHei UI" pitchFamily="34" charset="-122"/>
              </a:rPr>
              <a:t>  </a:t>
            </a:r>
            <a:r>
              <a:rPr lang="en-US" altLang="zh-CN" sz="1700" dirty="0" err="1" smtClean="0">
                <a:latin typeface="Microsoft YaHei UI" pitchFamily="34" charset="-122"/>
                <a:ea typeface="Microsoft YaHei UI" pitchFamily="34" charset="-122"/>
              </a:rPr>
              <a:t>ElemType</a:t>
            </a:r>
            <a:r>
              <a:rPr lang="en-US" altLang="zh-CN" sz="1700" dirty="0" smtClean="0">
                <a:latin typeface="Microsoft YaHei UI" pitchFamily="34" charset="-122"/>
                <a:ea typeface="Microsoft YaHei UI" pitchFamily="34" charset="-122"/>
              </a:rPr>
              <a:t> data;                // </a:t>
            </a:r>
            <a:r>
              <a:rPr lang="zh-CN" altLang="en-US" sz="1700" dirty="0" smtClean="0">
                <a:latin typeface="Microsoft YaHei UI" pitchFamily="34" charset="-122"/>
                <a:ea typeface="Microsoft YaHei UI" pitchFamily="34" charset="-122"/>
              </a:rPr>
              <a:t>存放结点的数据元素。</a:t>
            </a:r>
          </a:p>
          <a:p>
            <a:r>
              <a:rPr lang="zh-CN" altLang="en-US" sz="1700" dirty="0" smtClean="0">
                <a:latin typeface="Microsoft YaHei UI" pitchFamily="34" charset="-122"/>
                <a:ea typeface="Microsoft YaHei UI" pitchFamily="34" charset="-122"/>
              </a:rPr>
              <a:t>  </a:t>
            </a:r>
            <a:r>
              <a:rPr lang="en-US" altLang="zh-CN" sz="1700" dirty="0" err="1" smtClean="0">
                <a:latin typeface="Microsoft YaHei UI" pitchFamily="34" charset="-122"/>
                <a:ea typeface="Microsoft YaHei UI" pitchFamily="34" charset="-122"/>
              </a:rPr>
              <a:t>struct</a:t>
            </a:r>
            <a:r>
              <a:rPr lang="en-US" altLang="zh-CN" sz="1700" dirty="0" smtClean="0">
                <a:latin typeface="Microsoft YaHei UI" pitchFamily="34" charset="-122"/>
                <a:ea typeface="Microsoft YaHei UI" pitchFamily="34" charset="-122"/>
              </a:rPr>
              <a:t> </a:t>
            </a:r>
            <a:r>
              <a:rPr lang="en-US" altLang="zh-CN" sz="1700" dirty="0" err="1" smtClean="0">
                <a:latin typeface="Microsoft YaHei UI" pitchFamily="34" charset="-122"/>
                <a:ea typeface="Microsoft YaHei UI" pitchFamily="34" charset="-122"/>
              </a:rPr>
              <a:t>BiTNode</a:t>
            </a:r>
            <a:r>
              <a:rPr lang="en-US" altLang="zh-CN" sz="1700" dirty="0" smtClean="0">
                <a:latin typeface="Microsoft YaHei UI" pitchFamily="34" charset="-122"/>
                <a:ea typeface="Microsoft YaHei UI" pitchFamily="34" charset="-122"/>
              </a:rPr>
              <a:t> *</a:t>
            </a:r>
            <a:r>
              <a:rPr lang="en-US" altLang="zh-CN" sz="1700" dirty="0" err="1" smtClean="0">
                <a:latin typeface="Microsoft YaHei UI" pitchFamily="34" charset="-122"/>
                <a:ea typeface="Microsoft YaHei UI" pitchFamily="34" charset="-122"/>
              </a:rPr>
              <a:t>lchild</a:t>
            </a:r>
            <a:r>
              <a:rPr lang="en-US" altLang="zh-CN" sz="1700" dirty="0" smtClean="0">
                <a:latin typeface="Microsoft YaHei UI" pitchFamily="34" charset="-122"/>
                <a:ea typeface="Microsoft YaHei UI" pitchFamily="34" charset="-122"/>
              </a:rPr>
              <a:t>;    // </a:t>
            </a:r>
            <a:r>
              <a:rPr lang="zh-CN" altLang="en-US" sz="1700" dirty="0" smtClean="0">
                <a:latin typeface="Microsoft YaHei UI" pitchFamily="34" charset="-122"/>
                <a:ea typeface="Microsoft YaHei UI" pitchFamily="34" charset="-122"/>
              </a:rPr>
              <a:t>指向左子结点地址的指针。</a:t>
            </a:r>
            <a:endParaRPr lang="en-US" altLang="zh-CN" sz="1700" dirty="0" smtClean="0">
              <a:latin typeface="Microsoft YaHei UI" pitchFamily="34" charset="-122"/>
              <a:ea typeface="Microsoft YaHei UI" pitchFamily="34" charset="-122"/>
            </a:endParaRPr>
          </a:p>
          <a:p>
            <a:r>
              <a:rPr lang="zh-CN" altLang="en-US" sz="1700" dirty="0" smtClean="0">
                <a:latin typeface="Microsoft YaHei UI" pitchFamily="34" charset="-122"/>
                <a:ea typeface="Microsoft YaHei UI" pitchFamily="34" charset="-122"/>
              </a:rPr>
              <a:t>  </a:t>
            </a:r>
            <a:r>
              <a:rPr lang="en-US" altLang="zh-CN" sz="1700" dirty="0" err="1" smtClean="0">
                <a:latin typeface="Microsoft YaHei UI" pitchFamily="34" charset="-122"/>
                <a:ea typeface="Microsoft YaHei UI" pitchFamily="34" charset="-122"/>
              </a:rPr>
              <a:t>struct</a:t>
            </a:r>
            <a:r>
              <a:rPr lang="en-US" altLang="zh-CN" sz="1700" dirty="0" smtClean="0">
                <a:latin typeface="Microsoft YaHei UI" pitchFamily="34" charset="-122"/>
                <a:ea typeface="Microsoft YaHei UI" pitchFamily="34" charset="-122"/>
              </a:rPr>
              <a:t> </a:t>
            </a:r>
            <a:r>
              <a:rPr lang="en-US" altLang="zh-CN" sz="1700" dirty="0" err="1" smtClean="0">
                <a:latin typeface="Microsoft YaHei UI" pitchFamily="34" charset="-122"/>
                <a:ea typeface="Microsoft YaHei UI" pitchFamily="34" charset="-122"/>
              </a:rPr>
              <a:t>BiTNode</a:t>
            </a:r>
            <a:r>
              <a:rPr lang="en-US" altLang="zh-CN" sz="1700" dirty="0" smtClean="0">
                <a:latin typeface="Microsoft YaHei UI" pitchFamily="34" charset="-122"/>
                <a:ea typeface="Microsoft YaHei UI" pitchFamily="34" charset="-122"/>
              </a:rPr>
              <a:t> *</a:t>
            </a:r>
            <a:r>
              <a:rPr lang="en-US" altLang="zh-CN" sz="1700" dirty="0" err="1" smtClean="0">
                <a:latin typeface="Microsoft YaHei UI" pitchFamily="34" charset="-122"/>
                <a:ea typeface="Microsoft YaHei UI" pitchFamily="34" charset="-122"/>
              </a:rPr>
              <a:t>rchild</a:t>
            </a:r>
            <a:r>
              <a:rPr lang="en-US" altLang="zh-CN" sz="1700" dirty="0" smtClean="0">
                <a:latin typeface="Microsoft YaHei UI" pitchFamily="34" charset="-122"/>
                <a:ea typeface="Microsoft YaHei UI" pitchFamily="34" charset="-122"/>
              </a:rPr>
              <a:t>;    // </a:t>
            </a:r>
            <a:r>
              <a:rPr lang="zh-CN" altLang="en-US" sz="1700" dirty="0" smtClean="0">
                <a:latin typeface="Microsoft YaHei UI" pitchFamily="34" charset="-122"/>
                <a:ea typeface="Microsoft YaHei UI" pitchFamily="34" charset="-122"/>
              </a:rPr>
              <a:t>指向右子结点地址的指针。</a:t>
            </a:r>
            <a:endParaRPr lang="en-US" altLang="zh-CN" sz="1700" dirty="0" smtClean="0">
              <a:latin typeface="Microsoft YaHei UI" pitchFamily="34" charset="-122"/>
              <a:ea typeface="Microsoft YaHei UI" pitchFamily="34" charset="-122"/>
            </a:endParaRPr>
          </a:p>
          <a:p>
            <a:r>
              <a:rPr lang="zh-CN" altLang="en-US" sz="1700" dirty="0" smtClean="0">
                <a:solidFill>
                  <a:schemeClr val="bg1">
                    <a:lumMod val="50000"/>
                  </a:schemeClr>
                </a:solidFill>
                <a:latin typeface="Microsoft YaHei UI" pitchFamily="34" charset="-122"/>
                <a:ea typeface="Microsoft YaHei UI" pitchFamily="34" charset="-122"/>
              </a:rPr>
              <a:t>  </a:t>
            </a:r>
            <a:r>
              <a:rPr lang="en-US" altLang="zh-CN" sz="1700" dirty="0" err="1" smtClean="0">
                <a:solidFill>
                  <a:schemeClr val="bg1">
                    <a:lumMod val="50000"/>
                  </a:schemeClr>
                </a:solidFill>
                <a:latin typeface="Microsoft YaHei UI" pitchFamily="34" charset="-122"/>
                <a:ea typeface="Microsoft YaHei UI" pitchFamily="34" charset="-122"/>
              </a:rPr>
              <a:t>struct</a:t>
            </a:r>
            <a:r>
              <a:rPr lang="en-US" altLang="zh-CN" sz="1700" dirty="0" smtClean="0">
                <a:solidFill>
                  <a:schemeClr val="bg1">
                    <a:lumMod val="50000"/>
                  </a:schemeClr>
                </a:solidFill>
                <a:latin typeface="Microsoft YaHei UI" pitchFamily="34" charset="-122"/>
                <a:ea typeface="Microsoft YaHei UI" pitchFamily="34" charset="-122"/>
              </a:rPr>
              <a:t> </a:t>
            </a:r>
            <a:r>
              <a:rPr lang="en-US" altLang="zh-CN" sz="1700" dirty="0" err="1" smtClean="0">
                <a:solidFill>
                  <a:schemeClr val="bg1">
                    <a:lumMod val="50000"/>
                  </a:schemeClr>
                </a:solidFill>
                <a:latin typeface="Microsoft YaHei UI" pitchFamily="34" charset="-122"/>
                <a:ea typeface="Microsoft YaHei UI" pitchFamily="34" charset="-122"/>
              </a:rPr>
              <a:t>BiTNode</a:t>
            </a:r>
            <a:r>
              <a:rPr lang="en-US" altLang="zh-CN" sz="1700" dirty="0" smtClean="0">
                <a:solidFill>
                  <a:schemeClr val="bg1">
                    <a:lumMod val="50000"/>
                  </a:schemeClr>
                </a:solidFill>
                <a:latin typeface="Microsoft YaHei UI" pitchFamily="34" charset="-122"/>
                <a:ea typeface="Microsoft YaHei UI" pitchFamily="34" charset="-122"/>
              </a:rPr>
              <a:t> *parent;  // </a:t>
            </a:r>
            <a:r>
              <a:rPr lang="zh-CN" altLang="en-US" sz="1700" dirty="0" smtClean="0">
                <a:solidFill>
                  <a:schemeClr val="bg1">
                    <a:lumMod val="50000"/>
                  </a:schemeClr>
                </a:solidFill>
                <a:latin typeface="Microsoft YaHei UI" pitchFamily="34" charset="-122"/>
                <a:ea typeface="Microsoft YaHei UI" pitchFamily="34" charset="-122"/>
              </a:rPr>
              <a:t>指向双亲结点地址的指针。</a:t>
            </a:r>
            <a:endParaRPr lang="en-US" altLang="zh-CN" sz="1700" dirty="0" smtClean="0">
              <a:solidFill>
                <a:schemeClr val="bg1">
                  <a:lumMod val="50000"/>
                </a:schemeClr>
              </a:solidFill>
              <a:latin typeface="Microsoft YaHei UI" pitchFamily="34" charset="-122"/>
              <a:ea typeface="Microsoft YaHei UI" pitchFamily="34" charset="-122"/>
            </a:endParaRPr>
          </a:p>
          <a:p>
            <a:r>
              <a:rPr lang="en-US" altLang="zh-CN" sz="1700" dirty="0" smtClean="0">
                <a:latin typeface="Microsoft YaHei UI" pitchFamily="34" charset="-122"/>
                <a:ea typeface="Microsoft YaHei UI" pitchFamily="34" charset="-122"/>
              </a:rPr>
              <a:t>}</a:t>
            </a:r>
            <a:r>
              <a:rPr lang="en-US" altLang="zh-CN" sz="1700" dirty="0" err="1" smtClean="0">
                <a:latin typeface="Microsoft YaHei UI" pitchFamily="34" charset="-122"/>
                <a:ea typeface="Microsoft YaHei UI" pitchFamily="34" charset="-122"/>
              </a:rPr>
              <a:t>BiTNode</a:t>
            </a:r>
            <a:r>
              <a:rPr lang="en-US" altLang="zh-CN" sz="1700" dirty="0" smtClean="0">
                <a:latin typeface="Microsoft YaHei UI" pitchFamily="34" charset="-122"/>
                <a:ea typeface="Microsoft YaHei UI" pitchFamily="34" charset="-122"/>
              </a:rPr>
              <a:t>,*</a:t>
            </a:r>
            <a:r>
              <a:rPr lang="en-US" altLang="zh-CN" sz="1700" dirty="0" err="1" smtClean="0">
                <a:latin typeface="Microsoft YaHei UI" pitchFamily="34" charset="-122"/>
                <a:ea typeface="Microsoft YaHei UI" pitchFamily="34" charset="-122"/>
              </a:rPr>
              <a:t>BiTree</a:t>
            </a:r>
            <a:r>
              <a:rPr lang="en-US" altLang="zh-CN" sz="1700" dirty="0" smtClean="0">
                <a:latin typeface="Microsoft YaHei UI" pitchFamily="34" charset="-122"/>
                <a:ea typeface="Microsoft YaHei UI" pitchFamily="34" charset="-122"/>
              </a:rPr>
              <a:t>;</a:t>
            </a:r>
          </a:p>
        </p:txBody>
      </p:sp>
      <p:pic>
        <p:nvPicPr>
          <p:cNvPr id="4098" name="Picture 2"/>
          <p:cNvPicPr>
            <a:picLocks noChangeAspect="1" noChangeArrowheads="1"/>
          </p:cNvPicPr>
          <p:nvPr/>
        </p:nvPicPr>
        <p:blipFill>
          <a:blip r:embed="rId2"/>
          <a:srcRect/>
          <a:stretch>
            <a:fillRect/>
          </a:stretch>
        </p:blipFill>
        <p:spPr bwMode="auto">
          <a:xfrm>
            <a:off x="7288251" y="1100306"/>
            <a:ext cx="4211674" cy="5377169"/>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3866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二叉树的遍历</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
            <a:extLst>
              <a:ext uri="{FF2B5EF4-FFF2-40B4-BE49-F238E27FC236}">
                <a16:creationId xmlns:a16="http://schemas.microsoft.com/office/drawing/2014/main" xmlns="" id="{9EBE7EC0-2F2A-4A9F-BB83-DBE4093374F9}"/>
              </a:ext>
            </a:extLst>
          </p:cNvPr>
          <p:cNvSpPr txBox="1"/>
          <p:nvPr/>
        </p:nvSpPr>
        <p:spPr>
          <a:xfrm>
            <a:off x="2743198" y="4894920"/>
            <a:ext cx="7670213" cy="1661993"/>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源代码在视频发布后的视频简介中：</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1</a:t>
            </a:r>
            <a:r>
              <a:rPr lang="zh-CN" altLang="en-US" sz="1700" dirty="0" smtClean="0">
                <a:latin typeface="微软雅黑" panose="020B0503020204020204" pitchFamily="34" charset="-122"/>
                <a:ea typeface="微软雅黑" panose="020B0503020204020204" pitchFamily="34" charset="-122"/>
              </a:rPr>
              <a:t>）</a:t>
            </a:r>
            <a:r>
              <a:rPr lang="en-US" altLang="zh-CN" sz="1700" dirty="0" smtClean="0">
                <a:latin typeface="微软雅黑" panose="020B0503020204020204" pitchFamily="34" charset="-122"/>
                <a:ea typeface="微软雅黑" panose="020B0503020204020204" pitchFamily="34" charset="-122"/>
              </a:rPr>
              <a:t>btree1.c</a:t>
            </a:r>
            <a:r>
              <a:rPr lang="zh-CN" altLang="en-US" sz="1700" dirty="0" smtClean="0">
                <a:latin typeface="微软雅黑" panose="020B0503020204020204" pitchFamily="34" charset="-122"/>
                <a:ea typeface="微软雅黑" panose="020B0503020204020204" pitchFamily="34" charset="-122"/>
              </a:rPr>
              <a:t>，此程序演示二叉树的层次遍历。</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2</a:t>
            </a:r>
            <a:r>
              <a:rPr lang="zh-CN" altLang="en-US" sz="1700" dirty="0" smtClean="0">
                <a:latin typeface="微软雅黑" panose="020B0503020204020204" pitchFamily="34" charset="-122"/>
                <a:ea typeface="微软雅黑" panose="020B0503020204020204" pitchFamily="34" charset="-122"/>
              </a:rPr>
              <a:t>）</a:t>
            </a:r>
            <a:r>
              <a:rPr lang="en-US" altLang="zh-CN" sz="1700" dirty="0" smtClean="0">
                <a:latin typeface="微软雅黑" panose="020B0503020204020204" pitchFamily="34" charset="-122"/>
                <a:ea typeface="微软雅黑" panose="020B0503020204020204" pitchFamily="34" charset="-122"/>
              </a:rPr>
              <a:t>btree2.c</a:t>
            </a:r>
            <a:r>
              <a:rPr lang="zh-CN" altLang="en-US" sz="1700" dirty="0" smtClean="0">
                <a:latin typeface="微软雅黑" panose="020B0503020204020204" pitchFamily="34" charset="-122"/>
                <a:ea typeface="微软雅黑" panose="020B0503020204020204" pitchFamily="34" charset="-122"/>
              </a:rPr>
              <a:t>，此程序演示二叉树的前序遍历、中序遍历和后序遍历，包括递归和非递归两种方法。</a:t>
            </a:r>
            <a:endParaRPr lang="en-US" altLang="zh-CN" sz="1700" dirty="0" smtClean="0">
              <a:latin typeface="微软雅黑" panose="020B0503020204020204" pitchFamily="34" charset="-122"/>
              <a:ea typeface="微软雅黑" panose="020B0503020204020204" pitchFamily="34" charset="-122"/>
            </a:endParaRPr>
          </a:p>
        </p:txBody>
      </p:sp>
      <p:pic>
        <p:nvPicPr>
          <p:cNvPr id="2050" name="Picture 2"/>
          <p:cNvPicPr>
            <a:picLocks noChangeAspect="1" noChangeArrowheads="1"/>
          </p:cNvPicPr>
          <p:nvPr/>
        </p:nvPicPr>
        <p:blipFill>
          <a:blip r:embed="rId2"/>
          <a:srcRect/>
          <a:stretch>
            <a:fillRect/>
          </a:stretch>
        </p:blipFill>
        <p:spPr bwMode="auto">
          <a:xfrm>
            <a:off x="3314534" y="1188890"/>
            <a:ext cx="4807490" cy="3687136"/>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66255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二叉树的遍历</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741171" y="2490169"/>
            <a:ext cx="4686300" cy="2781300"/>
          </a:xfrm>
          <a:prstGeom prst="rect">
            <a:avLst/>
          </a:prstGeom>
          <a:noFill/>
          <a:ln w="9525">
            <a:noFill/>
            <a:miter lim="800000"/>
            <a:headEnd/>
            <a:tailEnd/>
          </a:ln>
        </p:spPr>
      </p:pic>
      <p:pic>
        <p:nvPicPr>
          <p:cNvPr id="1028" name="Picture 4"/>
          <p:cNvPicPr>
            <a:picLocks noChangeAspect="1" noChangeArrowheads="1"/>
          </p:cNvPicPr>
          <p:nvPr/>
        </p:nvPicPr>
        <p:blipFill>
          <a:blip r:embed="rId3"/>
          <a:srcRect/>
          <a:stretch>
            <a:fillRect/>
          </a:stretch>
        </p:blipFill>
        <p:spPr bwMode="auto">
          <a:xfrm>
            <a:off x="7103689" y="2918738"/>
            <a:ext cx="3686175" cy="676275"/>
          </a:xfrm>
          <a:prstGeom prst="rect">
            <a:avLst/>
          </a:prstGeom>
          <a:noFill/>
          <a:ln w="9525">
            <a:noFill/>
            <a:miter lim="800000"/>
            <a:headEnd/>
            <a:tailEnd/>
          </a:ln>
        </p:spPr>
      </p:pic>
      <p:pic>
        <p:nvPicPr>
          <p:cNvPr id="18" name="Picture 3"/>
          <p:cNvPicPr>
            <a:picLocks noChangeAspect="1" noChangeArrowheads="1"/>
          </p:cNvPicPr>
          <p:nvPr/>
        </p:nvPicPr>
        <p:blipFill>
          <a:blip r:embed="rId4"/>
          <a:srcRect/>
          <a:stretch>
            <a:fillRect/>
          </a:stretch>
        </p:blipFill>
        <p:spPr bwMode="auto">
          <a:xfrm>
            <a:off x="1744585" y="5642429"/>
            <a:ext cx="5819775" cy="457200"/>
          </a:xfrm>
          <a:prstGeom prst="rect">
            <a:avLst/>
          </a:prstGeom>
          <a:noFill/>
          <a:ln w="9525">
            <a:noFill/>
            <a:miter lim="800000"/>
            <a:headEnd/>
            <a:tailEnd/>
          </a:ln>
        </p:spPr>
      </p:pic>
      <p:sp>
        <p:nvSpPr>
          <p:cNvPr id="20" name="文本框 1">
            <a:extLst>
              <a:ext uri="{FF2B5EF4-FFF2-40B4-BE49-F238E27FC236}">
                <a16:creationId xmlns:a16="http://schemas.microsoft.com/office/drawing/2014/main" xmlns="" id="{9EBE7EC0-2F2A-4A9F-BB83-DBE4093374F9}"/>
              </a:ext>
            </a:extLst>
          </p:cNvPr>
          <p:cNvSpPr txBox="1"/>
          <p:nvPr/>
        </p:nvSpPr>
        <p:spPr>
          <a:xfrm>
            <a:off x="1036217" y="1194088"/>
            <a:ext cx="9065213" cy="877163"/>
          </a:xfrm>
          <a:prstGeom prst="rect">
            <a:avLst/>
          </a:prstGeom>
          <a:noFill/>
        </p:spPr>
        <p:txBody>
          <a:bodyPr wrap="square" rtlCol="0">
            <a:spAutoFit/>
          </a:bodyPr>
          <a:lstStyle/>
          <a:p>
            <a:pPr>
              <a:lnSpc>
                <a:spcPct val="150000"/>
              </a:lnSpc>
            </a:pPr>
            <a:r>
              <a:rPr lang="zh-CN" altLang="en-US" sz="1700" b="1" dirty="0" smtClean="0">
                <a:solidFill>
                  <a:srgbClr val="9900CC"/>
                </a:solidFill>
                <a:latin typeface="Microsoft YaHei UI" pitchFamily="34" charset="-122"/>
                <a:ea typeface="Microsoft YaHei UI" pitchFamily="34" charset="-122"/>
              </a:rPr>
              <a:t>按某条搜索路径访问树中的每个结点，树的每个结点都被访问一次，而且只能访问一次。</a:t>
            </a:r>
            <a:endParaRPr lang="en-US" altLang="zh-CN" sz="1700" b="1" dirty="0" smtClean="0">
              <a:solidFill>
                <a:srgbClr val="9900CC"/>
              </a:solidFill>
              <a:latin typeface="Microsoft YaHei UI" pitchFamily="34" charset="-122"/>
              <a:ea typeface="Microsoft YaHei UI" pitchFamily="34" charset="-122"/>
            </a:endParaRPr>
          </a:p>
          <a:p>
            <a:pPr>
              <a:lnSpc>
                <a:spcPct val="150000"/>
              </a:lnSpc>
            </a:pPr>
            <a:r>
              <a:rPr lang="zh-CN" altLang="en-US" sz="1700" dirty="0" smtClean="0">
                <a:solidFill>
                  <a:srgbClr val="9900CC"/>
                </a:solidFill>
                <a:latin typeface="Microsoft YaHei UI" pitchFamily="34" charset="-122"/>
                <a:ea typeface="Microsoft YaHei UI" pitchFamily="34" charset="-122"/>
              </a:rPr>
              <a:t>二叉树的层次遍历</a:t>
            </a:r>
            <a:r>
              <a:rPr lang="zh-CN" altLang="en-US" sz="1700" dirty="0" smtClean="0">
                <a:latin typeface="Microsoft YaHei UI" pitchFamily="34" charset="-122"/>
                <a:ea typeface="Microsoft YaHei UI" pitchFamily="34" charset="-122"/>
              </a:rPr>
              <a:t>不属于二叉树的三种基本的遍历方法（热身方案）。</a:t>
            </a:r>
            <a:endParaRPr lang="en-US" altLang="zh-CN" sz="1700" dirty="0" smtClean="0">
              <a:latin typeface="Microsoft YaHei UI" pitchFamily="34" charset="-122"/>
              <a:ea typeface="Microsoft YaHei UI" pitchFamily="34" charset="-122"/>
            </a:endParaRPr>
          </a:p>
        </p:txBody>
      </p:sp>
      <p:pic>
        <p:nvPicPr>
          <p:cNvPr id="3075" name="Picture 3"/>
          <p:cNvPicPr>
            <a:picLocks noChangeAspect="1" noChangeArrowheads="1"/>
          </p:cNvPicPr>
          <p:nvPr/>
        </p:nvPicPr>
        <p:blipFill>
          <a:blip r:embed="rId5"/>
          <a:srcRect/>
          <a:stretch>
            <a:fillRect/>
          </a:stretch>
        </p:blipFill>
        <p:spPr bwMode="auto">
          <a:xfrm>
            <a:off x="1725258" y="6213774"/>
            <a:ext cx="6934200" cy="476250"/>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3866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二叉树的遍历</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
            <a:extLst>
              <a:ext uri="{FF2B5EF4-FFF2-40B4-BE49-F238E27FC236}">
                <a16:creationId xmlns:a16="http://schemas.microsoft.com/office/drawing/2014/main" xmlns="" id="{9EBE7EC0-2F2A-4A9F-BB83-DBE4093374F9}"/>
              </a:ext>
            </a:extLst>
          </p:cNvPr>
          <p:cNvSpPr txBox="1"/>
          <p:nvPr/>
        </p:nvSpPr>
        <p:spPr>
          <a:xfrm>
            <a:off x="1036217" y="1516828"/>
            <a:ext cx="9065213" cy="484748"/>
          </a:xfrm>
          <a:prstGeom prst="rect">
            <a:avLst/>
          </a:prstGeom>
          <a:noFill/>
        </p:spPr>
        <p:txBody>
          <a:bodyPr wrap="square" rtlCol="0">
            <a:spAutoFit/>
          </a:bodyPr>
          <a:lstStyle/>
          <a:p>
            <a:pPr>
              <a:lnSpc>
                <a:spcPct val="150000"/>
              </a:lnSpc>
            </a:pPr>
            <a:r>
              <a:rPr lang="zh-CN" altLang="en-US" sz="1700" b="1" dirty="0" smtClean="0">
                <a:latin typeface="Microsoft YaHei UI" pitchFamily="34" charset="-122"/>
                <a:ea typeface="Microsoft YaHei UI" pitchFamily="34" charset="-122"/>
              </a:rPr>
              <a:t>按根结点的访问次序为分为</a:t>
            </a:r>
            <a:r>
              <a:rPr lang="zh-CN" altLang="en-US" sz="1700" b="1" dirty="0" smtClean="0">
                <a:solidFill>
                  <a:srgbClr val="9900CC"/>
                </a:solidFill>
                <a:latin typeface="Microsoft YaHei UI" pitchFamily="34" charset="-122"/>
                <a:ea typeface="Microsoft YaHei UI" pitchFamily="34" charset="-122"/>
              </a:rPr>
              <a:t>先（前）序遍历</a:t>
            </a:r>
            <a:r>
              <a:rPr lang="zh-CN" altLang="en-US" sz="1700" b="1" dirty="0" smtClean="0">
                <a:latin typeface="Microsoft YaHei UI" pitchFamily="34" charset="-122"/>
                <a:ea typeface="Microsoft YaHei UI" pitchFamily="34" charset="-122"/>
              </a:rPr>
              <a:t>、</a:t>
            </a:r>
            <a:r>
              <a:rPr lang="zh-CN" altLang="en-US" sz="1700" b="1" dirty="0" smtClean="0">
                <a:solidFill>
                  <a:srgbClr val="9900CC"/>
                </a:solidFill>
                <a:latin typeface="Microsoft YaHei UI" pitchFamily="34" charset="-122"/>
                <a:ea typeface="Microsoft YaHei UI" pitchFamily="34" charset="-122"/>
              </a:rPr>
              <a:t>中序遍历</a:t>
            </a:r>
            <a:r>
              <a:rPr lang="zh-CN" altLang="en-US" sz="1700" b="1" dirty="0" smtClean="0">
                <a:latin typeface="Microsoft YaHei UI" pitchFamily="34" charset="-122"/>
                <a:ea typeface="Microsoft YaHei UI" pitchFamily="34" charset="-122"/>
              </a:rPr>
              <a:t>和</a:t>
            </a:r>
            <a:r>
              <a:rPr lang="zh-CN" altLang="en-US" sz="1700" b="1" dirty="0" smtClean="0">
                <a:solidFill>
                  <a:srgbClr val="9900CC"/>
                </a:solidFill>
                <a:latin typeface="Microsoft YaHei UI" pitchFamily="34" charset="-122"/>
                <a:ea typeface="Microsoft YaHei UI" pitchFamily="34" charset="-122"/>
              </a:rPr>
              <a:t>后序遍历</a:t>
            </a:r>
            <a:r>
              <a:rPr lang="zh-CN" altLang="en-US" sz="1700" b="1" dirty="0" smtClean="0">
                <a:latin typeface="Microsoft YaHei UI" pitchFamily="34" charset="-122"/>
                <a:ea typeface="Microsoft YaHei UI" pitchFamily="34" charset="-122"/>
              </a:rPr>
              <a:t>。</a:t>
            </a:r>
            <a:endParaRPr lang="en-US" altLang="zh-CN" sz="1700" b="1" dirty="0" smtClean="0">
              <a:latin typeface="Microsoft YaHei UI" pitchFamily="34" charset="-122"/>
              <a:ea typeface="Microsoft YaHei UI" pitchFamily="34" charset="-122"/>
            </a:endParaRPr>
          </a:p>
        </p:txBody>
      </p:sp>
      <p:pic>
        <p:nvPicPr>
          <p:cNvPr id="5122" name="Picture 2"/>
          <p:cNvPicPr>
            <a:picLocks noChangeAspect="1" noChangeArrowheads="1"/>
          </p:cNvPicPr>
          <p:nvPr/>
        </p:nvPicPr>
        <p:blipFill>
          <a:blip r:embed="rId2"/>
          <a:srcRect/>
          <a:stretch>
            <a:fillRect/>
          </a:stretch>
        </p:blipFill>
        <p:spPr bwMode="auto">
          <a:xfrm>
            <a:off x="1404713" y="2915043"/>
            <a:ext cx="2562225" cy="2447925"/>
          </a:xfrm>
          <a:prstGeom prst="rect">
            <a:avLst/>
          </a:prstGeom>
          <a:noFill/>
          <a:ln w="9525">
            <a:noFill/>
            <a:miter lim="800000"/>
            <a:headEnd/>
            <a:tailEnd/>
          </a:ln>
        </p:spPr>
      </p:pic>
      <p:pic>
        <p:nvPicPr>
          <p:cNvPr id="1026" name="Picture 2"/>
          <p:cNvPicPr>
            <a:picLocks noChangeAspect="1" noChangeArrowheads="1"/>
          </p:cNvPicPr>
          <p:nvPr/>
        </p:nvPicPr>
        <p:blipFill>
          <a:blip r:embed="rId3"/>
          <a:srcRect/>
          <a:stretch>
            <a:fillRect/>
          </a:stretch>
        </p:blipFill>
        <p:spPr bwMode="auto">
          <a:xfrm>
            <a:off x="4930310" y="2689524"/>
            <a:ext cx="4278236" cy="3096192"/>
          </a:xfrm>
          <a:prstGeom prst="rect">
            <a:avLst/>
          </a:prstGeom>
          <a:noFill/>
          <a:ln w="9525">
            <a:noFill/>
            <a:miter lim="800000"/>
            <a:headEnd/>
            <a:tailEnd/>
          </a:ln>
        </p:spPr>
      </p:pic>
      <p:sp>
        <p:nvSpPr>
          <p:cNvPr id="18" name="文本框 1">
            <a:extLst>
              <a:ext uri="{FF2B5EF4-FFF2-40B4-BE49-F238E27FC236}">
                <a16:creationId xmlns:a16="http://schemas.microsoft.com/office/drawing/2014/main" xmlns="" id="{9EBE7EC0-2F2A-4A9F-BB83-DBE4093374F9}"/>
              </a:ext>
            </a:extLst>
          </p:cNvPr>
          <p:cNvSpPr txBox="1"/>
          <p:nvPr/>
        </p:nvSpPr>
        <p:spPr>
          <a:xfrm>
            <a:off x="1059521" y="5875606"/>
            <a:ext cx="9065213" cy="484748"/>
          </a:xfrm>
          <a:prstGeom prst="rect">
            <a:avLst/>
          </a:prstGeom>
          <a:noFill/>
        </p:spPr>
        <p:txBody>
          <a:bodyPr wrap="square" rtlCol="0">
            <a:spAutoFit/>
          </a:bodyPr>
          <a:lstStyle/>
          <a:p>
            <a:pPr>
              <a:lnSpc>
                <a:spcPct val="150000"/>
              </a:lnSpc>
            </a:pPr>
            <a:r>
              <a:rPr lang="zh-CN" altLang="en-US" sz="1700" b="1" dirty="0" smtClean="0">
                <a:latin typeface="Microsoft YaHei UI" pitchFamily="34" charset="-122"/>
                <a:ea typeface="Microsoft YaHei UI" pitchFamily="34" charset="-122"/>
              </a:rPr>
              <a:t>考试中也可能出现</a:t>
            </a:r>
            <a:r>
              <a:rPr lang="en-US" altLang="zh-CN" sz="1700" b="1" dirty="0" smtClean="0">
                <a:latin typeface="Microsoft YaHei UI" pitchFamily="34" charset="-122"/>
                <a:ea typeface="Microsoft YaHei UI" pitchFamily="34" charset="-122"/>
              </a:rPr>
              <a:t>RNL</a:t>
            </a:r>
            <a:r>
              <a:rPr lang="zh-CN" altLang="en-US" sz="1700" b="1" dirty="0" smtClean="0">
                <a:latin typeface="Microsoft YaHei UI" pitchFamily="34" charset="-122"/>
                <a:ea typeface="Microsoft YaHei UI" pitchFamily="34" charset="-122"/>
              </a:rPr>
              <a:t>或</a:t>
            </a:r>
            <a:r>
              <a:rPr lang="en-US" altLang="zh-CN" sz="1700" b="1" dirty="0" smtClean="0">
                <a:latin typeface="Microsoft YaHei UI" pitchFamily="34" charset="-122"/>
                <a:ea typeface="Microsoft YaHei UI" pitchFamily="34" charset="-122"/>
              </a:rPr>
              <a:t>RLN</a:t>
            </a:r>
            <a:r>
              <a:rPr lang="zh-CN" altLang="en-US" sz="1700" b="1" dirty="0" smtClean="0">
                <a:latin typeface="Microsoft YaHei UI" pitchFamily="34" charset="-122"/>
                <a:ea typeface="Microsoft YaHei UI" pitchFamily="34" charset="-122"/>
              </a:rPr>
              <a:t>的次序遍历。</a:t>
            </a:r>
            <a:endParaRPr lang="en-US" altLang="zh-CN" sz="1700" b="1" dirty="0" smtClean="0">
              <a:latin typeface="Microsoft YaHei UI" pitchFamily="34" charset="-122"/>
              <a:ea typeface="Microsoft YaHei UI"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3866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二叉树的遍历</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99" name="Picture 3"/>
          <p:cNvPicPr>
            <a:picLocks noChangeAspect="1" noChangeArrowheads="1"/>
          </p:cNvPicPr>
          <p:nvPr/>
        </p:nvPicPr>
        <p:blipFill>
          <a:blip r:embed="rId2"/>
          <a:srcRect/>
          <a:stretch>
            <a:fillRect/>
          </a:stretch>
        </p:blipFill>
        <p:spPr bwMode="auto">
          <a:xfrm>
            <a:off x="2081213" y="1495425"/>
            <a:ext cx="8029575" cy="3867150"/>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43986"/>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逻辑结构</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925137"/>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926925"/>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928713"/>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926925"/>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928713"/>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930501"/>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
            <a:extLst>
              <a:ext uri="{FF2B5EF4-FFF2-40B4-BE49-F238E27FC236}">
                <a16:creationId xmlns:a16="http://schemas.microsoft.com/office/drawing/2014/main" xmlns="" id="{9EBE7EC0-2F2A-4A9F-BB83-DBE4093374F9}"/>
              </a:ext>
            </a:extLst>
          </p:cNvPr>
          <p:cNvSpPr txBox="1"/>
          <p:nvPr/>
        </p:nvSpPr>
        <p:spPr>
          <a:xfrm>
            <a:off x="1893355" y="1452305"/>
            <a:ext cx="7906861" cy="830933"/>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逻辑结构研究的是数据元素之间的逻辑关系，是组织数据元素的方式，与物理存储（内存或磁盘）无关。</a:t>
            </a:r>
            <a:endParaRPr lang="en-US" altLang="zh-CN" sz="1700" dirty="0" smtClean="0">
              <a:latin typeface="微软雅黑" panose="020B0503020204020204" pitchFamily="34" charset="-122"/>
              <a:ea typeface="微软雅黑" panose="020B0503020204020204" pitchFamily="34" charset="-122"/>
            </a:endParaRPr>
          </a:p>
        </p:txBody>
      </p:sp>
      <p:pic>
        <p:nvPicPr>
          <p:cNvPr id="2050" name="Picture 2"/>
          <p:cNvPicPr>
            <a:picLocks noChangeAspect="1" noChangeArrowheads="1"/>
          </p:cNvPicPr>
          <p:nvPr/>
        </p:nvPicPr>
        <p:blipFill>
          <a:blip r:embed="rId2"/>
          <a:srcRect/>
          <a:stretch>
            <a:fillRect/>
          </a:stretch>
        </p:blipFill>
        <p:spPr bwMode="auto">
          <a:xfrm>
            <a:off x="2814414" y="2347296"/>
            <a:ext cx="5229225" cy="3067050"/>
          </a:xfrm>
          <a:prstGeom prst="rect">
            <a:avLst/>
          </a:prstGeom>
          <a:noFill/>
          <a:ln w="9525">
            <a:noFill/>
            <a:miter lim="800000"/>
            <a:headEnd/>
            <a:tailEnd/>
          </a:ln>
        </p:spPr>
      </p:pic>
      <p:sp>
        <p:nvSpPr>
          <p:cNvPr id="18" name="文本框 1">
            <a:extLst>
              <a:ext uri="{FF2B5EF4-FFF2-40B4-BE49-F238E27FC236}">
                <a16:creationId xmlns:a16="http://schemas.microsoft.com/office/drawing/2014/main" xmlns="" id="{9EBE7EC0-2F2A-4A9F-BB83-DBE4093374F9}"/>
              </a:ext>
            </a:extLst>
          </p:cNvPr>
          <p:cNvSpPr txBox="1"/>
          <p:nvPr/>
        </p:nvSpPr>
        <p:spPr>
          <a:xfrm>
            <a:off x="1895143" y="5326973"/>
            <a:ext cx="7906861" cy="438518"/>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也可以统一的分为线性结构和非线性结构。</a:t>
            </a:r>
            <a:endParaRPr lang="en-US" altLang="zh-CN" sz="17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3866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二叉树的遍历</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98" name="Picture 2"/>
          <p:cNvPicPr>
            <a:picLocks noChangeAspect="1" noChangeArrowheads="1"/>
          </p:cNvPicPr>
          <p:nvPr/>
        </p:nvPicPr>
        <p:blipFill>
          <a:blip r:embed="rId2"/>
          <a:srcRect/>
          <a:stretch>
            <a:fillRect/>
          </a:stretch>
        </p:blipFill>
        <p:spPr bwMode="auto">
          <a:xfrm>
            <a:off x="2405063" y="1390650"/>
            <a:ext cx="7381875" cy="4076700"/>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3866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二叉树的遍历</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23" name="Picture 3"/>
          <p:cNvPicPr>
            <a:picLocks noChangeAspect="1" noChangeArrowheads="1"/>
          </p:cNvPicPr>
          <p:nvPr/>
        </p:nvPicPr>
        <p:blipFill>
          <a:blip r:embed="rId2"/>
          <a:srcRect/>
          <a:stretch>
            <a:fillRect/>
          </a:stretch>
        </p:blipFill>
        <p:spPr bwMode="auto">
          <a:xfrm>
            <a:off x="1167822" y="1443323"/>
            <a:ext cx="4066509" cy="4053841"/>
          </a:xfrm>
          <a:prstGeom prst="rect">
            <a:avLst/>
          </a:prstGeom>
          <a:noFill/>
          <a:ln w="9525">
            <a:noFill/>
            <a:miter lim="800000"/>
            <a:headEnd/>
            <a:tailEnd/>
          </a:ln>
        </p:spPr>
      </p:pic>
      <p:pic>
        <p:nvPicPr>
          <p:cNvPr id="5124" name="Picture 4"/>
          <p:cNvPicPr>
            <a:picLocks noChangeAspect="1" noChangeArrowheads="1"/>
          </p:cNvPicPr>
          <p:nvPr/>
        </p:nvPicPr>
        <p:blipFill>
          <a:blip r:embed="rId3"/>
          <a:srcRect/>
          <a:stretch>
            <a:fillRect/>
          </a:stretch>
        </p:blipFill>
        <p:spPr bwMode="auto">
          <a:xfrm>
            <a:off x="5812939" y="1502772"/>
            <a:ext cx="5392678" cy="3908330"/>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3866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二叉树的遍历</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171" name="Picture 3"/>
          <p:cNvPicPr>
            <a:picLocks noChangeAspect="1" noChangeArrowheads="1"/>
          </p:cNvPicPr>
          <p:nvPr/>
        </p:nvPicPr>
        <p:blipFill>
          <a:blip r:embed="rId2"/>
          <a:srcRect/>
          <a:stretch>
            <a:fillRect/>
          </a:stretch>
        </p:blipFill>
        <p:spPr bwMode="auto">
          <a:xfrm>
            <a:off x="1900238" y="1395413"/>
            <a:ext cx="8391525" cy="4067175"/>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3866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二叉树的遍历</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146" name="Picture 2"/>
          <p:cNvPicPr>
            <a:picLocks noChangeAspect="1" noChangeArrowheads="1"/>
          </p:cNvPicPr>
          <p:nvPr/>
        </p:nvPicPr>
        <p:blipFill>
          <a:blip r:embed="rId2"/>
          <a:srcRect/>
          <a:stretch>
            <a:fillRect/>
          </a:stretch>
        </p:blipFill>
        <p:spPr bwMode="auto">
          <a:xfrm>
            <a:off x="3728530" y="1414023"/>
            <a:ext cx="6577236" cy="4371000"/>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66255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二叉树遍历的实现</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1">
            <a:extLst>
              <a:ext uri="{FF2B5EF4-FFF2-40B4-BE49-F238E27FC236}">
                <a16:creationId xmlns:a16="http://schemas.microsoft.com/office/drawing/2014/main" xmlns="" id="{9EBE7EC0-2F2A-4A9F-BB83-DBE4093374F9}"/>
              </a:ext>
            </a:extLst>
          </p:cNvPr>
          <p:cNvSpPr txBox="1"/>
          <p:nvPr/>
        </p:nvSpPr>
        <p:spPr>
          <a:xfrm>
            <a:off x="709994" y="5163864"/>
            <a:ext cx="10553262" cy="877163"/>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源代码在视频发布后的视频简介中，</a:t>
            </a:r>
            <a:r>
              <a:rPr lang="en-US" altLang="zh-CN" sz="1700" dirty="0" smtClean="0">
                <a:latin typeface="微软雅黑" panose="020B0503020204020204" pitchFamily="34" charset="-122"/>
                <a:ea typeface="微软雅黑" panose="020B0503020204020204" pitchFamily="34" charset="-122"/>
              </a:rPr>
              <a:t>btree2.c</a:t>
            </a:r>
            <a:r>
              <a:rPr lang="zh-CN" altLang="en-US" sz="1700" dirty="0" smtClean="0">
                <a:latin typeface="微软雅黑" panose="020B0503020204020204" pitchFamily="34" charset="-122"/>
                <a:ea typeface="微软雅黑" panose="020B0503020204020204" pitchFamily="34" charset="-122"/>
              </a:rPr>
              <a:t>，此程序演示二叉树的前序遍历、中序遍历和后序遍历，包括递归和非递归两种方法。</a:t>
            </a:r>
            <a:endParaRPr lang="en-US" altLang="zh-CN" sz="1700" dirty="0" smtClean="0">
              <a:latin typeface="微软雅黑" panose="020B0503020204020204" pitchFamily="34" charset="-122"/>
              <a:ea typeface="微软雅黑" panose="020B0503020204020204" pitchFamily="34" charset="-122"/>
            </a:endParaRPr>
          </a:p>
        </p:txBody>
      </p:sp>
      <p:pic>
        <p:nvPicPr>
          <p:cNvPr id="8194" name="Picture 2"/>
          <p:cNvPicPr>
            <a:picLocks noChangeAspect="1" noChangeArrowheads="1"/>
          </p:cNvPicPr>
          <p:nvPr/>
        </p:nvPicPr>
        <p:blipFill>
          <a:blip r:embed="rId2"/>
          <a:srcRect/>
          <a:stretch>
            <a:fillRect/>
          </a:stretch>
        </p:blipFill>
        <p:spPr bwMode="auto">
          <a:xfrm>
            <a:off x="1534014" y="1037497"/>
            <a:ext cx="5205208" cy="3459199"/>
          </a:xfrm>
          <a:prstGeom prst="rect">
            <a:avLst/>
          </a:prstGeom>
          <a:noFill/>
          <a:ln w="9525">
            <a:noFill/>
            <a:miter lim="800000"/>
            <a:headEnd/>
            <a:tailEnd/>
          </a:ln>
        </p:spPr>
      </p:pic>
      <p:sp>
        <p:nvSpPr>
          <p:cNvPr id="18" name="文本框 1">
            <a:extLst>
              <a:ext uri="{FF2B5EF4-FFF2-40B4-BE49-F238E27FC236}">
                <a16:creationId xmlns:a16="http://schemas.microsoft.com/office/drawing/2014/main" xmlns="" id="{9EBE7EC0-2F2A-4A9F-BB83-DBE4093374F9}"/>
              </a:ext>
            </a:extLst>
          </p:cNvPr>
          <p:cNvSpPr txBox="1"/>
          <p:nvPr/>
        </p:nvSpPr>
        <p:spPr>
          <a:xfrm>
            <a:off x="6863379" y="1185302"/>
            <a:ext cx="4873214" cy="3624069"/>
          </a:xfrm>
          <a:prstGeom prst="rect">
            <a:avLst/>
          </a:prstGeom>
          <a:noFill/>
        </p:spPr>
        <p:txBody>
          <a:bodyPr wrap="square" rtlCol="0">
            <a:spAutoFit/>
          </a:bodyPr>
          <a:lstStyle/>
          <a:p>
            <a:pPr>
              <a:lnSpc>
                <a:spcPct val="150000"/>
              </a:lnSpc>
            </a:pP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二叉树的先序遍历。</a:t>
            </a:r>
          </a:p>
          <a:p>
            <a:pPr>
              <a:lnSpc>
                <a:spcPct val="150000"/>
              </a:lnSpc>
            </a:pPr>
            <a:r>
              <a:rPr lang="en-US" altLang="zh-CN" sz="1700" dirty="0" smtClean="0">
                <a:latin typeface="微软雅黑" panose="020B0503020204020204" pitchFamily="34" charset="-122"/>
                <a:ea typeface="微软雅黑" panose="020B0503020204020204" pitchFamily="34" charset="-122"/>
              </a:rPr>
              <a:t>void </a:t>
            </a:r>
            <a:r>
              <a:rPr lang="en-US" altLang="zh-CN" sz="1700" dirty="0" err="1" smtClean="0">
                <a:latin typeface="微软雅黑" panose="020B0503020204020204" pitchFamily="34" charset="-122"/>
                <a:ea typeface="微软雅黑" panose="020B0503020204020204" pitchFamily="34" charset="-122"/>
              </a:rPr>
              <a:t>PreOrder</a:t>
            </a:r>
            <a:r>
              <a:rPr lang="en-US" altLang="zh-CN" sz="1700" dirty="0" smtClean="0">
                <a:latin typeface="微软雅黑" panose="020B0503020204020204" pitchFamily="34" charset="-122"/>
                <a:ea typeface="微软雅黑" panose="020B0503020204020204" pitchFamily="34" charset="-122"/>
              </a:rPr>
              <a:t>(</a:t>
            </a:r>
            <a:r>
              <a:rPr lang="en-US" altLang="zh-CN" sz="1700" dirty="0" err="1" smtClean="0">
                <a:latin typeface="微软雅黑" panose="020B0503020204020204" pitchFamily="34" charset="-122"/>
                <a:ea typeface="微软雅黑" panose="020B0503020204020204" pitchFamily="34" charset="-122"/>
              </a:rPr>
              <a:t>BiTree</a:t>
            </a:r>
            <a:r>
              <a:rPr lang="en-US" altLang="zh-CN" sz="1700" dirty="0" smtClean="0">
                <a:latin typeface="微软雅黑" panose="020B0503020204020204" pitchFamily="34" charset="-122"/>
                <a:ea typeface="微软雅黑" panose="020B0503020204020204" pitchFamily="34" charset="-122"/>
              </a:rPr>
              <a:t> TT)</a:t>
            </a:r>
          </a:p>
          <a:p>
            <a:pPr>
              <a:lnSpc>
                <a:spcPct val="150000"/>
              </a:lnSpc>
            </a:pPr>
            <a:r>
              <a:rPr lang="en-US" altLang="zh-CN" sz="1700" dirty="0" smtClean="0">
                <a:latin typeface="微软雅黑" panose="020B0503020204020204" pitchFamily="34" charset="-122"/>
                <a:ea typeface="微软雅黑" panose="020B0503020204020204" pitchFamily="34" charset="-122"/>
              </a:rPr>
              <a:t>{</a:t>
            </a:r>
          </a:p>
          <a:p>
            <a:pPr>
              <a:lnSpc>
                <a:spcPct val="150000"/>
              </a:lnSpc>
            </a:pPr>
            <a:r>
              <a:rPr lang="en-US" altLang="zh-CN" sz="1700" dirty="0" smtClean="0">
                <a:latin typeface="微软雅黑" panose="020B0503020204020204" pitchFamily="34" charset="-122"/>
                <a:ea typeface="微软雅黑" panose="020B0503020204020204" pitchFamily="34" charset="-122"/>
              </a:rPr>
              <a:t>   if (TT == NULL) return;  // </a:t>
            </a:r>
            <a:r>
              <a:rPr lang="zh-CN" altLang="en-US" sz="1700" dirty="0" smtClean="0">
                <a:latin typeface="微软雅黑" panose="020B0503020204020204" pitchFamily="34" charset="-122"/>
                <a:ea typeface="微软雅黑" panose="020B0503020204020204" pitchFamily="34" charset="-122"/>
              </a:rPr>
              <a:t>子树为空。</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visit(TT);      // </a:t>
            </a:r>
            <a:r>
              <a:rPr lang="zh-CN" altLang="en-US" sz="1700" dirty="0" smtClean="0">
                <a:latin typeface="微软雅黑" panose="020B0503020204020204" pitchFamily="34" charset="-122"/>
                <a:ea typeface="微软雅黑" panose="020B0503020204020204" pitchFamily="34" charset="-122"/>
              </a:rPr>
              <a:t>啃一口苹果。</a:t>
            </a:r>
          </a:p>
          <a:p>
            <a:pPr>
              <a:lnSpc>
                <a:spcPct val="150000"/>
              </a:lnSpc>
            </a:pPr>
            <a:r>
              <a:rPr lang="zh-CN" altLang="en-US"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PreOrder</a:t>
            </a:r>
            <a:r>
              <a:rPr lang="en-US" altLang="zh-CN" sz="1700" dirty="0" smtClean="0">
                <a:latin typeface="微软雅黑" panose="020B0503020204020204" pitchFamily="34" charset="-122"/>
                <a:ea typeface="微软雅黑" panose="020B0503020204020204" pitchFamily="34" charset="-122"/>
              </a:rPr>
              <a:t>(TT-&gt;</a:t>
            </a:r>
            <a:r>
              <a:rPr lang="en-US" altLang="zh-CN" sz="1700" dirty="0" err="1" smtClean="0">
                <a:latin typeface="微软雅黑" panose="020B0503020204020204" pitchFamily="34" charset="-122"/>
                <a:ea typeface="微软雅黑" panose="020B0503020204020204" pitchFamily="34" charset="-122"/>
              </a:rPr>
              <a:t>lchild</a:t>
            </a:r>
            <a:r>
              <a:rPr lang="en-US" altLang="zh-CN" sz="1700" dirty="0" smtClean="0">
                <a:latin typeface="微软雅黑" panose="020B0503020204020204" pitchFamily="34" charset="-122"/>
                <a:ea typeface="微软雅黑" panose="020B0503020204020204" pitchFamily="34" charset="-122"/>
              </a:rPr>
              <a:t>); // </a:t>
            </a:r>
            <a:r>
              <a:rPr lang="zh-CN" altLang="en-US" sz="1700" dirty="0" smtClean="0">
                <a:latin typeface="微软雅黑" panose="020B0503020204020204" pitchFamily="34" charset="-122"/>
                <a:ea typeface="微软雅黑" panose="020B0503020204020204" pitchFamily="34" charset="-122"/>
              </a:rPr>
              <a:t>把苹果交给大儿子。</a:t>
            </a:r>
          </a:p>
          <a:p>
            <a:pPr>
              <a:lnSpc>
                <a:spcPct val="150000"/>
              </a:lnSpc>
            </a:pPr>
            <a:r>
              <a:rPr lang="zh-CN" altLang="en-US"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PreOrder</a:t>
            </a:r>
            <a:r>
              <a:rPr lang="en-US" altLang="zh-CN" sz="1700" dirty="0" smtClean="0">
                <a:latin typeface="微软雅黑" panose="020B0503020204020204" pitchFamily="34" charset="-122"/>
                <a:ea typeface="微软雅黑" panose="020B0503020204020204" pitchFamily="34" charset="-122"/>
              </a:rPr>
              <a:t>(TT-&gt;</a:t>
            </a:r>
            <a:r>
              <a:rPr lang="en-US" altLang="zh-CN" sz="1700" dirty="0" err="1" smtClean="0">
                <a:latin typeface="微软雅黑" panose="020B0503020204020204" pitchFamily="34" charset="-122"/>
                <a:ea typeface="微软雅黑" panose="020B0503020204020204" pitchFamily="34" charset="-122"/>
              </a:rPr>
              <a:t>rchild</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  </a:t>
            </a: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把苹果交给小儿子。</a:t>
            </a:r>
          </a:p>
          <a:p>
            <a:pPr>
              <a:lnSpc>
                <a:spcPct val="150000"/>
              </a:lnSpc>
            </a:pPr>
            <a:r>
              <a:rPr lang="en-US" altLang="zh-CN" sz="1700" dirty="0" smtClean="0">
                <a:latin typeface="微软雅黑" panose="020B0503020204020204" pitchFamily="34" charset="-122"/>
                <a:ea typeface="微软雅黑" panose="020B0503020204020204" pitchFamily="34" charset="-122"/>
              </a:rPr>
              <a:t>}</a:t>
            </a:r>
          </a:p>
        </p:txBody>
      </p:sp>
      <p:sp>
        <p:nvSpPr>
          <p:cNvPr id="19" name="文本框 1">
            <a:extLst>
              <a:ext uri="{FF2B5EF4-FFF2-40B4-BE49-F238E27FC236}">
                <a16:creationId xmlns:a16="http://schemas.microsoft.com/office/drawing/2014/main" xmlns="" id="{9EBE7EC0-2F2A-4A9F-BB83-DBE4093374F9}"/>
              </a:ext>
            </a:extLst>
          </p:cNvPr>
          <p:cNvSpPr txBox="1"/>
          <p:nvPr/>
        </p:nvSpPr>
        <p:spPr>
          <a:xfrm>
            <a:off x="1036217" y="1516828"/>
            <a:ext cx="1771529" cy="484748"/>
          </a:xfrm>
          <a:prstGeom prst="rect">
            <a:avLst/>
          </a:prstGeom>
          <a:noFill/>
        </p:spPr>
        <p:txBody>
          <a:bodyPr wrap="square" rtlCol="0">
            <a:spAutoFit/>
          </a:bodyPr>
          <a:lstStyle/>
          <a:p>
            <a:pPr>
              <a:lnSpc>
                <a:spcPct val="150000"/>
              </a:lnSpc>
            </a:pPr>
            <a:r>
              <a:rPr lang="zh-CN" altLang="en-US" sz="1700" b="1" dirty="0" smtClean="0">
                <a:solidFill>
                  <a:srgbClr val="9900CC"/>
                </a:solidFill>
                <a:latin typeface="Microsoft YaHei UI" pitchFamily="34" charset="-122"/>
                <a:ea typeface="Microsoft YaHei UI" pitchFamily="34" charset="-122"/>
              </a:rPr>
              <a:t>递归方案</a:t>
            </a:r>
            <a:endParaRPr lang="en-US" altLang="zh-CN" sz="1700" b="1" dirty="0" smtClean="0">
              <a:solidFill>
                <a:srgbClr val="9900CC"/>
              </a:solidFill>
              <a:latin typeface="Microsoft YaHei UI" pitchFamily="34" charset="-122"/>
              <a:ea typeface="Microsoft YaHei UI"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66255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二叉树遍历的实现</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1">
            <a:extLst>
              <a:ext uri="{FF2B5EF4-FFF2-40B4-BE49-F238E27FC236}">
                <a16:creationId xmlns:a16="http://schemas.microsoft.com/office/drawing/2014/main" xmlns="" id="{9EBE7EC0-2F2A-4A9F-BB83-DBE4093374F9}"/>
              </a:ext>
            </a:extLst>
          </p:cNvPr>
          <p:cNvSpPr txBox="1"/>
          <p:nvPr/>
        </p:nvSpPr>
        <p:spPr>
          <a:xfrm>
            <a:off x="709994" y="5163864"/>
            <a:ext cx="10553262" cy="877163"/>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源代码在视频发布后的视频简介中，</a:t>
            </a:r>
            <a:r>
              <a:rPr lang="en-US" altLang="zh-CN" sz="1700" dirty="0" smtClean="0">
                <a:latin typeface="微软雅黑" panose="020B0503020204020204" pitchFamily="34" charset="-122"/>
                <a:ea typeface="微软雅黑" panose="020B0503020204020204" pitchFamily="34" charset="-122"/>
              </a:rPr>
              <a:t>btree2.c</a:t>
            </a:r>
            <a:r>
              <a:rPr lang="zh-CN" altLang="en-US" sz="1700" dirty="0" smtClean="0">
                <a:latin typeface="微软雅黑" panose="020B0503020204020204" pitchFamily="34" charset="-122"/>
                <a:ea typeface="微软雅黑" panose="020B0503020204020204" pitchFamily="34" charset="-122"/>
              </a:rPr>
              <a:t>，此程序演示二叉树的前序遍历、中序遍历和后序遍历，包括递归和非递归两种方法。</a:t>
            </a:r>
            <a:endParaRPr lang="en-US" altLang="zh-CN" sz="1700" dirty="0" smtClean="0">
              <a:latin typeface="微软雅黑" panose="020B0503020204020204" pitchFamily="34" charset="-122"/>
              <a:ea typeface="微软雅黑" panose="020B0503020204020204" pitchFamily="34" charset="-122"/>
            </a:endParaRPr>
          </a:p>
        </p:txBody>
      </p:sp>
      <p:pic>
        <p:nvPicPr>
          <p:cNvPr id="8194" name="Picture 2"/>
          <p:cNvPicPr>
            <a:picLocks noChangeAspect="1" noChangeArrowheads="1"/>
          </p:cNvPicPr>
          <p:nvPr/>
        </p:nvPicPr>
        <p:blipFill>
          <a:blip r:embed="rId2"/>
          <a:srcRect/>
          <a:stretch>
            <a:fillRect/>
          </a:stretch>
        </p:blipFill>
        <p:spPr bwMode="auto">
          <a:xfrm>
            <a:off x="1534014" y="1037497"/>
            <a:ext cx="5205208" cy="3459199"/>
          </a:xfrm>
          <a:prstGeom prst="rect">
            <a:avLst/>
          </a:prstGeom>
          <a:noFill/>
          <a:ln w="9525">
            <a:noFill/>
            <a:miter lim="800000"/>
            <a:headEnd/>
            <a:tailEnd/>
          </a:ln>
        </p:spPr>
      </p:pic>
      <p:sp>
        <p:nvSpPr>
          <p:cNvPr id="18" name="文本框 1">
            <a:extLst>
              <a:ext uri="{FF2B5EF4-FFF2-40B4-BE49-F238E27FC236}">
                <a16:creationId xmlns:a16="http://schemas.microsoft.com/office/drawing/2014/main" xmlns="" id="{9EBE7EC0-2F2A-4A9F-BB83-DBE4093374F9}"/>
              </a:ext>
            </a:extLst>
          </p:cNvPr>
          <p:cNvSpPr txBox="1"/>
          <p:nvPr/>
        </p:nvSpPr>
        <p:spPr>
          <a:xfrm>
            <a:off x="6863379" y="1185302"/>
            <a:ext cx="4873214" cy="3624069"/>
          </a:xfrm>
          <a:prstGeom prst="rect">
            <a:avLst/>
          </a:prstGeom>
          <a:noFill/>
        </p:spPr>
        <p:txBody>
          <a:bodyPr wrap="square" rtlCol="0">
            <a:spAutoFit/>
          </a:bodyPr>
          <a:lstStyle/>
          <a:p>
            <a:pPr>
              <a:lnSpc>
                <a:spcPct val="150000"/>
              </a:lnSpc>
            </a:pP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二叉树的中序遍历。</a:t>
            </a:r>
          </a:p>
          <a:p>
            <a:pPr>
              <a:lnSpc>
                <a:spcPct val="150000"/>
              </a:lnSpc>
            </a:pPr>
            <a:r>
              <a:rPr lang="en-US" altLang="zh-CN" sz="1700" dirty="0" smtClean="0">
                <a:latin typeface="微软雅黑" panose="020B0503020204020204" pitchFamily="34" charset="-122"/>
                <a:ea typeface="微软雅黑" panose="020B0503020204020204" pitchFamily="34" charset="-122"/>
              </a:rPr>
              <a:t>void </a:t>
            </a:r>
            <a:r>
              <a:rPr lang="en-US" altLang="zh-CN" sz="1700" dirty="0" err="1" smtClean="0">
                <a:latin typeface="微软雅黑" panose="020B0503020204020204" pitchFamily="34" charset="-122"/>
                <a:ea typeface="微软雅黑" panose="020B0503020204020204" pitchFamily="34" charset="-122"/>
              </a:rPr>
              <a:t>InOrder</a:t>
            </a:r>
            <a:r>
              <a:rPr lang="en-US" altLang="zh-CN" sz="1700" dirty="0" smtClean="0">
                <a:latin typeface="微软雅黑" panose="020B0503020204020204" pitchFamily="34" charset="-122"/>
                <a:ea typeface="微软雅黑" panose="020B0503020204020204" pitchFamily="34" charset="-122"/>
              </a:rPr>
              <a:t>(</a:t>
            </a:r>
            <a:r>
              <a:rPr lang="en-US" altLang="zh-CN" sz="1700" dirty="0" err="1" smtClean="0">
                <a:latin typeface="微软雅黑" panose="020B0503020204020204" pitchFamily="34" charset="-122"/>
                <a:ea typeface="微软雅黑" panose="020B0503020204020204" pitchFamily="34" charset="-122"/>
              </a:rPr>
              <a:t>BiTree</a:t>
            </a:r>
            <a:r>
              <a:rPr lang="en-US" altLang="zh-CN" sz="1700" dirty="0" smtClean="0">
                <a:latin typeface="微软雅黑" panose="020B0503020204020204" pitchFamily="34" charset="-122"/>
                <a:ea typeface="微软雅黑" panose="020B0503020204020204" pitchFamily="34" charset="-122"/>
              </a:rPr>
              <a:t> TT)</a:t>
            </a:r>
          </a:p>
          <a:p>
            <a:pPr>
              <a:lnSpc>
                <a:spcPct val="150000"/>
              </a:lnSpc>
            </a:pPr>
            <a:r>
              <a:rPr lang="en-US" altLang="zh-CN" sz="1700" dirty="0" smtClean="0">
                <a:latin typeface="微软雅黑" panose="020B0503020204020204" pitchFamily="34" charset="-122"/>
                <a:ea typeface="微软雅黑" panose="020B0503020204020204" pitchFamily="34" charset="-122"/>
              </a:rPr>
              <a:t>{</a:t>
            </a:r>
          </a:p>
          <a:p>
            <a:pPr>
              <a:lnSpc>
                <a:spcPct val="150000"/>
              </a:lnSpc>
            </a:pPr>
            <a:r>
              <a:rPr lang="en-US" altLang="zh-CN" sz="1700" dirty="0" smtClean="0">
                <a:latin typeface="微软雅黑" panose="020B0503020204020204" pitchFamily="34" charset="-122"/>
                <a:ea typeface="微软雅黑" panose="020B0503020204020204" pitchFamily="34" charset="-122"/>
              </a:rPr>
              <a:t>   if (TT == NULL) return;  // </a:t>
            </a:r>
            <a:r>
              <a:rPr lang="zh-CN" altLang="en-US" sz="1700" dirty="0" smtClean="0">
                <a:latin typeface="微软雅黑" panose="020B0503020204020204" pitchFamily="34" charset="-122"/>
                <a:ea typeface="微软雅黑" panose="020B0503020204020204" pitchFamily="34" charset="-122"/>
              </a:rPr>
              <a:t>子树为空。</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InOrder</a:t>
            </a:r>
            <a:r>
              <a:rPr lang="en-US" altLang="zh-CN" sz="1700" dirty="0" smtClean="0">
                <a:latin typeface="微软雅黑" panose="020B0503020204020204" pitchFamily="34" charset="-122"/>
                <a:ea typeface="微软雅黑" panose="020B0503020204020204" pitchFamily="34" charset="-122"/>
              </a:rPr>
              <a:t>(TT-&gt;</a:t>
            </a:r>
            <a:r>
              <a:rPr lang="en-US" altLang="zh-CN" sz="1700" dirty="0" err="1" smtClean="0">
                <a:latin typeface="微软雅黑" panose="020B0503020204020204" pitchFamily="34" charset="-122"/>
                <a:ea typeface="微软雅黑" panose="020B0503020204020204" pitchFamily="34" charset="-122"/>
              </a:rPr>
              <a:t>lchild</a:t>
            </a:r>
            <a:r>
              <a:rPr lang="en-US" altLang="zh-CN" sz="1700" dirty="0" smtClean="0">
                <a:latin typeface="微软雅黑" panose="020B0503020204020204" pitchFamily="34" charset="-122"/>
                <a:ea typeface="微软雅黑" panose="020B0503020204020204" pitchFamily="34" charset="-122"/>
              </a:rPr>
              <a:t>); // </a:t>
            </a:r>
            <a:r>
              <a:rPr lang="zh-CN" altLang="en-US" sz="1700" dirty="0" smtClean="0">
                <a:latin typeface="微软雅黑" panose="020B0503020204020204" pitchFamily="34" charset="-122"/>
                <a:ea typeface="微软雅黑" panose="020B0503020204020204" pitchFamily="34" charset="-122"/>
              </a:rPr>
              <a:t>把苹果交给大儿子。</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visit(TT);      // </a:t>
            </a:r>
            <a:r>
              <a:rPr lang="zh-CN" altLang="en-US" sz="1700" dirty="0" smtClean="0">
                <a:latin typeface="微软雅黑" panose="020B0503020204020204" pitchFamily="34" charset="-122"/>
                <a:ea typeface="微软雅黑" panose="020B0503020204020204" pitchFamily="34" charset="-122"/>
              </a:rPr>
              <a:t>啃一口苹果。</a:t>
            </a:r>
          </a:p>
          <a:p>
            <a:pPr>
              <a:lnSpc>
                <a:spcPct val="150000"/>
              </a:lnSpc>
            </a:pPr>
            <a:r>
              <a:rPr lang="zh-CN" altLang="en-US"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InOrder</a:t>
            </a:r>
            <a:r>
              <a:rPr lang="en-US" altLang="zh-CN" sz="1700" dirty="0" smtClean="0">
                <a:latin typeface="微软雅黑" panose="020B0503020204020204" pitchFamily="34" charset="-122"/>
                <a:ea typeface="微软雅黑" panose="020B0503020204020204" pitchFamily="34" charset="-122"/>
              </a:rPr>
              <a:t>(TT-&gt;</a:t>
            </a:r>
            <a:r>
              <a:rPr lang="en-US" altLang="zh-CN" sz="1700" dirty="0" err="1" smtClean="0">
                <a:latin typeface="微软雅黑" panose="020B0503020204020204" pitchFamily="34" charset="-122"/>
                <a:ea typeface="微软雅黑" panose="020B0503020204020204" pitchFamily="34" charset="-122"/>
              </a:rPr>
              <a:t>rchild</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  </a:t>
            </a: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把苹果交给小儿子。</a:t>
            </a:r>
          </a:p>
          <a:p>
            <a:pPr>
              <a:lnSpc>
                <a:spcPct val="150000"/>
              </a:lnSpc>
            </a:pPr>
            <a:r>
              <a:rPr lang="en-US" altLang="zh-CN" sz="1700" dirty="0" smtClean="0">
                <a:latin typeface="微软雅黑" panose="020B0503020204020204" pitchFamily="34" charset="-122"/>
                <a:ea typeface="微软雅黑" panose="020B0503020204020204" pitchFamily="34" charset="-122"/>
              </a:rPr>
              <a:t>}</a:t>
            </a:r>
          </a:p>
        </p:txBody>
      </p:sp>
      <p:sp>
        <p:nvSpPr>
          <p:cNvPr id="19" name="文本框 1">
            <a:extLst>
              <a:ext uri="{FF2B5EF4-FFF2-40B4-BE49-F238E27FC236}">
                <a16:creationId xmlns:a16="http://schemas.microsoft.com/office/drawing/2014/main" xmlns="" id="{9EBE7EC0-2F2A-4A9F-BB83-DBE4093374F9}"/>
              </a:ext>
            </a:extLst>
          </p:cNvPr>
          <p:cNvSpPr txBox="1"/>
          <p:nvPr/>
        </p:nvSpPr>
        <p:spPr>
          <a:xfrm>
            <a:off x="1036217" y="1516828"/>
            <a:ext cx="1771529" cy="484748"/>
          </a:xfrm>
          <a:prstGeom prst="rect">
            <a:avLst/>
          </a:prstGeom>
          <a:noFill/>
        </p:spPr>
        <p:txBody>
          <a:bodyPr wrap="square" rtlCol="0">
            <a:spAutoFit/>
          </a:bodyPr>
          <a:lstStyle/>
          <a:p>
            <a:pPr>
              <a:lnSpc>
                <a:spcPct val="150000"/>
              </a:lnSpc>
            </a:pPr>
            <a:r>
              <a:rPr lang="zh-CN" altLang="en-US" sz="1700" b="1" dirty="0" smtClean="0">
                <a:solidFill>
                  <a:srgbClr val="9900CC"/>
                </a:solidFill>
                <a:latin typeface="Microsoft YaHei UI" pitchFamily="34" charset="-122"/>
                <a:ea typeface="Microsoft YaHei UI" pitchFamily="34" charset="-122"/>
              </a:rPr>
              <a:t>递归方案</a:t>
            </a:r>
            <a:endParaRPr lang="en-US" altLang="zh-CN" sz="1700" b="1" dirty="0" smtClean="0">
              <a:solidFill>
                <a:srgbClr val="9900CC"/>
              </a:solidFill>
              <a:latin typeface="Microsoft YaHei UI" pitchFamily="34" charset="-122"/>
              <a:ea typeface="Microsoft YaHei UI"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66255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二叉树遍历的实现</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1">
            <a:extLst>
              <a:ext uri="{FF2B5EF4-FFF2-40B4-BE49-F238E27FC236}">
                <a16:creationId xmlns:a16="http://schemas.microsoft.com/office/drawing/2014/main" xmlns="" id="{9EBE7EC0-2F2A-4A9F-BB83-DBE4093374F9}"/>
              </a:ext>
            </a:extLst>
          </p:cNvPr>
          <p:cNvSpPr txBox="1"/>
          <p:nvPr/>
        </p:nvSpPr>
        <p:spPr>
          <a:xfrm>
            <a:off x="709994" y="5163864"/>
            <a:ext cx="10553262" cy="877163"/>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源代码在视频发布后的视频简介中，</a:t>
            </a:r>
            <a:r>
              <a:rPr lang="en-US" altLang="zh-CN" sz="1700" dirty="0" smtClean="0">
                <a:latin typeface="微软雅黑" panose="020B0503020204020204" pitchFamily="34" charset="-122"/>
                <a:ea typeface="微软雅黑" panose="020B0503020204020204" pitchFamily="34" charset="-122"/>
              </a:rPr>
              <a:t>btree2.c</a:t>
            </a:r>
            <a:r>
              <a:rPr lang="zh-CN" altLang="en-US" sz="1700" dirty="0" smtClean="0">
                <a:latin typeface="微软雅黑" panose="020B0503020204020204" pitchFamily="34" charset="-122"/>
                <a:ea typeface="微软雅黑" panose="020B0503020204020204" pitchFamily="34" charset="-122"/>
              </a:rPr>
              <a:t>，此程序演示二叉树的前序遍历、中序遍历和后序遍历，包括递归和非递归两种方法。</a:t>
            </a:r>
            <a:endParaRPr lang="en-US" altLang="zh-CN" sz="1700" dirty="0" smtClean="0">
              <a:latin typeface="微软雅黑" panose="020B0503020204020204" pitchFamily="34" charset="-122"/>
              <a:ea typeface="微软雅黑" panose="020B0503020204020204" pitchFamily="34" charset="-122"/>
            </a:endParaRPr>
          </a:p>
        </p:txBody>
      </p:sp>
      <p:pic>
        <p:nvPicPr>
          <p:cNvPr id="8194" name="Picture 2"/>
          <p:cNvPicPr>
            <a:picLocks noChangeAspect="1" noChangeArrowheads="1"/>
          </p:cNvPicPr>
          <p:nvPr/>
        </p:nvPicPr>
        <p:blipFill>
          <a:blip r:embed="rId2"/>
          <a:srcRect/>
          <a:stretch>
            <a:fillRect/>
          </a:stretch>
        </p:blipFill>
        <p:spPr bwMode="auto">
          <a:xfrm>
            <a:off x="1534014" y="1037497"/>
            <a:ext cx="5205208" cy="3459199"/>
          </a:xfrm>
          <a:prstGeom prst="rect">
            <a:avLst/>
          </a:prstGeom>
          <a:noFill/>
          <a:ln w="9525">
            <a:noFill/>
            <a:miter lim="800000"/>
            <a:headEnd/>
            <a:tailEnd/>
          </a:ln>
        </p:spPr>
      </p:pic>
      <p:sp>
        <p:nvSpPr>
          <p:cNvPr id="18" name="文本框 1">
            <a:extLst>
              <a:ext uri="{FF2B5EF4-FFF2-40B4-BE49-F238E27FC236}">
                <a16:creationId xmlns:a16="http://schemas.microsoft.com/office/drawing/2014/main" xmlns="" id="{9EBE7EC0-2F2A-4A9F-BB83-DBE4093374F9}"/>
              </a:ext>
            </a:extLst>
          </p:cNvPr>
          <p:cNvSpPr txBox="1"/>
          <p:nvPr/>
        </p:nvSpPr>
        <p:spPr>
          <a:xfrm>
            <a:off x="6863379" y="1185302"/>
            <a:ext cx="4873214" cy="3624069"/>
          </a:xfrm>
          <a:prstGeom prst="rect">
            <a:avLst/>
          </a:prstGeom>
          <a:noFill/>
        </p:spPr>
        <p:txBody>
          <a:bodyPr wrap="square" rtlCol="0">
            <a:spAutoFit/>
          </a:bodyPr>
          <a:lstStyle/>
          <a:p>
            <a:pPr>
              <a:lnSpc>
                <a:spcPct val="150000"/>
              </a:lnSpc>
            </a:pP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二叉树的后序遍历。</a:t>
            </a:r>
          </a:p>
          <a:p>
            <a:pPr>
              <a:lnSpc>
                <a:spcPct val="150000"/>
              </a:lnSpc>
            </a:pPr>
            <a:r>
              <a:rPr lang="en-US" altLang="zh-CN" sz="1700" dirty="0" smtClean="0">
                <a:latin typeface="微软雅黑" panose="020B0503020204020204" pitchFamily="34" charset="-122"/>
                <a:ea typeface="微软雅黑" panose="020B0503020204020204" pitchFamily="34" charset="-122"/>
              </a:rPr>
              <a:t>void </a:t>
            </a:r>
            <a:r>
              <a:rPr lang="en-US" altLang="zh-CN" sz="1700" dirty="0" err="1" smtClean="0">
                <a:latin typeface="微软雅黑" panose="020B0503020204020204" pitchFamily="34" charset="-122"/>
                <a:ea typeface="微软雅黑" panose="020B0503020204020204" pitchFamily="34" charset="-122"/>
              </a:rPr>
              <a:t>PostOrder</a:t>
            </a:r>
            <a:r>
              <a:rPr lang="en-US" altLang="zh-CN" sz="1700" dirty="0" smtClean="0">
                <a:latin typeface="微软雅黑" panose="020B0503020204020204" pitchFamily="34" charset="-122"/>
                <a:ea typeface="微软雅黑" panose="020B0503020204020204" pitchFamily="34" charset="-122"/>
              </a:rPr>
              <a:t>(</a:t>
            </a:r>
            <a:r>
              <a:rPr lang="en-US" altLang="zh-CN" sz="1700" dirty="0" err="1" smtClean="0">
                <a:latin typeface="微软雅黑" panose="020B0503020204020204" pitchFamily="34" charset="-122"/>
                <a:ea typeface="微软雅黑" panose="020B0503020204020204" pitchFamily="34" charset="-122"/>
              </a:rPr>
              <a:t>BiTree</a:t>
            </a:r>
            <a:r>
              <a:rPr lang="en-US" altLang="zh-CN" sz="1700" dirty="0" smtClean="0">
                <a:latin typeface="微软雅黑" panose="020B0503020204020204" pitchFamily="34" charset="-122"/>
                <a:ea typeface="微软雅黑" panose="020B0503020204020204" pitchFamily="34" charset="-122"/>
              </a:rPr>
              <a:t> TT)</a:t>
            </a:r>
          </a:p>
          <a:p>
            <a:pPr>
              <a:lnSpc>
                <a:spcPct val="150000"/>
              </a:lnSpc>
            </a:pPr>
            <a:r>
              <a:rPr lang="en-US" altLang="zh-CN" sz="1700" dirty="0" smtClean="0">
                <a:latin typeface="微软雅黑" panose="020B0503020204020204" pitchFamily="34" charset="-122"/>
                <a:ea typeface="微软雅黑" panose="020B0503020204020204" pitchFamily="34" charset="-122"/>
              </a:rPr>
              <a:t>{</a:t>
            </a:r>
          </a:p>
          <a:p>
            <a:pPr>
              <a:lnSpc>
                <a:spcPct val="150000"/>
              </a:lnSpc>
            </a:pPr>
            <a:r>
              <a:rPr lang="en-US" altLang="zh-CN" sz="1700" dirty="0" smtClean="0">
                <a:latin typeface="微软雅黑" panose="020B0503020204020204" pitchFamily="34" charset="-122"/>
                <a:ea typeface="微软雅黑" panose="020B0503020204020204" pitchFamily="34" charset="-122"/>
              </a:rPr>
              <a:t>   if (TT == NULL) return;  // </a:t>
            </a:r>
            <a:r>
              <a:rPr lang="zh-CN" altLang="en-US" sz="1700" dirty="0" smtClean="0">
                <a:latin typeface="微软雅黑" panose="020B0503020204020204" pitchFamily="34" charset="-122"/>
                <a:ea typeface="微软雅黑" panose="020B0503020204020204" pitchFamily="34" charset="-122"/>
              </a:rPr>
              <a:t>子树为空。</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PostOrder</a:t>
            </a:r>
            <a:r>
              <a:rPr lang="en-US" altLang="zh-CN" sz="1700" dirty="0" smtClean="0">
                <a:latin typeface="微软雅黑" panose="020B0503020204020204" pitchFamily="34" charset="-122"/>
                <a:ea typeface="微软雅黑" panose="020B0503020204020204" pitchFamily="34" charset="-122"/>
              </a:rPr>
              <a:t>(TT-&gt;</a:t>
            </a:r>
            <a:r>
              <a:rPr lang="en-US" altLang="zh-CN" sz="1700" dirty="0" err="1" smtClean="0">
                <a:latin typeface="微软雅黑" panose="020B0503020204020204" pitchFamily="34" charset="-122"/>
                <a:ea typeface="微软雅黑" panose="020B0503020204020204" pitchFamily="34" charset="-122"/>
              </a:rPr>
              <a:t>lchild</a:t>
            </a:r>
            <a:r>
              <a:rPr lang="en-US" altLang="zh-CN" sz="1700" dirty="0" smtClean="0">
                <a:latin typeface="微软雅黑" panose="020B0503020204020204" pitchFamily="34" charset="-122"/>
                <a:ea typeface="微软雅黑" panose="020B0503020204020204" pitchFamily="34" charset="-122"/>
              </a:rPr>
              <a:t>); // </a:t>
            </a:r>
            <a:r>
              <a:rPr lang="zh-CN" altLang="en-US" sz="1700" dirty="0" smtClean="0">
                <a:latin typeface="微软雅黑" panose="020B0503020204020204" pitchFamily="34" charset="-122"/>
                <a:ea typeface="微软雅黑" panose="020B0503020204020204" pitchFamily="34" charset="-122"/>
              </a:rPr>
              <a:t>把苹果交给大儿子。</a:t>
            </a:r>
          </a:p>
          <a:p>
            <a:pPr>
              <a:lnSpc>
                <a:spcPct val="150000"/>
              </a:lnSpc>
            </a:pPr>
            <a:r>
              <a:rPr lang="zh-CN" altLang="en-US"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PostOrder</a:t>
            </a:r>
            <a:r>
              <a:rPr lang="en-US" altLang="zh-CN" sz="1700" dirty="0" smtClean="0">
                <a:latin typeface="微软雅黑" panose="020B0503020204020204" pitchFamily="34" charset="-122"/>
                <a:ea typeface="微软雅黑" panose="020B0503020204020204" pitchFamily="34" charset="-122"/>
              </a:rPr>
              <a:t>(TT-&gt;</a:t>
            </a:r>
            <a:r>
              <a:rPr lang="en-US" altLang="zh-CN" sz="1700" dirty="0" err="1" smtClean="0">
                <a:latin typeface="微软雅黑" panose="020B0503020204020204" pitchFamily="34" charset="-122"/>
                <a:ea typeface="微软雅黑" panose="020B0503020204020204" pitchFamily="34" charset="-122"/>
              </a:rPr>
              <a:t>rchild</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  </a:t>
            </a: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把苹果交给小儿子。</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visit(TT);      // </a:t>
            </a:r>
            <a:r>
              <a:rPr lang="zh-CN" altLang="en-US" sz="1700" dirty="0" smtClean="0">
                <a:latin typeface="微软雅黑" panose="020B0503020204020204" pitchFamily="34" charset="-122"/>
                <a:ea typeface="微软雅黑" panose="020B0503020204020204" pitchFamily="34" charset="-122"/>
              </a:rPr>
              <a:t>啃一口苹果。</a:t>
            </a:r>
          </a:p>
          <a:p>
            <a:pPr>
              <a:lnSpc>
                <a:spcPct val="150000"/>
              </a:lnSpc>
            </a:pPr>
            <a:r>
              <a:rPr lang="en-US" altLang="zh-CN" sz="1700" dirty="0" smtClean="0">
                <a:latin typeface="微软雅黑" panose="020B0503020204020204" pitchFamily="34" charset="-122"/>
                <a:ea typeface="微软雅黑" panose="020B0503020204020204" pitchFamily="34" charset="-122"/>
              </a:rPr>
              <a:t>}</a:t>
            </a:r>
          </a:p>
        </p:txBody>
      </p:sp>
      <p:sp>
        <p:nvSpPr>
          <p:cNvPr id="19" name="文本框 1">
            <a:extLst>
              <a:ext uri="{FF2B5EF4-FFF2-40B4-BE49-F238E27FC236}">
                <a16:creationId xmlns:a16="http://schemas.microsoft.com/office/drawing/2014/main" xmlns="" id="{9EBE7EC0-2F2A-4A9F-BB83-DBE4093374F9}"/>
              </a:ext>
            </a:extLst>
          </p:cNvPr>
          <p:cNvSpPr txBox="1"/>
          <p:nvPr/>
        </p:nvSpPr>
        <p:spPr>
          <a:xfrm>
            <a:off x="1036217" y="1516828"/>
            <a:ext cx="1771529" cy="484748"/>
          </a:xfrm>
          <a:prstGeom prst="rect">
            <a:avLst/>
          </a:prstGeom>
          <a:noFill/>
        </p:spPr>
        <p:txBody>
          <a:bodyPr wrap="square" rtlCol="0">
            <a:spAutoFit/>
          </a:bodyPr>
          <a:lstStyle/>
          <a:p>
            <a:pPr>
              <a:lnSpc>
                <a:spcPct val="150000"/>
              </a:lnSpc>
            </a:pPr>
            <a:r>
              <a:rPr lang="zh-CN" altLang="en-US" sz="1700" b="1" dirty="0" smtClean="0">
                <a:solidFill>
                  <a:srgbClr val="9900CC"/>
                </a:solidFill>
                <a:latin typeface="Microsoft YaHei UI" pitchFamily="34" charset="-122"/>
                <a:ea typeface="Microsoft YaHei UI" pitchFamily="34" charset="-122"/>
              </a:rPr>
              <a:t>递归方案</a:t>
            </a:r>
            <a:endParaRPr lang="en-US" altLang="zh-CN" sz="1700" b="1" dirty="0" smtClean="0">
              <a:solidFill>
                <a:srgbClr val="9900CC"/>
              </a:solidFill>
              <a:latin typeface="Microsoft YaHei UI" pitchFamily="34" charset="-122"/>
              <a:ea typeface="Microsoft YaHei UI"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66255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二叉树遍历的实现</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1">
            <a:extLst>
              <a:ext uri="{FF2B5EF4-FFF2-40B4-BE49-F238E27FC236}">
                <a16:creationId xmlns:a16="http://schemas.microsoft.com/office/drawing/2014/main" xmlns="" id="{9EBE7EC0-2F2A-4A9F-BB83-DBE4093374F9}"/>
              </a:ext>
            </a:extLst>
          </p:cNvPr>
          <p:cNvSpPr txBox="1"/>
          <p:nvPr/>
        </p:nvSpPr>
        <p:spPr>
          <a:xfrm>
            <a:off x="709994" y="4615206"/>
            <a:ext cx="10553262" cy="484748"/>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源代码在视频发布后的视频简介中， </a:t>
            </a:r>
            <a:r>
              <a:rPr lang="en-US" altLang="zh-CN" sz="1700" dirty="0" smtClean="0">
                <a:latin typeface="微软雅黑" panose="020B0503020204020204" pitchFamily="34" charset="-122"/>
                <a:ea typeface="微软雅黑" panose="020B0503020204020204" pitchFamily="34" charset="-122"/>
              </a:rPr>
              <a:t>btree2.c</a:t>
            </a:r>
            <a:r>
              <a:rPr lang="zh-CN" altLang="en-US" sz="1700" dirty="0" smtClean="0">
                <a:latin typeface="微软雅黑" panose="020B0503020204020204" pitchFamily="34" charset="-122"/>
                <a:ea typeface="微软雅黑" panose="020B0503020204020204" pitchFamily="34" charset="-122"/>
              </a:rPr>
              <a:t>，此程序演示二叉树的前序遍历、中序遍历和后序遍历。 </a:t>
            </a:r>
            <a:endParaRPr lang="en-US" altLang="zh-CN" sz="1700" dirty="0" smtClean="0">
              <a:latin typeface="微软雅黑" panose="020B0503020204020204" pitchFamily="34" charset="-122"/>
              <a:ea typeface="微软雅黑" panose="020B0503020204020204" pitchFamily="34" charset="-122"/>
            </a:endParaRPr>
          </a:p>
        </p:txBody>
      </p:sp>
      <p:sp>
        <p:nvSpPr>
          <p:cNvPr id="18" name="文本框 1">
            <a:extLst>
              <a:ext uri="{FF2B5EF4-FFF2-40B4-BE49-F238E27FC236}">
                <a16:creationId xmlns:a16="http://schemas.microsoft.com/office/drawing/2014/main" xmlns="" id="{9EBE7EC0-2F2A-4A9F-BB83-DBE4093374F9}"/>
              </a:ext>
            </a:extLst>
          </p:cNvPr>
          <p:cNvSpPr txBox="1"/>
          <p:nvPr/>
        </p:nvSpPr>
        <p:spPr>
          <a:xfrm>
            <a:off x="5521118" y="1469445"/>
            <a:ext cx="6301535" cy="2677656"/>
          </a:xfrm>
          <a:prstGeom prst="rect">
            <a:avLst/>
          </a:prstGeom>
          <a:noFill/>
        </p:spPr>
        <p:txBody>
          <a:bodyPr wrap="square" rtlCol="0">
            <a:spAutoFit/>
          </a:bodyPr>
          <a:lstStyle/>
          <a:p>
            <a:pPr>
              <a:lnSpc>
                <a:spcPct val="150000"/>
              </a:lnSpc>
            </a:pPr>
            <a:r>
              <a:rPr lang="en-US" altLang="zh-CN" sz="1700" dirty="0" smtClean="0">
                <a:latin typeface="微软雅黑" panose="020B0503020204020204" pitchFamily="34" charset="-122"/>
                <a:ea typeface="微软雅黑" panose="020B0503020204020204" pitchFamily="34" charset="-122"/>
              </a:rPr>
              <a:t>1</a:t>
            </a:r>
            <a:r>
              <a:rPr lang="zh-CN" altLang="en-US" sz="1700" dirty="0" smtClean="0">
                <a:latin typeface="微软雅黑" panose="020B0503020204020204" pitchFamily="34" charset="-122"/>
                <a:ea typeface="微软雅黑" panose="020B0503020204020204" pitchFamily="34" charset="-122"/>
              </a:rPr>
              <a:t>）从根结点开始，沿树的左结点，依次入栈，直到左结点为空；</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2</a:t>
            </a:r>
            <a:r>
              <a:rPr lang="zh-CN" altLang="en-US" sz="1700" dirty="0" smtClean="0">
                <a:latin typeface="微软雅黑" panose="020B0503020204020204" pitchFamily="34" charset="-122"/>
                <a:ea typeface="微软雅黑" panose="020B0503020204020204" pitchFamily="34" charset="-122"/>
              </a:rPr>
              <a:t>）栈顶元素出栈；</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3</a:t>
            </a:r>
            <a:r>
              <a:rPr lang="zh-CN" altLang="en-US" sz="1700" dirty="0" smtClean="0">
                <a:latin typeface="微软雅黑" panose="020B0503020204020204" pitchFamily="34" charset="-122"/>
                <a:ea typeface="微软雅黑" panose="020B0503020204020204" pitchFamily="34" charset="-122"/>
              </a:rPr>
              <a:t>）如果出栈元素有右结点，把右结点当成一棵子树回到步骤</a:t>
            </a:r>
            <a:r>
              <a:rPr lang="en-US" altLang="zh-CN" sz="1700" dirty="0" smtClean="0">
                <a:latin typeface="微软雅黑" panose="020B0503020204020204" pitchFamily="34" charset="-122"/>
                <a:ea typeface="微软雅黑" panose="020B0503020204020204" pitchFamily="34" charset="-122"/>
              </a:rPr>
              <a:t>1</a:t>
            </a:r>
            <a:r>
              <a:rPr lang="zh-CN" altLang="en-US" sz="1700" dirty="0" smtClean="0">
                <a:latin typeface="微软雅黑" panose="020B0503020204020204" pitchFamily="34" charset="-122"/>
                <a:ea typeface="微软雅黑" panose="020B0503020204020204" pitchFamily="34" charset="-122"/>
              </a:rPr>
              <a:t>）</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如果出栈元素没有右结点，回到步骤</a:t>
            </a:r>
            <a:r>
              <a:rPr lang="en-US" altLang="zh-CN" sz="1700" dirty="0" smtClean="0">
                <a:latin typeface="微软雅黑" panose="020B0503020204020204" pitchFamily="34" charset="-122"/>
                <a:ea typeface="微软雅黑" panose="020B0503020204020204" pitchFamily="34" charset="-122"/>
              </a:rPr>
              <a:t>2</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4</a:t>
            </a:r>
            <a:r>
              <a:rPr lang="zh-CN" altLang="en-US" sz="1700" dirty="0" smtClean="0">
                <a:latin typeface="微软雅黑" panose="020B0503020204020204" pitchFamily="34" charset="-122"/>
                <a:ea typeface="微软雅黑" panose="020B0503020204020204" pitchFamily="34" charset="-122"/>
              </a:rPr>
              <a:t>）如果栈为空，表示遍历完成。</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endParaRPr lang="en-US" altLang="zh-CN" sz="1000" dirty="0" smtClean="0">
              <a:latin typeface="微软雅黑" panose="020B0503020204020204" pitchFamily="34" charset="-122"/>
              <a:ea typeface="微软雅黑" panose="020B0503020204020204" pitchFamily="34" charset="-122"/>
            </a:endParaRPr>
          </a:p>
          <a:p>
            <a:pPr>
              <a:lnSpc>
                <a:spcPct val="150000"/>
              </a:lnSpc>
            </a:pPr>
            <a:r>
              <a:rPr lang="zh-CN" altLang="en-US" sz="1700" dirty="0" smtClean="0">
                <a:solidFill>
                  <a:srgbClr val="9900CC"/>
                </a:solidFill>
                <a:latin typeface="微软雅黑" panose="020B0503020204020204" pitchFamily="34" charset="-122"/>
                <a:ea typeface="微软雅黑" panose="020B0503020204020204" pitchFamily="34" charset="-122"/>
              </a:rPr>
              <a:t>先序遍历在结点入栈前访问，中序遍历在结点出栈后访问。</a:t>
            </a:r>
            <a:endParaRPr lang="en-US" altLang="zh-CN" sz="1700" dirty="0" smtClean="0">
              <a:solidFill>
                <a:srgbClr val="9900CC"/>
              </a:solidFill>
              <a:latin typeface="微软雅黑" panose="020B0503020204020204" pitchFamily="34" charset="-122"/>
              <a:ea typeface="微软雅黑" panose="020B0503020204020204" pitchFamily="34" charset="-122"/>
            </a:endParaRPr>
          </a:p>
        </p:txBody>
      </p:sp>
      <p:pic>
        <p:nvPicPr>
          <p:cNvPr id="9218" name="Picture 2"/>
          <p:cNvPicPr>
            <a:picLocks noChangeAspect="1" noChangeArrowheads="1"/>
          </p:cNvPicPr>
          <p:nvPr/>
        </p:nvPicPr>
        <p:blipFill>
          <a:blip r:embed="rId2"/>
          <a:srcRect/>
          <a:stretch>
            <a:fillRect/>
          </a:stretch>
        </p:blipFill>
        <p:spPr bwMode="auto">
          <a:xfrm>
            <a:off x="1490999" y="1715230"/>
            <a:ext cx="3958771" cy="2630860"/>
          </a:xfrm>
          <a:prstGeom prst="rect">
            <a:avLst/>
          </a:prstGeom>
          <a:noFill/>
          <a:ln w="9525">
            <a:noFill/>
            <a:miter lim="800000"/>
            <a:headEnd/>
            <a:tailEnd/>
          </a:ln>
        </p:spPr>
      </p:pic>
      <p:sp>
        <p:nvSpPr>
          <p:cNvPr id="19" name="文本框 1">
            <a:extLst>
              <a:ext uri="{FF2B5EF4-FFF2-40B4-BE49-F238E27FC236}">
                <a16:creationId xmlns:a16="http://schemas.microsoft.com/office/drawing/2014/main" xmlns="" id="{9EBE7EC0-2F2A-4A9F-BB83-DBE4093374F9}"/>
              </a:ext>
            </a:extLst>
          </p:cNvPr>
          <p:cNvSpPr txBox="1"/>
          <p:nvPr/>
        </p:nvSpPr>
        <p:spPr>
          <a:xfrm>
            <a:off x="1036217" y="1516828"/>
            <a:ext cx="1836075" cy="877163"/>
          </a:xfrm>
          <a:prstGeom prst="rect">
            <a:avLst/>
          </a:prstGeom>
          <a:noFill/>
        </p:spPr>
        <p:txBody>
          <a:bodyPr wrap="square" rtlCol="0">
            <a:spAutoFit/>
          </a:bodyPr>
          <a:lstStyle/>
          <a:p>
            <a:pPr>
              <a:lnSpc>
                <a:spcPct val="150000"/>
              </a:lnSpc>
            </a:pPr>
            <a:r>
              <a:rPr lang="zh-CN" altLang="en-US" sz="1700" b="1" dirty="0" smtClean="0">
                <a:solidFill>
                  <a:srgbClr val="9900CC"/>
                </a:solidFill>
                <a:latin typeface="Microsoft YaHei UI" pitchFamily="34" charset="-122"/>
                <a:ea typeface="Microsoft YaHei UI" pitchFamily="34" charset="-122"/>
              </a:rPr>
              <a:t>非递归方案（前序和中序）</a:t>
            </a:r>
            <a:endParaRPr lang="en-US" altLang="zh-CN" sz="1700" b="1" dirty="0" smtClean="0">
              <a:solidFill>
                <a:srgbClr val="9900CC"/>
              </a:solidFill>
              <a:latin typeface="Microsoft YaHei UI" pitchFamily="34" charset="-122"/>
              <a:ea typeface="Microsoft YaHei UI"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66255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二叉树遍历的实现</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1">
            <a:extLst>
              <a:ext uri="{FF2B5EF4-FFF2-40B4-BE49-F238E27FC236}">
                <a16:creationId xmlns:a16="http://schemas.microsoft.com/office/drawing/2014/main" xmlns="" id="{9EBE7EC0-2F2A-4A9F-BB83-DBE4093374F9}"/>
              </a:ext>
            </a:extLst>
          </p:cNvPr>
          <p:cNvSpPr txBox="1"/>
          <p:nvPr/>
        </p:nvSpPr>
        <p:spPr>
          <a:xfrm>
            <a:off x="709994" y="4615206"/>
            <a:ext cx="10553262" cy="484748"/>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源代码在视频发布后的视频简介中， </a:t>
            </a:r>
            <a:r>
              <a:rPr lang="en-US" altLang="zh-CN" sz="1700" dirty="0" smtClean="0">
                <a:latin typeface="微软雅黑" panose="020B0503020204020204" pitchFamily="34" charset="-122"/>
                <a:ea typeface="微软雅黑" panose="020B0503020204020204" pitchFamily="34" charset="-122"/>
              </a:rPr>
              <a:t>btree2.c</a:t>
            </a:r>
            <a:r>
              <a:rPr lang="zh-CN" altLang="en-US" sz="1700" dirty="0" smtClean="0">
                <a:latin typeface="微软雅黑" panose="020B0503020204020204" pitchFamily="34" charset="-122"/>
                <a:ea typeface="微软雅黑" panose="020B0503020204020204" pitchFamily="34" charset="-122"/>
              </a:rPr>
              <a:t>，此程序演示二叉树的前序遍历、中序遍历和后序遍历。 </a:t>
            </a:r>
            <a:endParaRPr lang="en-US" altLang="zh-CN" sz="1700" dirty="0" smtClean="0">
              <a:latin typeface="微软雅黑" panose="020B0503020204020204" pitchFamily="34" charset="-122"/>
              <a:ea typeface="微软雅黑" panose="020B0503020204020204" pitchFamily="34" charset="-122"/>
            </a:endParaRPr>
          </a:p>
        </p:txBody>
      </p:sp>
      <p:sp>
        <p:nvSpPr>
          <p:cNvPr id="18" name="文本框 1">
            <a:extLst>
              <a:ext uri="{FF2B5EF4-FFF2-40B4-BE49-F238E27FC236}">
                <a16:creationId xmlns:a16="http://schemas.microsoft.com/office/drawing/2014/main" xmlns="" id="{9EBE7EC0-2F2A-4A9F-BB83-DBE4093374F9}"/>
              </a:ext>
            </a:extLst>
          </p:cNvPr>
          <p:cNvSpPr txBox="1"/>
          <p:nvPr/>
        </p:nvSpPr>
        <p:spPr>
          <a:xfrm>
            <a:off x="5521118" y="1469445"/>
            <a:ext cx="6301535" cy="2054409"/>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a:t>
            </a:r>
            <a:r>
              <a:rPr lang="zh-CN" altLang="en-US" sz="1700" dirty="0" smtClean="0">
                <a:solidFill>
                  <a:srgbClr val="9900CC"/>
                </a:solidFill>
                <a:latin typeface="微软雅黑" panose="020B0503020204020204" pitchFamily="34" charset="-122"/>
                <a:ea typeface="微软雅黑" panose="020B0503020204020204" pitchFamily="34" charset="-122"/>
              </a:rPr>
              <a:t>栈顶元素出栈之前，左右子树都要被访问完。</a:t>
            </a:r>
            <a:endParaRPr lang="en-US" altLang="zh-CN" sz="1700" dirty="0" smtClean="0">
              <a:solidFill>
                <a:srgbClr val="9900CC"/>
              </a:solidFill>
              <a:latin typeface="微软雅黑" panose="020B0503020204020204" pitchFamily="34" charset="-122"/>
              <a:ea typeface="微软雅黑" panose="020B0503020204020204" pitchFamily="34" charset="-122"/>
            </a:endParaRPr>
          </a:p>
          <a:p>
            <a:pPr>
              <a:lnSpc>
                <a:spcPct val="150000"/>
              </a:lnSpc>
            </a:pPr>
            <a:r>
              <a:rPr lang="zh-CN" altLang="en-US" sz="1700" dirty="0" smtClean="0">
                <a:latin typeface="微软雅黑" panose="020B0503020204020204" pitchFamily="34" charset="-122"/>
                <a:ea typeface="微软雅黑" panose="020B0503020204020204" pitchFamily="34" charset="-122"/>
              </a:rPr>
              <a:t>   从根结点开始，沿树的左结点，依次入栈，直到左结点为空，但此时不能出栈，因为如果有右子树，还需要按相同的规则对其右子树进行处理。</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solidFill>
                  <a:srgbClr val="9900CC"/>
                </a:solidFill>
                <a:latin typeface="微软雅黑" panose="020B0503020204020204" pitchFamily="34" charset="-122"/>
                <a:ea typeface="微软雅黑" panose="020B0503020204020204" pitchFamily="34" charset="-122"/>
              </a:rPr>
              <a:t>    </a:t>
            </a:r>
            <a:r>
              <a:rPr lang="zh-CN" altLang="en-US" sz="1700" dirty="0" smtClean="0">
                <a:solidFill>
                  <a:srgbClr val="9900CC"/>
                </a:solidFill>
                <a:latin typeface="微软雅黑" panose="020B0503020204020204" pitchFamily="34" charset="-122"/>
                <a:ea typeface="微软雅黑" panose="020B0503020204020204" pitchFamily="34" charset="-122"/>
              </a:rPr>
              <a:t>流程控制比较麻烦，不要求掌握。</a:t>
            </a:r>
            <a:endParaRPr lang="en-US" altLang="zh-CN" sz="1700" dirty="0" smtClean="0">
              <a:solidFill>
                <a:srgbClr val="9900CC"/>
              </a:solidFill>
              <a:latin typeface="微软雅黑" panose="020B0503020204020204" pitchFamily="34" charset="-122"/>
              <a:ea typeface="微软雅黑" panose="020B0503020204020204" pitchFamily="34" charset="-122"/>
            </a:endParaRPr>
          </a:p>
        </p:txBody>
      </p:sp>
      <p:pic>
        <p:nvPicPr>
          <p:cNvPr id="10243" name="Picture 3"/>
          <p:cNvPicPr>
            <a:picLocks noChangeAspect="1" noChangeArrowheads="1"/>
          </p:cNvPicPr>
          <p:nvPr/>
        </p:nvPicPr>
        <p:blipFill>
          <a:blip r:embed="rId2"/>
          <a:srcRect/>
          <a:stretch>
            <a:fillRect/>
          </a:stretch>
        </p:blipFill>
        <p:spPr bwMode="auto">
          <a:xfrm>
            <a:off x="1297361" y="1618412"/>
            <a:ext cx="4185397" cy="2781468"/>
          </a:xfrm>
          <a:prstGeom prst="rect">
            <a:avLst/>
          </a:prstGeom>
          <a:noFill/>
          <a:ln w="9525">
            <a:noFill/>
            <a:miter lim="800000"/>
            <a:headEnd/>
            <a:tailEnd/>
          </a:ln>
        </p:spPr>
      </p:pic>
      <p:sp>
        <p:nvSpPr>
          <p:cNvPr id="19" name="文本框 1">
            <a:extLst>
              <a:ext uri="{FF2B5EF4-FFF2-40B4-BE49-F238E27FC236}">
                <a16:creationId xmlns:a16="http://schemas.microsoft.com/office/drawing/2014/main" xmlns="" id="{9EBE7EC0-2F2A-4A9F-BB83-DBE4093374F9}"/>
              </a:ext>
            </a:extLst>
          </p:cNvPr>
          <p:cNvSpPr txBox="1"/>
          <p:nvPr/>
        </p:nvSpPr>
        <p:spPr>
          <a:xfrm>
            <a:off x="1036217" y="1516828"/>
            <a:ext cx="1836075" cy="877163"/>
          </a:xfrm>
          <a:prstGeom prst="rect">
            <a:avLst/>
          </a:prstGeom>
          <a:noFill/>
        </p:spPr>
        <p:txBody>
          <a:bodyPr wrap="square" rtlCol="0">
            <a:spAutoFit/>
          </a:bodyPr>
          <a:lstStyle/>
          <a:p>
            <a:pPr>
              <a:lnSpc>
                <a:spcPct val="150000"/>
              </a:lnSpc>
            </a:pPr>
            <a:r>
              <a:rPr lang="zh-CN" altLang="en-US" sz="1700" b="1" dirty="0" smtClean="0">
                <a:solidFill>
                  <a:srgbClr val="9900CC"/>
                </a:solidFill>
                <a:latin typeface="Microsoft YaHei UI" pitchFamily="34" charset="-122"/>
                <a:ea typeface="Microsoft YaHei UI" pitchFamily="34" charset="-122"/>
              </a:rPr>
              <a:t>非递归方案（后序）</a:t>
            </a:r>
            <a:endParaRPr lang="en-US" altLang="zh-CN" sz="1700" b="1" dirty="0" smtClean="0">
              <a:solidFill>
                <a:srgbClr val="9900CC"/>
              </a:solidFill>
              <a:latin typeface="Microsoft YaHei UI" pitchFamily="34" charset="-122"/>
              <a:ea typeface="Microsoft YaHei UI"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3866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二叉树的遍历</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
            <a:extLst>
              <a:ext uri="{FF2B5EF4-FFF2-40B4-BE49-F238E27FC236}">
                <a16:creationId xmlns:a16="http://schemas.microsoft.com/office/drawing/2014/main" xmlns="" id="{9EBE7EC0-2F2A-4A9F-BB83-DBE4093374F9}"/>
              </a:ext>
            </a:extLst>
          </p:cNvPr>
          <p:cNvSpPr txBox="1"/>
          <p:nvPr/>
        </p:nvSpPr>
        <p:spPr>
          <a:xfrm>
            <a:off x="1036217" y="1516828"/>
            <a:ext cx="2707444" cy="484748"/>
          </a:xfrm>
          <a:prstGeom prst="rect">
            <a:avLst/>
          </a:prstGeom>
          <a:noFill/>
        </p:spPr>
        <p:txBody>
          <a:bodyPr wrap="square" rtlCol="0">
            <a:spAutoFit/>
          </a:bodyPr>
          <a:lstStyle/>
          <a:p>
            <a:pPr>
              <a:lnSpc>
                <a:spcPct val="150000"/>
              </a:lnSpc>
            </a:pPr>
            <a:r>
              <a:rPr lang="zh-CN" altLang="en-US" sz="1700" b="1" dirty="0" smtClean="0">
                <a:solidFill>
                  <a:srgbClr val="9900CC"/>
                </a:solidFill>
                <a:latin typeface="Microsoft YaHei UI" pitchFamily="34" charset="-122"/>
                <a:ea typeface="Microsoft YaHei UI" pitchFamily="34" charset="-122"/>
              </a:rPr>
              <a:t>由遍历序列构造二叉树</a:t>
            </a:r>
            <a:endParaRPr lang="en-US" altLang="zh-CN" sz="1700" b="1" dirty="0" smtClean="0">
              <a:solidFill>
                <a:srgbClr val="9900CC"/>
              </a:solidFill>
              <a:latin typeface="Microsoft YaHei UI" pitchFamily="34" charset="-122"/>
              <a:ea typeface="Microsoft YaHei UI" pitchFamily="34" charset="-122"/>
            </a:endParaRPr>
          </a:p>
        </p:txBody>
      </p:sp>
      <p:pic>
        <p:nvPicPr>
          <p:cNvPr id="1026" name="Picture 2"/>
          <p:cNvPicPr>
            <a:picLocks noChangeAspect="1" noChangeArrowheads="1"/>
          </p:cNvPicPr>
          <p:nvPr/>
        </p:nvPicPr>
        <p:blipFill>
          <a:blip r:embed="rId2"/>
          <a:srcRect/>
          <a:stretch>
            <a:fillRect/>
          </a:stretch>
        </p:blipFill>
        <p:spPr bwMode="auto">
          <a:xfrm>
            <a:off x="3754417" y="1350862"/>
            <a:ext cx="7410767" cy="4458270"/>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43986"/>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逻辑结构</a:t>
            </a:r>
            <a:r>
              <a:rPr lang="en-US" altLang="zh-CN" sz="3200" b="1" dirty="0" smtClean="0">
                <a:solidFill>
                  <a:srgbClr val="9900CC"/>
                </a:solidFill>
                <a:latin typeface="微软雅黑" panose="020B0503020204020204" pitchFamily="34" charset="-122"/>
                <a:ea typeface="微软雅黑" panose="020B0503020204020204" pitchFamily="34" charset="-122"/>
              </a:rPr>
              <a:t>-</a:t>
            </a:r>
            <a:r>
              <a:rPr lang="zh-CN" altLang="en-US" sz="3200" b="1" dirty="0" smtClean="0">
                <a:solidFill>
                  <a:srgbClr val="9900CC"/>
                </a:solidFill>
                <a:latin typeface="微软雅黑" panose="020B0503020204020204" pitchFamily="34" charset="-122"/>
                <a:ea typeface="微软雅黑" panose="020B0503020204020204" pitchFamily="34" charset="-122"/>
              </a:rPr>
              <a:t>集合</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925137"/>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926925"/>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928713"/>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926925"/>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928713"/>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930501"/>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98" name="Picture 2" descr="https://timgsa.baidu.com/timg?image&amp;quality=80&amp;size=b9999_10000&amp;sec=1608470756384&amp;di=55d1a2926cae8354862aebbb104f2cbf&amp;imgtype=0&amp;src=http%3A%2F%2Fp3.ssl.cdn.btime.com%2Ft011aaad4e1920a2781.jpg%3Fsize%3D348x277"/>
          <p:cNvPicPr>
            <a:picLocks noChangeAspect="1" noChangeArrowheads="1"/>
          </p:cNvPicPr>
          <p:nvPr/>
        </p:nvPicPr>
        <p:blipFill>
          <a:blip r:embed="rId2"/>
          <a:srcRect/>
          <a:stretch>
            <a:fillRect/>
          </a:stretch>
        </p:blipFill>
        <p:spPr bwMode="auto">
          <a:xfrm>
            <a:off x="2167254" y="1316598"/>
            <a:ext cx="2178835" cy="1734303"/>
          </a:xfrm>
          <a:prstGeom prst="rect">
            <a:avLst/>
          </a:prstGeom>
          <a:noFill/>
        </p:spPr>
      </p:pic>
      <p:sp>
        <p:nvSpPr>
          <p:cNvPr id="18" name="文本框 1">
            <a:extLst>
              <a:ext uri="{FF2B5EF4-FFF2-40B4-BE49-F238E27FC236}">
                <a16:creationId xmlns:a16="http://schemas.microsoft.com/office/drawing/2014/main" xmlns="" id="{9EBE7EC0-2F2A-4A9F-BB83-DBE4093374F9}"/>
              </a:ext>
            </a:extLst>
          </p:cNvPr>
          <p:cNvSpPr txBox="1"/>
          <p:nvPr/>
        </p:nvSpPr>
        <p:spPr>
          <a:xfrm>
            <a:off x="2915323" y="3135721"/>
            <a:ext cx="710005" cy="484748"/>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集合</a:t>
            </a:r>
            <a:endParaRPr lang="en-US" altLang="zh-CN" sz="1700" dirty="0" smtClean="0">
              <a:latin typeface="微软雅黑" panose="020B0503020204020204" pitchFamily="34" charset="-122"/>
              <a:ea typeface="微软雅黑" panose="020B0503020204020204" pitchFamily="34" charset="-122"/>
            </a:endParaRPr>
          </a:p>
        </p:txBody>
      </p:sp>
      <p:sp>
        <p:nvSpPr>
          <p:cNvPr id="23" name="文本框 1">
            <a:extLst>
              <a:ext uri="{FF2B5EF4-FFF2-40B4-BE49-F238E27FC236}">
                <a16:creationId xmlns:a16="http://schemas.microsoft.com/office/drawing/2014/main" xmlns="" id="{9EBE7EC0-2F2A-4A9F-BB83-DBE4093374F9}"/>
              </a:ext>
            </a:extLst>
          </p:cNvPr>
          <p:cNvSpPr txBox="1"/>
          <p:nvPr/>
        </p:nvSpPr>
        <p:spPr>
          <a:xfrm>
            <a:off x="1947134" y="3652171"/>
            <a:ext cx="6863379" cy="877163"/>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集合中任何数据元素之间</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zh-CN" altLang="en-US" sz="1700" dirty="0" smtClean="0">
                <a:latin typeface="微软雅黑" panose="020B0503020204020204" pitchFamily="34" charset="-122"/>
                <a:ea typeface="微软雅黑" panose="020B0503020204020204" pitchFamily="34" charset="-122"/>
              </a:rPr>
              <a:t>都没有逻辑关系，组织形式松散。</a:t>
            </a:r>
            <a:endParaRPr lang="en-US" altLang="zh-CN" sz="1700" dirty="0" smtClean="0">
              <a:latin typeface="微软雅黑" panose="020B0503020204020204" pitchFamily="34" charset="-122"/>
              <a:ea typeface="微软雅黑" panose="020B0503020204020204" pitchFamily="34" charset="-122"/>
            </a:endParaRPr>
          </a:p>
        </p:txBody>
      </p:sp>
      <p:sp>
        <p:nvSpPr>
          <p:cNvPr id="12290" name="AutoShape 2" descr="https://gimg2.baidu.com/image_search/src=http%3A%2F%2Fphotocdn.sohu.com%2F20060219%2FImg227765357.jpg&amp;refer=http%3A%2F%2Fphotocdn.sohu.com&amp;app=2002&amp;size=f9999,10000&amp;q=a80&amp;n=0&amp;g=0n&amp;fmt=jpeg?sec=1611299897&amp;t=e14652867957b17f2e5257b724b06fa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2292" name="AutoShape 4" descr="https://gimg2.baidu.com/image_search/src=http%3A%2F%2Fphotocdn.sohu.com%2F20060219%2FImg227765357.jpg&amp;refer=http%3A%2F%2Fphotocdn.sohu.com&amp;app=2002&amp;size=f9999,10000&amp;q=a80&amp;n=0&amp;g=0n&amp;fmt=jpeg?sec=1611299897&amp;t=e14652867957b17f2e5257b724b06fa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2293" name="Picture 5"/>
          <p:cNvPicPr>
            <a:picLocks noChangeAspect="1" noChangeArrowheads="1"/>
          </p:cNvPicPr>
          <p:nvPr/>
        </p:nvPicPr>
        <p:blipFill>
          <a:blip r:embed="rId3"/>
          <a:srcRect/>
          <a:stretch>
            <a:fillRect/>
          </a:stretch>
        </p:blipFill>
        <p:spPr bwMode="auto">
          <a:xfrm>
            <a:off x="5423759" y="1354343"/>
            <a:ext cx="5238750" cy="3848100"/>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3866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由遍历序列构造二叉树</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p:cNvPicPr>
            <a:picLocks noChangeAspect="1" noChangeArrowheads="1"/>
          </p:cNvPicPr>
          <p:nvPr/>
        </p:nvPicPr>
        <p:blipFill>
          <a:blip r:embed="rId2"/>
          <a:srcRect/>
          <a:stretch>
            <a:fillRect/>
          </a:stretch>
        </p:blipFill>
        <p:spPr bwMode="auto">
          <a:xfrm>
            <a:off x="2498037" y="1386896"/>
            <a:ext cx="3000375" cy="2771775"/>
          </a:xfrm>
          <a:prstGeom prst="rect">
            <a:avLst/>
          </a:prstGeom>
          <a:noFill/>
          <a:ln w="9525">
            <a:noFill/>
            <a:miter lim="800000"/>
            <a:headEnd/>
            <a:tailEnd/>
          </a:ln>
        </p:spPr>
      </p:pic>
      <p:sp>
        <p:nvSpPr>
          <p:cNvPr id="20" name="文本框 1">
            <a:extLst>
              <a:ext uri="{FF2B5EF4-FFF2-40B4-BE49-F238E27FC236}">
                <a16:creationId xmlns:a16="http://schemas.microsoft.com/office/drawing/2014/main" xmlns="" id="{9EBE7EC0-2F2A-4A9F-BB83-DBE4093374F9}"/>
              </a:ext>
            </a:extLst>
          </p:cNvPr>
          <p:cNvSpPr txBox="1"/>
          <p:nvPr/>
        </p:nvSpPr>
        <p:spPr>
          <a:xfrm>
            <a:off x="1358947" y="4453665"/>
            <a:ext cx="5160188" cy="439031"/>
          </a:xfrm>
          <a:prstGeom prst="rect">
            <a:avLst/>
          </a:prstGeom>
          <a:noFill/>
        </p:spPr>
        <p:txBody>
          <a:bodyPr wrap="square" rtlCol="0">
            <a:spAutoFit/>
          </a:bodyPr>
          <a:lstStyle/>
          <a:p>
            <a:pPr>
              <a:lnSpc>
                <a:spcPct val="150000"/>
              </a:lnSpc>
            </a:pPr>
            <a:r>
              <a:rPr lang="zh-CN" altLang="en-US" sz="1700" b="1" dirty="0" smtClean="0">
                <a:solidFill>
                  <a:srgbClr val="9900CC"/>
                </a:solidFill>
                <a:latin typeface="Microsoft YaHei UI" pitchFamily="34" charset="-122"/>
                <a:ea typeface="Microsoft YaHei UI" pitchFamily="34" charset="-122"/>
              </a:rPr>
              <a:t>二叉树的每种遍历方法都能得到一个唯一的序列。</a:t>
            </a:r>
            <a:endParaRPr lang="en-US" altLang="zh-CN" sz="1700" dirty="0" smtClean="0">
              <a:latin typeface="Microsoft YaHei UI" pitchFamily="34" charset="-122"/>
              <a:ea typeface="Microsoft YaHei UI" pitchFamily="34" charset="-122"/>
            </a:endParaRPr>
          </a:p>
        </p:txBody>
      </p:sp>
      <p:pic>
        <p:nvPicPr>
          <p:cNvPr id="1029" name="Picture 5"/>
          <p:cNvPicPr>
            <a:picLocks noChangeAspect="1" noChangeArrowheads="1"/>
          </p:cNvPicPr>
          <p:nvPr/>
        </p:nvPicPr>
        <p:blipFill>
          <a:blip r:embed="rId3"/>
          <a:srcRect/>
          <a:stretch>
            <a:fillRect/>
          </a:stretch>
        </p:blipFill>
        <p:spPr bwMode="auto">
          <a:xfrm>
            <a:off x="6419397" y="3047608"/>
            <a:ext cx="4000500" cy="1171575"/>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3866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二叉树的遍历</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
            <a:extLst>
              <a:ext uri="{FF2B5EF4-FFF2-40B4-BE49-F238E27FC236}">
                <a16:creationId xmlns:a16="http://schemas.microsoft.com/office/drawing/2014/main" xmlns="" id="{9EBE7EC0-2F2A-4A9F-BB83-DBE4093374F9}"/>
              </a:ext>
            </a:extLst>
          </p:cNvPr>
          <p:cNvSpPr txBox="1"/>
          <p:nvPr/>
        </p:nvSpPr>
        <p:spPr>
          <a:xfrm>
            <a:off x="1036217" y="1516828"/>
            <a:ext cx="5160188" cy="2054409"/>
          </a:xfrm>
          <a:prstGeom prst="rect">
            <a:avLst/>
          </a:prstGeom>
          <a:noFill/>
        </p:spPr>
        <p:txBody>
          <a:bodyPr wrap="square" rtlCol="0">
            <a:spAutoFit/>
          </a:bodyPr>
          <a:lstStyle/>
          <a:p>
            <a:pPr>
              <a:lnSpc>
                <a:spcPct val="150000"/>
              </a:lnSpc>
            </a:pPr>
            <a:r>
              <a:rPr lang="zh-CN" altLang="en-US" sz="1700" b="1" dirty="0" smtClean="0">
                <a:solidFill>
                  <a:srgbClr val="9900CC"/>
                </a:solidFill>
                <a:latin typeface="Microsoft YaHei UI" pitchFamily="34" charset="-122"/>
                <a:ea typeface="Microsoft YaHei UI" pitchFamily="34" charset="-122"/>
              </a:rPr>
              <a:t>由遍历序列构造二叉树</a:t>
            </a:r>
            <a:endParaRPr lang="en-US" altLang="zh-CN" sz="1700" b="1" dirty="0" smtClean="0">
              <a:solidFill>
                <a:srgbClr val="9900CC"/>
              </a:solidFill>
              <a:latin typeface="Microsoft YaHei UI" pitchFamily="34" charset="-122"/>
              <a:ea typeface="Microsoft YaHei UI" pitchFamily="34" charset="-122"/>
            </a:endParaRPr>
          </a:p>
          <a:p>
            <a:pPr>
              <a:lnSpc>
                <a:spcPct val="150000"/>
              </a:lnSpc>
            </a:pPr>
            <a:r>
              <a:rPr lang="en-US" altLang="zh-CN" sz="1700" b="1" dirty="0" smtClean="0">
                <a:solidFill>
                  <a:srgbClr val="9900CC"/>
                </a:solidFill>
                <a:latin typeface="Microsoft YaHei UI" pitchFamily="34" charset="-122"/>
                <a:ea typeface="Microsoft YaHei UI" pitchFamily="34" charset="-122"/>
              </a:rPr>
              <a:t>  </a:t>
            </a:r>
          </a:p>
          <a:p>
            <a:pPr>
              <a:lnSpc>
                <a:spcPct val="150000"/>
              </a:lnSpc>
              <a:buFont typeface="Wingdings" pitchFamily="2" charset="2"/>
              <a:buChar char="u"/>
            </a:pPr>
            <a:r>
              <a:rPr lang="zh-CN" altLang="en-US" sz="1700" dirty="0" smtClean="0">
                <a:latin typeface="Microsoft YaHei UI" pitchFamily="34" charset="-122"/>
                <a:ea typeface="Microsoft YaHei UI" pitchFamily="34" charset="-122"/>
              </a:rPr>
              <a:t> 先序遍历序列</a:t>
            </a:r>
            <a:r>
              <a:rPr lang="en-US" altLang="zh-CN" sz="1700" dirty="0" smtClean="0">
                <a:latin typeface="Microsoft YaHei UI" pitchFamily="34" charset="-122"/>
                <a:ea typeface="Microsoft YaHei UI" pitchFamily="34" charset="-122"/>
              </a:rPr>
              <a:t>+</a:t>
            </a:r>
            <a:r>
              <a:rPr lang="zh-CN" altLang="en-US" sz="1700" dirty="0" smtClean="0">
                <a:latin typeface="Microsoft YaHei UI" pitchFamily="34" charset="-122"/>
                <a:ea typeface="Microsoft YaHei UI" pitchFamily="34" charset="-122"/>
              </a:rPr>
              <a:t>中序遍历序列</a:t>
            </a:r>
            <a:endParaRPr lang="en-US" altLang="zh-CN" sz="1700" dirty="0" smtClean="0">
              <a:latin typeface="Microsoft YaHei UI" pitchFamily="34" charset="-122"/>
              <a:ea typeface="Microsoft YaHei UI" pitchFamily="34" charset="-122"/>
            </a:endParaRPr>
          </a:p>
          <a:p>
            <a:pPr>
              <a:lnSpc>
                <a:spcPct val="150000"/>
              </a:lnSpc>
              <a:buFont typeface="Wingdings" pitchFamily="2" charset="2"/>
              <a:buChar char="u"/>
            </a:pPr>
            <a:r>
              <a:rPr lang="zh-CN" altLang="en-US" sz="1700" dirty="0" smtClean="0">
                <a:latin typeface="Microsoft YaHei UI" pitchFamily="34" charset="-122"/>
                <a:ea typeface="Microsoft YaHei UI" pitchFamily="34" charset="-122"/>
              </a:rPr>
              <a:t> 后序遍历序列</a:t>
            </a:r>
            <a:r>
              <a:rPr lang="en-US" altLang="zh-CN" sz="1700" dirty="0" smtClean="0">
                <a:latin typeface="Microsoft YaHei UI" pitchFamily="34" charset="-122"/>
                <a:ea typeface="Microsoft YaHei UI" pitchFamily="34" charset="-122"/>
              </a:rPr>
              <a:t>+</a:t>
            </a:r>
            <a:r>
              <a:rPr lang="zh-CN" altLang="en-US" sz="1700" dirty="0" smtClean="0">
                <a:latin typeface="Microsoft YaHei UI" pitchFamily="34" charset="-122"/>
                <a:ea typeface="Microsoft YaHei UI" pitchFamily="34" charset="-122"/>
              </a:rPr>
              <a:t>中序遍历序列</a:t>
            </a:r>
            <a:endParaRPr lang="en-US" altLang="zh-CN" sz="1700" dirty="0" smtClean="0">
              <a:latin typeface="Microsoft YaHei UI" pitchFamily="34" charset="-122"/>
              <a:ea typeface="Microsoft YaHei UI" pitchFamily="34" charset="-122"/>
            </a:endParaRPr>
          </a:p>
          <a:p>
            <a:pPr>
              <a:lnSpc>
                <a:spcPct val="150000"/>
              </a:lnSpc>
              <a:buFont typeface="Wingdings" pitchFamily="2" charset="2"/>
              <a:buChar char="u"/>
            </a:pPr>
            <a:r>
              <a:rPr lang="zh-CN" altLang="en-US" sz="1700" dirty="0" smtClean="0">
                <a:latin typeface="Microsoft YaHei UI" pitchFamily="34" charset="-122"/>
                <a:ea typeface="Microsoft YaHei UI" pitchFamily="34" charset="-122"/>
              </a:rPr>
              <a:t> 层次遍历序列</a:t>
            </a:r>
            <a:r>
              <a:rPr lang="en-US" altLang="zh-CN" sz="1700" dirty="0" smtClean="0">
                <a:latin typeface="Microsoft YaHei UI" pitchFamily="34" charset="-122"/>
                <a:ea typeface="Microsoft YaHei UI" pitchFamily="34" charset="-122"/>
              </a:rPr>
              <a:t>+</a:t>
            </a:r>
            <a:r>
              <a:rPr lang="zh-CN" altLang="en-US" sz="1700" dirty="0" smtClean="0">
                <a:latin typeface="Microsoft YaHei UI" pitchFamily="34" charset="-122"/>
                <a:ea typeface="Microsoft YaHei UI" pitchFamily="34" charset="-122"/>
              </a:rPr>
              <a:t>中序遍历序列</a:t>
            </a:r>
            <a:endParaRPr lang="en-US" altLang="zh-CN" sz="1700" dirty="0" smtClean="0">
              <a:latin typeface="Microsoft YaHei UI" pitchFamily="34" charset="-122"/>
              <a:ea typeface="Microsoft YaHei UI"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66255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线索二叉树</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
            <a:extLst>
              <a:ext uri="{FF2B5EF4-FFF2-40B4-BE49-F238E27FC236}">
                <a16:creationId xmlns:a16="http://schemas.microsoft.com/office/drawing/2014/main" xmlns="" id="{9EBE7EC0-2F2A-4A9F-BB83-DBE4093374F9}"/>
              </a:ext>
            </a:extLst>
          </p:cNvPr>
          <p:cNvSpPr txBox="1"/>
          <p:nvPr/>
        </p:nvSpPr>
        <p:spPr>
          <a:xfrm>
            <a:off x="968178" y="1140476"/>
            <a:ext cx="10553262" cy="877163"/>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采用</a:t>
            </a:r>
            <a:r>
              <a:rPr lang="zh-CN" altLang="en-US" sz="1700" dirty="0" smtClean="0">
                <a:solidFill>
                  <a:srgbClr val="9900CC"/>
                </a:solidFill>
                <a:latin typeface="微软雅黑" panose="020B0503020204020204" pitchFamily="34" charset="-122"/>
                <a:ea typeface="微软雅黑" panose="020B0503020204020204" pitchFamily="34" charset="-122"/>
              </a:rPr>
              <a:t>先序</a:t>
            </a:r>
            <a:r>
              <a:rPr lang="zh-CN" altLang="en-US" sz="1700" dirty="0" smtClean="0">
                <a:latin typeface="微软雅黑" panose="020B0503020204020204" pitchFamily="34" charset="-122"/>
                <a:ea typeface="微软雅黑" panose="020B0503020204020204" pitchFamily="34" charset="-122"/>
              </a:rPr>
              <a:t>、</a:t>
            </a:r>
            <a:r>
              <a:rPr lang="zh-CN" altLang="en-US" sz="1700" dirty="0" smtClean="0">
                <a:solidFill>
                  <a:srgbClr val="9900CC"/>
                </a:solidFill>
                <a:latin typeface="微软雅黑" panose="020B0503020204020204" pitchFamily="34" charset="-122"/>
                <a:ea typeface="微软雅黑" panose="020B0503020204020204" pitchFamily="34" charset="-122"/>
              </a:rPr>
              <a:t>中序</a:t>
            </a:r>
            <a:r>
              <a:rPr lang="zh-CN" altLang="en-US" sz="1700" dirty="0" smtClean="0">
                <a:latin typeface="微软雅黑" panose="020B0503020204020204" pitchFamily="34" charset="-122"/>
                <a:ea typeface="微软雅黑" panose="020B0503020204020204" pitchFamily="34" charset="-122"/>
              </a:rPr>
              <a:t>和</a:t>
            </a:r>
            <a:r>
              <a:rPr lang="zh-CN" altLang="en-US" sz="1700" dirty="0" smtClean="0">
                <a:solidFill>
                  <a:srgbClr val="9900CC"/>
                </a:solidFill>
                <a:latin typeface="微软雅黑" panose="020B0503020204020204" pitchFamily="34" charset="-122"/>
                <a:ea typeface="微软雅黑" panose="020B0503020204020204" pitchFamily="34" charset="-122"/>
              </a:rPr>
              <a:t>后序</a:t>
            </a:r>
            <a:r>
              <a:rPr lang="zh-CN" altLang="en-US" sz="1700" dirty="0" smtClean="0">
                <a:latin typeface="微软雅黑" panose="020B0503020204020204" pitchFamily="34" charset="-122"/>
                <a:ea typeface="微软雅黑" panose="020B0503020204020204" pitchFamily="34" charset="-122"/>
              </a:rPr>
              <a:t>三种方法遍历二叉树后都可以得到一个线性序列，序列中的每个结点（第一个和最后一个结点除外）都有一个直接前驱和后继。但是，这个线性序列只是逻辑的概念，不是物理结构。</a:t>
            </a:r>
            <a:endParaRPr lang="en-US" altLang="zh-CN" sz="1700" dirty="0" smtClean="0">
              <a:latin typeface="微软雅黑" panose="020B0503020204020204" pitchFamily="34" charset="-122"/>
              <a:ea typeface="微软雅黑" panose="020B0503020204020204" pitchFamily="34" charset="-122"/>
            </a:endParaRPr>
          </a:p>
        </p:txBody>
      </p:sp>
      <p:sp>
        <p:nvSpPr>
          <p:cNvPr id="21" name="文本框 1">
            <a:extLst>
              <a:ext uri="{FF2B5EF4-FFF2-40B4-BE49-F238E27FC236}">
                <a16:creationId xmlns:a16="http://schemas.microsoft.com/office/drawing/2014/main" xmlns="" id="{9EBE7EC0-2F2A-4A9F-BB83-DBE4093374F9}"/>
              </a:ext>
            </a:extLst>
          </p:cNvPr>
          <p:cNvSpPr txBox="1"/>
          <p:nvPr/>
        </p:nvSpPr>
        <p:spPr>
          <a:xfrm>
            <a:off x="925158" y="4746194"/>
            <a:ext cx="10467190" cy="2054409"/>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二叉链表体现的是父子关系 ，</a:t>
            </a:r>
            <a:r>
              <a:rPr lang="zh-CN" altLang="en-US" sz="1700" b="1" dirty="0" smtClean="0">
                <a:solidFill>
                  <a:srgbClr val="9900CC"/>
                </a:solidFill>
                <a:latin typeface="微软雅黑" panose="020B0503020204020204" pitchFamily="34" charset="-122"/>
                <a:ea typeface="微软雅黑" panose="020B0503020204020204" pitchFamily="34" charset="-122"/>
              </a:rPr>
              <a:t>不一定</a:t>
            </a:r>
            <a:r>
              <a:rPr lang="zh-CN" altLang="en-US" sz="1700" dirty="0" smtClean="0">
                <a:latin typeface="微软雅黑" panose="020B0503020204020204" pitchFamily="34" charset="-122"/>
                <a:ea typeface="微软雅黑" panose="020B0503020204020204" pitchFamily="34" charset="-122"/>
              </a:rPr>
              <a:t>是结点在遍历序列中的前驱和后继。</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在含有</a:t>
            </a:r>
            <a:r>
              <a:rPr lang="en-US" altLang="zh-CN" sz="1700" dirty="0" smtClean="0">
                <a:latin typeface="微软雅黑" panose="020B0503020204020204" pitchFamily="34" charset="-122"/>
                <a:ea typeface="微软雅黑" panose="020B0503020204020204" pitchFamily="34" charset="-122"/>
              </a:rPr>
              <a:t>n</a:t>
            </a:r>
            <a:r>
              <a:rPr lang="zh-CN" altLang="en-US" sz="1700" dirty="0" smtClean="0">
                <a:latin typeface="微软雅黑" panose="020B0503020204020204" pitchFamily="34" charset="-122"/>
                <a:ea typeface="微软雅黑" panose="020B0503020204020204" pitchFamily="34" charset="-122"/>
              </a:rPr>
              <a:t>个结点的二叉链表中，</a:t>
            </a:r>
            <a:r>
              <a:rPr lang="zh-CN" altLang="en-US" sz="1700" dirty="0" smtClean="0">
                <a:solidFill>
                  <a:srgbClr val="9900CC"/>
                </a:solidFill>
                <a:latin typeface="微软雅黑" panose="020B0503020204020204" pitchFamily="34" charset="-122"/>
                <a:ea typeface="微软雅黑" panose="020B0503020204020204" pitchFamily="34" charset="-122"/>
              </a:rPr>
              <a:t>有</a:t>
            </a:r>
            <a:r>
              <a:rPr lang="en-US" altLang="zh-CN" sz="1700" dirty="0" smtClean="0">
                <a:solidFill>
                  <a:srgbClr val="9900CC"/>
                </a:solidFill>
                <a:latin typeface="微软雅黑" panose="020B0503020204020204" pitchFamily="34" charset="-122"/>
                <a:ea typeface="微软雅黑" panose="020B0503020204020204" pitchFamily="34" charset="-122"/>
              </a:rPr>
              <a:t>n+1</a:t>
            </a:r>
            <a:r>
              <a:rPr lang="zh-CN" altLang="en-US" sz="1700" dirty="0" smtClean="0">
                <a:solidFill>
                  <a:srgbClr val="9900CC"/>
                </a:solidFill>
                <a:latin typeface="微软雅黑" panose="020B0503020204020204" pitchFamily="34" charset="-122"/>
                <a:ea typeface="微软雅黑" panose="020B0503020204020204" pitchFamily="34" charset="-122"/>
              </a:rPr>
              <a:t>个空指针</a:t>
            </a:r>
            <a:r>
              <a:rPr lang="zh-CN" altLang="en-US" sz="1700" dirty="0" smtClean="0">
                <a:latin typeface="微软雅黑" panose="020B0503020204020204" pitchFamily="34" charset="-122"/>
                <a:ea typeface="微软雅黑" panose="020B0503020204020204" pitchFamily="34" charset="-122"/>
              </a:rPr>
              <a:t>，能否利用这些空指针来存放前驱和后继结点的地址？然后像遍历链表一样方便的遍历二叉树的序列？</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线索二叉树可以部分解决上述问题，加快在序列中查找前驱和后继结点的速度，但增加了在树中插入和删除结点的难度。</a:t>
            </a:r>
            <a:r>
              <a:rPr lang="en-US" altLang="zh-CN" sz="1700" dirty="0" smtClean="0">
                <a:latin typeface="微软雅黑" panose="020B0503020204020204" pitchFamily="34" charset="-122"/>
                <a:ea typeface="微软雅黑" panose="020B0503020204020204" pitchFamily="34" charset="-122"/>
              </a:rPr>
              <a:t>   </a:t>
            </a:r>
          </a:p>
        </p:txBody>
      </p:sp>
      <p:pic>
        <p:nvPicPr>
          <p:cNvPr id="2050" name="Picture 2"/>
          <p:cNvPicPr>
            <a:picLocks noChangeAspect="1" noChangeArrowheads="1"/>
          </p:cNvPicPr>
          <p:nvPr/>
        </p:nvPicPr>
        <p:blipFill>
          <a:blip r:embed="rId2"/>
          <a:srcRect/>
          <a:stretch>
            <a:fillRect/>
          </a:stretch>
        </p:blipFill>
        <p:spPr bwMode="auto">
          <a:xfrm>
            <a:off x="1677341" y="2243862"/>
            <a:ext cx="8105775" cy="2133600"/>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66255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二叉树线索化</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
            <a:extLst>
              <a:ext uri="{FF2B5EF4-FFF2-40B4-BE49-F238E27FC236}">
                <a16:creationId xmlns:a16="http://schemas.microsoft.com/office/drawing/2014/main" xmlns="" id="{9EBE7EC0-2F2A-4A9F-BB83-DBE4093374F9}"/>
              </a:ext>
            </a:extLst>
          </p:cNvPr>
          <p:cNvSpPr txBox="1"/>
          <p:nvPr/>
        </p:nvSpPr>
        <p:spPr>
          <a:xfrm>
            <a:off x="968178" y="1140476"/>
            <a:ext cx="10553262" cy="1661993"/>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a:t>
            </a:r>
            <a:r>
              <a:rPr lang="zh-CN" altLang="en-US" sz="1700" dirty="0" smtClean="0">
                <a:solidFill>
                  <a:srgbClr val="9900CC"/>
                </a:solidFill>
                <a:latin typeface="微软雅黑" panose="020B0503020204020204" pitchFamily="34" charset="-122"/>
                <a:ea typeface="微软雅黑" panose="020B0503020204020204" pitchFamily="34" charset="-122"/>
              </a:rPr>
              <a:t>二叉树线索化</a:t>
            </a:r>
            <a:r>
              <a:rPr lang="zh-CN" altLang="en-US" sz="1700" dirty="0" smtClean="0">
                <a:latin typeface="微软雅黑" panose="020B0503020204020204" pitchFamily="34" charset="-122"/>
                <a:ea typeface="微软雅黑" panose="020B0503020204020204" pitchFamily="34" charset="-122"/>
              </a:rPr>
              <a:t>是将二叉链表中的</a:t>
            </a:r>
            <a:r>
              <a:rPr lang="zh-CN" altLang="en-US" sz="1700" dirty="0" smtClean="0">
                <a:solidFill>
                  <a:srgbClr val="9900CC"/>
                </a:solidFill>
                <a:latin typeface="微软雅黑" panose="020B0503020204020204" pitchFamily="34" charset="-122"/>
                <a:ea typeface="微软雅黑" panose="020B0503020204020204" pitchFamily="34" charset="-122"/>
              </a:rPr>
              <a:t>空指针</a:t>
            </a:r>
            <a:r>
              <a:rPr lang="zh-CN" altLang="en-US" sz="1700" dirty="0" smtClean="0">
                <a:latin typeface="微软雅黑" panose="020B0503020204020204" pitchFamily="34" charset="-122"/>
                <a:ea typeface="微软雅黑" panose="020B0503020204020204" pitchFamily="34" charset="-122"/>
              </a:rPr>
              <a:t>指向前驱或后继结点。而前驱或后继结点的信息只有遍历时才能得到，所以二叉树的线索化分为</a:t>
            </a:r>
            <a:r>
              <a:rPr lang="zh-CN" altLang="en-US" sz="1700" dirty="0" smtClean="0">
                <a:solidFill>
                  <a:srgbClr val="9900CC"/>
                </a:solidFill>
                <a:latin typeface="微软雅黑" panose="020B0503020204020204" pitchFamily="34" charset="-122"/>
                <a:ea typeface="微软雅黑" panose="020B0503020204020204" pitchFamily="34" charset="-122"/>
              </a:rPr>
              <a:t>先序线索二叉树</a:t>
            </a:r>
            <a:r>
              <a:rPr lang="zh-CN" altLang="en-US" sz="1700" dirty="0" smtClean="0">
                <a:latin typeface="微软雅黑" panose="020B0503020204020204" pitchFamily="34" charset="-122"/>
                <a:ea typeface="微软雅黑" panose="020B0503020204020204" pitchFamily="34" charset="-122"/>
              </a:rPr>
              <a:t>、</a:t>
            </a:r>
            <a:r>
              <a:rPr lang="zh-CN" altLang="en-US" sz="1700" dirty="0" smtClean="0">
                <a:solidFill>
                  <a:srgbClr val="9900CC"/>
                </a:solidFill>
                <a:latin typeface="微软雅黑" panose="020B0503020204020204" pitchFamily="34" charset="-122"/>
                <a:ea typeface="微软雅黑" panose="020B0503020204020204" pitchFamily="34" charset="-122"/>
              </a:rPr>
              <a:t>中序线索二叉树</a:t>
            </a:r>
            <a:r>
              <a:rPr lang="zh-CN" altLang="en-US" sz="1700" dirty="0" smtClean="0">
                <a:latin typeface="微软雅黑" panose="020B0503020204020204" pitchFamily="34" charset="-122"/>
                <a:ea typeface="微软雅黑" panose="020B0503020204020204" pitchFamily="34" charset="-122"/>
              </a:rPr>
              <a:t>和</a:t>
            </a:r>
            <a:r>
              <a:rPr lang="zh-CN" altLang="en-US" sz="1700" dirty="0" smtClean="0">
                <a:solidFill>
                  <a:srgbClr val="9900CC"/>
                </a:solidFill>
                <a:latin typeface="微软雅黑" panose="020B0503020204020204" pitchFamily="34" charset="-122"/>
                <a:ea typeface="微软雅黑" panose="020B0503020204020204" pitchFamily="34" charset="-122"/>
              </a:rPr>
              <a:t>后序线索二叉树</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zh-CN" altLang="en-US" sz="1700" dirty="0" smtClean="0">
                <a:solidFill>
                  <a:srgbClr val="9900CC"/>
                </a:solidFill>
                <a:latin typeface="微软雅黑" panose="020B0503020204020204" pitchFamily="34" charset="-122"/>
                <a:ea typeface="微软雅黑" panose="020B0503020204020204" pitchFamily="34" charset="-122"/>
              </a:rPr>
              <a:t>   如果该结点没有左子结点（左子树），则将左指针指向遍历序列中的前驱结点。</a:t>
            </a:r>
            <a:endParaRPr lang="en-US" altLang="zh-CN" sz="1700" dirty="0" smtClean="0">
              <a:solidFill>
                <a:srgbClr val="9900CC"/>
              </a:solidFill>
              <a:latin typeface="微软雅黑" panose="020B0503020204020204" pitchFamily="34" charset="-122"/>
              <a:ea typeface="微软雅黑" panose="020B0503020204020204" pitchFamily="34" charset="-122"/>
            </a:endParaRPr>
          </a:p>
          <a:p>
            <a:pPr>
              <a:lnSpc>
                <a:spcPct val="150000"/>
              </a:lnSpc>
            </a:pPr>
            <a:r>
              <a:rPr lang="zh-CN" altLang="en-US" sz="1700" dirty="0" smtClean="0">
                <a:solidFill>
                  <a:srgbClr val="9900CC"/>
                </a:solidFill>
                <a:latin typeface="微软雅黑" panose="020B0503020204020204" pitchFamily="34" charset="-122"/>
                <a:ea typeface="微软雅黑" panose="020B0503020204020204" pitchFamily="34" charset="-122"/>
              </a:rPr>
              <a:t>   如果该结点没有右子结点（右子树），则将右指针指向遍历序列中的后继结点。</a:t>
            </a:r>
            <a:endParaRPr lang="en-US" altLang="zh-CN" sz="1700" dirty="0" smtClean="0">
              <a:solidFill>
                <a:srgbClr val="9900CC"/>
              </a:solidFill>
              <a:latin typeface="微软雅黑" panose="020B0503020204020204" pitchFamily="34" charset="-122"/>
              <a:ea typeface="微软雅黑" panose="020B0503020204020204" pitchFamily="34" charset="-122"/>
            </a:endParaRPr>
          </a:p>
        </p:txBody>
      </p:sp>
      <p:pic>
        <p:nvPicPr>
          <p:cNvPr id="1027" name="Picture 3"/>
          <p:cNvPicPr>
            <a:picLocks noChangeAspect="1" noChangeArrowheads="1"/>
          </p:cNvPicPr>
          <p:nvPr/>
        </p:nvPicPr>
        <p:blipFill>
          <a:blip r:embed="rId2"/>
          <a:srcRect/>
          <a:stretch>
            <a:fillRect/>
          </a:stretch>
        </p:blipFill>
        <p:spPr bwMode="auto">
          <a:xfrm>
            <a:off x="4043807" y="2855046"/>
            <a:ext cx="3962710" cy="2351666"/>
          </a:xfrm>
          <a:prstGeom prst="rect">
            <a:avLst/>
          </a:prstGeom>
          <a:noFill/>
          <a:ln w="9525">
            <a:noFill/>
            <a:miter lim="800000"/>
            <a:headEnd/>
            <a:tailEnd/>
          </a:ln>
        </p:spPr>
      </p:pic>
      <p:pic>
        <p:nvPicPr>
          <p:cNvPr id="1028" name="Picture 4"/>
          <p:cNvPicPr>
            <a:picLocks noChangeAspect="1" noChangeArrowheads="1"/>
          </p:cNvPicPr>
          <p:nvPr/>
        </p:nvPicPr>
        <p:blipFill>
          <a:blip r:embed="rId3"/>
          <a:srcRect/>
          <a:stretch>
            <a:fillRect/>
          </a:stretch>
        </p:blipFill>
        <p:spPr bwMode="auto">
          <a:xfrm>
            <a:off x="8070021" y="2887322"/>
            <a:ext cx="3440654" cy="2207753"/>
          </a:xfrm>
          <a:prstGeom prst="rect">
            <a:avLst/>
          </a:prstGeom>
          <a:noFill/>
          <a:ln w="9525">
            <a:noFill/>
            <a:miter lim="800000"/>
            <a:headEnd/>
            <a:tailEnd/>
          </a:ln>
        </p:spPr>
      </p:pic>
      <p:sp>
        <p:nvSpPr>
          <p:cNvPr id="19" name="文本框 1">
            <a:extLst>
              <a:ext uri="{FF2B5EF4-FFF2-40B4-BE49-F238E27FC236}">
                <a16:creationId xmlns:a16="http://schemas.microsoft.com/office/drawing/2014/main" xmlns="" id="{9EBE7EC0-2F2A-4A9F-BB83-DBE4093374F9}"/>
              </a:ext>
            </a:extLst>
          </p:cNvPr>
          <p:cNvSpPr txBox="1"/>
          <p:nvPr/>
        </p:nvSpPr>
        <p:spPr>
          <a:xfrm>
            <a:off x="1518626" y="5230209"/>
            <a:ext cx="1525804" cy="438518"/>
          </a:xfrm>
          <a:prstGeom prst="rect">
            <a:avLst/>
          </a:prstGeom>
          <a:noFill/>
        </p:spPr>
        <p:txBody>
          <a:bodyPr wrap="square" rtlCol="0">
            <a:spAutoFit/>
          </a:bodyPr>
          <a:lstStyle/>
          <a:p>
            <a:pPr algn="ctr">
              <a:lnSpc>
                <a:spcPct val="150000"/>
              </a:lnSpc>
            </a:pPr>
            <a:r>
              <a:rPr lang="zh-CN" altLang="en-US" sz="1700" dirty="0" smtClean="0">
                <a:latin typeface="微软雅黑" panose="020B0503020204020204" pitchFamily="34" charset="-122"/>
                <a:ea typeface="微软雅黑" panose="020B0503020204020204" pitchFamily="34" charset="-122"/>
              </a:rPr>
              <a:t>先序线索树</a:t>
            </a:r>
            <a:endParaRPr lang="en-US" altLang="zh-CN" sz="1700" dirty="0" smtClean="0">
              <a:latin typeface="微软雅黑" panose="020B0503020204020204" pitchFamily="34" charset="-122"/>
              <a:ea typeface="微软雅黑" panose="020B0503020204020204" pitchFamily="34" charset="-122"/>
            </a:endParaRPr>
          </a:p>
        </p:txBody>
      </p:sp>
      <p:sp>
        <p:nvSpPr>
          <p:cNvPr id="20" name="文本框 1">
            <a:extLst>
              <a:ext uri="{FF2B5EF4-FFF2-40B4-BE49-F238E27FC236}">
                <a16:creationId xmlns:a16="http://schemas.microsoft.com/office/drawing/2014/main" xmlns="" id="{9EBE7EC0-2F2A-4A9F-BB83-DBE4093374F9}"/>
              </a:ext>
            </a:extLst>
          </p:cNvPr>
          <p:cNvSpPr txBox="1"/>
          <p:nvPr/>
        </p:nvSpPr>
        <p:spPr>
          <a:xfrm>
            <a:off x="5522272" y="5285783"/>
            <a:ext cx="1525804" cy="438518"/>
          </a:xfrm>
          <a:prstGeom prst="rect">
            <a:avLst/>
          </a:prstGeom>
          <a:noFill/>
        </p:spPr>
        <p:txBody>
          <a:bodyPr wrap="square" rtlCol="0">
            <a:spAutoFit/>
          </a:bodyPr>
          <a:lstStyle/>
          <a:p>
            <a:pPr algn="ctr">
              <a:lnSpc>
                <a:spcPct val="150000"/>
              </a:lnSpc>
            </a:pPr>
            <a:r>
              <a:rPr lang="zh-CN" altLang="en-US" sz="1700" dirty="0" smtClean="0">
                <a:latin typeface="微软雅黑" panose="020B0503020204020204" pitchFamily="34" charset="-122"/>
                <a:ea typeface="微软雅黑" panose="020B0503020204020204" pitchFamily="34" charset="-122"/>
              </a:rPr>
              <a:t>中序线索树</a:t>
            </a:r>
            <a:endParaRPr lang="en-US" altLang="zh-CN" sz="1700" dirty="0" smtClean="0">
              <a:latin typeface="微软雅黑" panose="020B0503020204020204" pitchFamily="34" charset="-122"/>
              <a:ea typeface="微软雅黑" panose="020B0503020204020204" pitchFamily="34" charset="-122"/>
            </a:endParaRPr>
          </a:p>
        </p:txBody>
      </p:sp>
      <p:sp>
        <p:nvSpPr>
          <p:cNvPr id="21" name="文本框 1">
            <a:extLst>
              <a:ext uri="{FF2B5EF4-FFF2-40B4-BE49-F238E27FC236}">
                <a16:creationId xmlns:a16="http://schemas.microsoft.com/office/drawing/2014/main" xmlns="" id="{9EBE7EC0-2F2A-4A9F-BB83-DBE4093374F9}"/>
              </a:ext>
            </a:extLst>
          </p:cNvPr>
          <p:cNvSpPr txBox="1"/>
          <p:nvPr/>
        </p:nvSpPr>
        <p:spPr>
          <a:xfrm>
            <a:off x="9407582" y="5233783"/>
            <a:ext cx="1525804" cy="438518"/>
          </a:xfrm>
          <a:prstGeom prst="rect">
            <a:avLst/>
          </a:prstGeom>
          <a:noFill/>
        </p:spPr>
        <p:txBody>
          <a:bodyPr wrap="square" rtlCol="0">
            <a:spAutoFit/>
          </a:bodyPr>
          <a:lstStyle/>
          <a:p>
            <a:pPr algn="ctr">
              <a:lnSpc>
                <a:spcPct val="150000"/>
              </a:lnSpc>
            </a:pPr>
            <a:r>
              <a:rPr lang="zh-CN" altLang="en-US" sz="1700" dirty="0" smtClean="0">
                <a:latin typeface="微软雅黑" panose="020B0503020204020204" pitchFamily="34" charset="-122"/>
                <a:ea typeface="微软雅黑" panose="020B0503020204020204" pitchFamily="34" charset="-122"/>
              </a:rPr>
              <a:t>后序线索树</a:t>
            </a:r>
            <a:endParaRPr lang="en-US" altLang="zh-CN" sz="1700" dirty="0" smtClean="0">
              <a:latin typeface="微软雅黑" panose="020B0503020204020204" pitchFamily="34" charset="-122"/>
              <a:ea typeface="微软雅黑" panose="020B0503020204020204" pitchFamily="34" charset="-122"/>
            </a:endParaRPr>
          </a:p>
        </p:txBody>
      </p:sp>
      <p:pic>
        <p:nvPicPr>
          <p:cNvPr id="4098" name="Picture 2"/>
          <p:cNvPicPr>
            <a:picLocks noChangeAspect="1" noChangeArrowheads="1"/>
          </p:cNvPicPr>
          <p:nvPr/>
        </p:nvPicPr>
        <p:blipFill>
          <a:blip r:embed="rId4"/>
          <a:srcRect/>
          <a:stretch>
            <a:fillRect/>
          </a:stretch>
        </p:blipFill>
        <p:spPr bwMode="auto">
          <a:xfrm>
            <a:off x="1219085" y="2911286"/>
            <a:ext cx="2804275" cy="2314640"/>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66255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线索二叉树的数据结构</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
            <a:extLst>
              <a:ext uri="{FF2B5EF4-FFF2-40B4-BE49-F238E27FC236}">
                <a16:creationId xmlns:a16="http://schemas.microsoft.com/office/drawing/2014/main" xmlns="" id="{9EBE7EC0-2F2A-4A9F-BB83-DBE4093374F9}"/>
              </a:ext>
            </a:extLst>
          </p:cNvPr>
          <p:cNvSpPr txBox="1"/>
          <p:nvPr/>
        </p:nvSpPr>
        <p:spPr>
          <a:xfrm>
            <a:off x="2506572" y="3614816"/>
            <a:ext cx="9068707" cy="2839239"/>
          </a:xfrm>
          <a:prstGeom prst="rect">
            <a:avLst/>
          </a:prstGeom>
          <a:noFill/>
        </p:spPr>
        <p:txBody>
          <a:bodyPr wrap="square" rtlCol="0">
            <a:spAutoFit/>
          </a:bodyPr>
          <a:lstStyle/>
          <a:p>
            <a:pPr>
              <a:lnSpc>
                <a:spcPct val="150000"/>
              </a:lnSpc>
            </a:pPr>
            <a:r>
              <a:rPr lang="en-US" altLang="zh-CN" sz="1700" dirty="0" err="1" smtClean="0">
                <a:latin typeface="微软雅黑" panose="020B0503020204020204" pitchFamily="34" charset="-122"/>
                <a:ea typeface="微软雅黑" panose="020B0503020204020204" pitchFamily="34" charset="-122"/>
              </a:rPr>
              <a:t>typedef</a:t>
            </a: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struct</a:t>
            </a: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TBTNode</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a:t>
            </a:r>
          </a:p>
          <a:p>
            <a:pPr>
              <a:lnSpc>
                <a:spcPct val="150000"/>
              </a:lnSpc>
            </a:pPr>
            <a:r>
              <a:rPr lang="en-US" altLang="zh-CN" sz="1700" dirty="0" smtClean="0">
                <a:latin typeface="微软雅黑" panose="020B0503020204020204" pitchFamily="34" charset="-122"/>
                <a:ea typeface="微软雅黑" panose="020B0503020204020204" pitchFamily="34" charset="-122"/>
              </a:rPr>
              <a:t>  char   data;                        // </a:t>
            </a:r>
            <a:r>
              <a:rPr lang="zh-CN" altLang="en-US" sz="1700" dirty="0" smtClean="0">
                <a:latin typeface="微软雅黑" panose="020B0503020204020204" pitchFamily="34" charset="-122"/>
                <a:ea typeface="微软雅黑" panose="020B0503020204020204" pitchFamily="34" charset="-122"/>
              </a:rPr>
              <a:t>存放结点的数据元素。</a:t>
            </a:r>
          </a:p>
          <a:p>
            <a:pPr>
              <a:lnSpc>
                <a:spcPct val="150000"/>
              </a:lnSpc>
            </a:pPr>
            <a:r>
              <a:rPr lang="zh-CN" altLang="en-US"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struct</a:t>
            </a: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TBTNode</a:t>
            </a: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lchild</a:t>
            </a:r>
            <a:r>
              <a:rPr lang="en-US" altLang="zh-CN" sz="1700" dirty="0" smtClean="0">
                <a:latin typeface="微软雅黑" panose="020B0503020204020204" pitchFamily="34" charset="-122"/>
                <a:ea typeface="微软雅黑" panose="020B0503020204020204" pitchFamily="34" charset="-122"/>
              </a:rPr>
              <a:t>;     // </a:t>
            </a:r>
            <a:r>
              <a:rPr lang="zh-CN" altLang="en-US" sz="1700" dirty="0" smtClean="0">
                <a:latin typeface="微软雅黑" panose="020B0503020204020204" pitchFamily="34" charset="-122"/>
                <a:ea typeface="微软雅黑" panose="020B0503020204020204" pitchFamily="34" charset="-122"/>
              </a:rPr>
              <a:t>指向左子结点地址的指针。</a:t>
            </a:r>
          </a:p>
          <a:p>
            <a:pPr>
              <a:lnSpc>
                <a:spcPct val="150000"/>
              </a:lnSpc>
            </a:pPr>
            <a:r>
              <a:rPr lang="zh-CN" altLang="en-US"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struct</a:t>
            </a: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TBTNode</a:t>
            </a: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rchild</a:t>
            </a:r>
            <a:r>
              <a:rPr lang="en-US" altLang="zh-CN" sz="1700" dirty="0" smtClean="0">
                <a:latin typeface="微软雅黑" panose="020B0503020204020204" pitchFamily="34" charset="-122"/>
                <a:ea typeface="微软雅黑" panose="020B0503020204020204" pitchFamily="34" charset="-122"/>
              </a:rPr>
              <a:t>;     // </a:t>
            </a:r>
            <a:r>
              <a:rPr lang="zh-CN" altLang="en-US" sz="1700" dirty="0" smtClean="0">
                <a:latin typeface="微软雅黑" panose="020B0503020204020204" pitchFamily="34" charset="-122"/>
                <a:ea typeface="微软雅黑" panose="020B0503020204020204" pitchFamily="34" charset="-122"/>
              </a:rPr>
              <a:t>指向右子结点地址的指针。</a:t>
            </a:r>
          </a:p>
          <a:p>
            <a:pPr>
              <a:lnSpc>
                <a:spcPct val="150000"/>
              </a:lnSpc>
            </a:pPr>
            <a:r>
              <a:rPr lang="zh-CN" altLang="en-US" sz="1700" dirty="0" smtClean="0">
                <a:latin typeface="微软雅黑" panose="020B0503020204020204" pitchFamily="34" charset="-122"/>
                <a:ea typeface="微软雅黑" panose="020B0503020204020204" pitchFamily="34" charset="-122"/>
              </a:rPr>
              <a:t>  </a:t>
            </a:r>
            <a:r>
              <a:rPr lang="en-US" altLang="zh-CN" sz="1700" dirty="0" smtClean="0">
                <a:latin typeface="微软雅黑" panose="020B0503020204020204" pitchFamily="34" charset="-122"/>
                <a:ea typeface="微软雅黑" panose="020B0503020204020204" pitchFamily="34" charset="-122"/>
              </a:rPr>
              <a:t>unsigned short </a:t>
            </a:r>
            <a:r>
              <a:rPr lang="en-US" altLang="zh-CN" sz="1700" dirty="0" err="1" smtClean="0">
                <a:latin typeface="微软雅黑" panose="020B0503020204020204" pitchFamily="34" charset="-122"/>
                <a:ea typeface="微软雅黑" panose="020B0503020204020204" pitchFamily="34" charset="-122"/>
              </a:rPr>
              <a:t>ltag,rtag</a:t>
            </a:r>
            <a:r>
              <a:rPr lang="en-US" altLang="zh-CN" sz="1700" dirty="0" smtClean="0">
                <a:latin typeface="微软雅黑" panose="020B0503020204020204" pitchFamily="34" charset="-122"/>
                <a:ea typeface="微软雅黑" panose="020B0503020204020204" pitchFamily="34" charset="-122"/>
              </a:rPr>
              <a:t>;  // </a:t>
            </a:r>
            <a:r>
              <a:rPr lang="zh-CN" altLang="en-US" sz="1700" dirty="0" smtClean="0">
                <a:latin typeface="微软雅黑" panose="020B0503020204020204" pitchFamily="34" charset="-122"/>
                <a:ea typeface="微软雅黑" panose="020B0503020204020204" pitchFamily="34" charset="-122"/>
              </a:rPr>
              <a:t>左右指针的类型，</a:t>
            </a:r>
            <a:r>
              <a:rPr lang="en-US" altLang="zh-CN" sz="1700" dirty="0" smtClean="0">
                <a:latin typeface="微软雅黑" panose="020B0503020204020204" pitchFamily="34" charset="-122"/>
                <a:ea typeface="微软雅黑" panose="020B0503020204020204" pitchFamily="34" charset="-122"/>
              </a:rPr>
              <a:t>0-</a:t>
            </a:r>
            <a:r>
              <a:rPr lang="zh-CN" altLang="en-US" sz="1700" dirty="0" smtClean="0">
                <a:latin typeface="微软雅黑" panose="020B0503020204020204" pitchFamily="34" charset="-122"/>
                <a:ea typeface="微软雅黑" panose="020B0503020204020204" pitchFamily="34" charset="-122"/>
              </a:rPr>
              <a:t>非线索指针，</a:t>
            </a:r>
            <a:r>
              <a:rPr lang="en-US" altLang="zh-CN" sz="1700" dirty="0" smtClean="0">
                <a:latin typeface="微软雅黑" panose="020B0503020204020204" pitchFamily="34" charset="-122"/>
                <a:ea typeface="微软雅黑" panose="020B0503020204020204" pitchFamily="34" charset="-122"/>
              </a:rPr>
              <a:t>1-</a:t>
            </a:r>
            <a:r>
              <a:rPr lang="zh-CN" altLang="en-US" sz="1700" dirty="0" smtClean="0">
                <a:latin typeface="微软雅黑" panose="020B0503020204020204" pitchFamily="34" charset="-122"/>
                <a:ea typeface="微软雅黑" panose="020B0503020204020204" pitchFamily="34" charset="-122"/>
              </a:rPr>
              <a:t>线索指针。</a:t>
            </a:r>
          </a:p>
          <a:p>
            <a:pPr>
              <a:lnSpc>
                <a:spcPct val="150000"/>
              </a:lnSpc>
            </a:pPr>
            <a:r>
              <a:rPr lang="en-US" altLang="zh-CN" sz="1700" dirty="0" smtClean="0">
                <a:latin typeface="微软雅黑" panose="020B0503020204020204" pitchFamily="34" charset="-122"/>
                <a:ea typeface="微软雅黑" panose="020B0503020204020204" pitchFamily="34" charset="-122"/>
              </a:rPr>
              <a:t>}</a:t>
            </a:r>
            <a:r>
              <a:rPr lang="en-US" altLang="zh-CN" sz="1700" dirty="0" err="1" smtClean="0">
                <a:latin typeface="微软雅黑" panose="020B0503020204020204" pitchFamily="34" charset="-122"/>
                <a:ea typeface="微软雅黑" panose="020B0503020204020204" pitchFamily="34" charset="-122"/>
              </a:rPr>
              <a:t>TBTNode</a:t>
            </a:r>
            <a:r>
              <a:rPr lang="en-US" altLang="zh-CN" sz="1700" dirty="0" smtClean="0">
                <a:latin typeface="微软雅黑" panose="020B0503020204020204" pitchFamily="34" charset="-122"/>
                <a:ea typeface="微软雅黑" panose="020B0503020204020204" pitchFamily="34" charset="-122"/>
              </a:rPr>
              <a:t>,*</a:t>
            </a:r>
            <a:r>
              <a:rPr lang="en-US" altLang="zh-CN" sz="1700" dirty="0" err="1" smtClean="0">
                <a:latin typeface="微软雅黑" panose="020B0503020204020204" pitchFamily="34" charset="-122"/>
                <a:ea typeface="微软雅黑" panose="020B0503020204020204" pitchFamily="34" charset="-122"/>
              </a:rPr>
              <a:t>TBTTree</a:t>
            </a:r>
            <a:r>
              <a:rPr lang="en-US" altLang="zh-CN" sz="1700" dirty="0" smtClean="0">
                <a:latin typeface="微软雅黑" panose="020B0503020204020204" pitchFamily="34" charset="-122"/>
                <a:ea typeface="微软雅黑" panose="020B0503020204020204" pitchFamily="34" charset="-122"/>
              </a:rPr>
              <a:t>;</a:t>
            </a:r>
          </a:p>
        </p:txBody>
      </p:sp>
      <p:pic>
        <p:nvPicPr>
          <p:cNvPr id="2050" name="Picture 2"/>
          <p:cNvPicPr>
            <a:picLocks noChangeAspect="1" noChangeArrowheads="1"/>
          </p:cNvPicPr>
          <p:nvPr/>
        </p:nvPicPr>
        <p:blipFill>
          <a:blip r:embed="rId2"/>
          <a:srcRect/>
          <a:stretch>
            <a:fillRect/>
          </a:stretch>
        </p:blipFill>
        <p:spPr bwMode="auto">
          <a:xfrm>
            <a:off x="6278096" y="1242173"/>
            <a:ext cx="4476750" cy="2114550"/>
          </a:xfrm>
          <a:prstGeom prst="rect">
            <a:avLst/>
          </a:prstGeom>
          <a:noFill/>
          <a:ln w="9525">
            <a:noFill/>
            <a:miter lim="800000"/>
            <a:headEnd/>
            <a:tailEnd/>
          </a:ln>
        </p:spPr>
      </p:pic>
      <p:pic>
        <p:nvPicPr>
          <p:cNvPr id="2051" name="Picture 3"/>
          <p:cNvPicPr>
            <a:picLocks noChangeAspect="1" noChangeArrowheads="1"/>
          </p:cNvPicPr>
          <p:nvPr/>
        </p:nvPicPr>
        <p:blipFill>
          <a:blip r:embed="rId3"/>
          <a:srcRect/>
          <a:stretch>
            <a:fillRect/>
          </a:stretch>
        </p:blipFill>
        <p:spPr bwMode="auto">
          <a:xfrm>
            <a:off x="2315191" y="1352046"/>
            <a:ext cx="3000375" cy="2066925"/>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66255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线索二叉树考研真题</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p:cNvPicPr>
            <a:picLocks noChangeAspect="1" noChangeArrowheads="1"/>
          </p:cNvPicPr>
          <p:nvPr/>
        </p:nvPicPr>
        <p:blipFill>
          <a:blip r:embed="rId2"/>
          <a:srcRect/>
          <a:stretch>
            <a:fillRect/>
          </a:stretch>
        </p:blipFill>
        <p:spPr bwMode="auto">
          <a:xfrm>
            <a:off x="1623396" y="1128378"/>
            <a:ext cx="7499089" cy="2431896"/>
          </a:xfrm>
          <a:prstGeom prst="rect">
            <a:avLst/>
          </a:prstGeom>
          <a:noFill/>
          <a:ln w="9525">
            <a:noFill/>
            <a:miter lim="800000"/>
            <a:headEnd/>
            <a:tailEnd/>
          </a:ln>
        </p:spPr>
      </p:pic>
      <p:pic>
        <p:nvPicPr>
          <p:cNvPr id="2051" name="Picture 3"/>
          <p:cNvPicPr>
            <a:picLocks noChangeAspect="1" noChangeArrowheads="1"/>
          </p:cNvPicPr>
          <p:nvPr/>
        </p:nvPicPr>
        <p:blipFill>
          <a:blip r:embed="rId3"/>
          <a:srcRect/>
          <a:stretch>
            <a:fillRect/>
          </a:stretch>
        </p:blipFill>
        <p:spPr bwMode="auto">
          <a:xfrm>
            <a:off x="1623396" y="3608009"/>
            <a:ext cx="7448094" cy="1608025"/>
          </a:xfrm>
          <a:prstGeom prst="rect">
            <a:avLst/>
          </a:prstGeom>
          <a:noFill/>
          <a:ln w="9525">
            <a:noFill/>
            <a:miter lim="800000"/>
            <a:headEnd/>
            <a:tailEnd/>
          </a:ln>
        </p:spPr>
      </p:pic>
      <p:pic>
        <p:nvPicPr>
          <p:cNvPr id="2052" name="Picture 4"/>
          <p:cNvPicPr>
            <a:picLocks noChangeAspect="1" noChangeArrowheads="1"/>
          </p:cNvPicPr>
          <p:nvPr/>
        </p:nvPicPr>
        <p:blipFill>
          <a:blip r:embed="rId4"/>
          <a:srcRect/>
          <a:stretch>
            <a:fillRect/>
          </a:stretch>
        </p:blipFill>
        <p:spPr bwMode="auto">
          <a:xfrm>
            <a:off x="1623396" y="5109883"/>
            <a:ext cx="7837487" cy="1371600"/>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3866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线索二叉树求前驱后继</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4793482" y="1252930"/>
            <a:ext cx="4476750" cy="2114550"/>
          </a:xfrm>
          <a:prstGeom prst="rect">
            <a:avLst/>
          </a:prstGeom>
          <a:noFill/>
          <a:ln w="9525">
            <a:noFill/>
            <a:miter lim="800000"/>
            <a:headEnd/>
            <a:tailEnd/>
          </a:ln>
        </p:spPr>
      </p:pic>
      <p:pic>
        <p:nvPicPr>
          <p:cNvPr id="1029" name="Picture 5"/>
          <p:cNvPicPr>
            <a:picLocks noChangeAspect="1" noChangeArrowheads="1"/>
          </p:cNvPicPr>
          <p:nvPr/>
        </p:nvPicPr>
        <p:blipFill>
          <a:blip r:embed="rId3"/>
          <a:srcRect/>
          <a:stretch>
            <a:fillRect/>
          </a:stretch>
        </p:blipFill>
        <p:spPr bwMode="auto">
          <a:xfrm>
            <a:off x="1244825" y="1316076"/>
            <a:ext cx="3333750" cy="2009775"/>
          </a:xfrm>
          <a:prstGeom prst="rect">
            <a:avLst/>
          </a:prstGeom>
          <a:noFill/>
          <a:ln w="9525">
            <a:noFill/>
            <a:miter lim="800000"/>
            <a:headEnd/>
            <a:tailEnd/>
          </a:ln>
        </p:spPr>
      </p:pic>
      <p:pic>
        <p:nvPicPr>
          <p:cNvPr id="3074" name="Picture 2"/>
          <p:cNvPicPr>
            <a:picLocks noChangeAspect="1" noChangeArrowheads="1"/>
          </p:cNvPicPr>
          <p:nvPr/>
        </p:nvPicPr>
        <p:blipFill>
          <a:blip r:embed="rId4"/>
          <a:srcRect/>
          <a:stretch>
            <a:fillRect/>
          </a:stretch>
        </p:blipFill>
        <p:spPr bwMode="auto">
          <a:xfrm>
            <a:off x="815957" y="3697171"/>
            <a:ext cx="10753725" cy="2647950"/>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66255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先序线索二叉树求后继</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98" name="Picture 2"/>
          <p:cNvPicPr>
            <a:picLocks noChangeAspect="1" noChangeArrowheads="1"/>
          </p:cNvPicPr>
          <p:nvPr/>
        </p:nvPicPr>
        <p:blipFill>
          <a:blip r:embed="rId2"/>
          <a:srcRect/>
          <a:stretch>
            <a:fillRect/>
          </a:stretch>
        </p:blipFill>
        <p:spPr bwMode="auto">
          <a:xfrm>
            <a:off x="1338214" y="1147595"/>
            <a:ext cx="10193991" cy="5390113"/>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3866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后序线索二叉树求前驱</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22" name="Picture 2"/>
          <p:cNvPicPr>
            <a:picLocks noChangeAspect="1" noChangeArrowheads="1"/>
          </p:cNvPicPr>
          <p:nvPr/>
        </p:nvPicPr>
        <p:blipFill>
          <a:blip r:embed="rId2"/>
          <a:srcRect/>
          <a:stretch>
            <a:fillRect/>
          </a:stretch>
        </p:blipFill>
        <p:spPr bwMode="auto">
          <a:xfrm>
            <a:off x="1504334" y="1276686"/>
            <a:ext cx="9425435" cy="4987720"/>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3866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中序线索二叉树求前驱后继</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2312392" y="841841"/>
            <a:ext cx="8509802" cy="5453609"/>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43986"/>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逻辑结构</a:t>
            </a:r>
            <a:r>
              <a:rPr lang="en-US" altLang="zh-CN" sz="3200" b="1" dirty="0" smtClean="0">
                <a:solidFill>
                  <a:srgbClr val="9900CC"/>
                </a:solidFill>
                <a:latin typeface="微软雅黑" panose="020B0503020204020204" pitchFamily="34" charset="-122"/>
                <a:ea typeface="微软雅黑" panose="020B0503020204020204" pitchFamily="34" charset="-122"/>
              </a:rPr>
              <a:t>-</a:t>
            </a:r>
            <a:r>
              <a:rPr lang="zh-CN" altLang="en-US" sz="3200" b="1" dirty="0" smtClean="0">
                <a:solidFill>
                  <a:srgbClr val="9900CC"/>
                </a:solidFill>
                <a:latin typeface="微软雅黑" panose="020B0503020204020204" pitchFamily="34" charset="-122"/>
                <a:ea typeface="微软雅黑" panose="020B0503020204020204" pitchFamily="34" charset="-122"/>
              </a:rPr>
              <a:t>线性结构</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925137"/>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926925"/>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928713"/>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926925"/>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928713"/>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930501"/>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
            <a:extLst>
              <a:ext uri="{FF2B5EF4-FFF2-40B4-BE49-F238E27FC236}">
                <a16:creationId xmlns:a16="http://schemas.microsoft.com/office/drawing/2014/main" xmlns="" id="{9EBE7EC0-2F2A-4A9F-BB83-DBE4093374F9}"/>
              </a:ext>
            </a:extLst>
          </p:cNvPr>
          <p:cNvSpPr txBox="1"/>
          <p:nvPr/>
        </p:nvSpPr>
        <p:spPr>
          <a:xfrm>
            <a:off x="2185536" y="2416743"/>
            <a:ext cx="1127759" cy="438518"/>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线性结构</a:t>
            </a:r>
            <a:endParaRPr lang="en-US" altLang="zh-CN" sz="1700" dirty="0" smtClean="0">
              <a:latin typeface="微软雅黑" panose="020B0503020204020204" pitchFamily="34" charset="-122"/>
              <a:ea typeface="微软雅黑" panose="020B0503020204020204" pitchFamily="34" charset="-122"/>
            </a:endParaRPr>
          </a:p>
        </p:txBody>
      </p:sp>
      <p:sp>
        <p:nvSpPr>
          <p:cNvPr id="23" name="文本框 1">
            <a:extLst>
              <a:ext uri="{FF2B5EF4-FFF2-40B4-BE49-F238E27FC236}">
                <a16:creationId xmlns:a16="http://schemas.microsoft.com/office/drawing/2014/main" xmlns="" id="{9EBE7EC0-2F2A-4A9F-BB83-DBE4093374F9}"/>
              </a:ext>
            </a:extLst>
          </p:cNvPr>
          <p:cNvSpPr txBox="1"/>
          <p:nvPr/>
        </p:nvSpPr>
        <p:spPr>
          <a:xfrm>
            <a:off x="882128" y="2985091"/>
            <a:ext cx="3915783" cy="3231654"/>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开始结点和终端结点都是唯一的，第一个结点认为是开始结点，最后一个结点认为是终端结点。除了开始结点和终端结点以外，其余结点都有且仅有一个前驱结点，有且仅有一个后继结点。对于第二个结点来说，它的前驱结点就是第一个结点，它的后继结点是第三个结点。</a:t>
            </a:r>
            <a:endParaRPr lang="en-US" altLang="zh-CN" sz="1700" dirty="0" smtClean="0">
              <a:latin typeface="微软雅黑" panose="020B0503020204020204" pitchFamily="34" charset="-122"/>
              <a:ea typeface="微软雅黑" panose="020B0503020204020204" pitchFamily="34" charset="-122"/>
            </a:endParaRPr>
          </a:p>
        </p:txBody>
      </p:sp>
      <p:pic>
        <p:nvPicPr>
          <p:cNvPr id="11265" name="Picture 1"/>
          <p:cNvPicPr>
            <a:picLocks noChangeAspect="1" noChangeArrowheads="1"/>
          </p:cNvPicPr>
          <p:nvPr/>
        </p:nvPicPr>
        <p:blipFill>
          <a:blip r:embed="rId2"/>
          <a:srcRect/>
          <a:stretch>
            <a:fillRect/>
          </a:stretch>
        </p:blipFill>
        <p:spPr bwMode="auto">
          <a:xfrm>
            <a:off x="5201043" y="1645808"/>
            <a:ext cx="6298567" cy="4001957"/>
          </a:xfrm>
          <a:prstGeom prst="rect">
            <a:avLst/>
          </a:prstGeom>
          <a:noFill/>
          <a:ln w="9525">
            <a:noFill/>
            <a:miter lim="800000"/>
            <a:headEnd/>
            <a:tailEnd/>
          </a:ln>
        </p:spPr>
      </p:pic>
      <p:pic>
        <p:nvPicPr>
          <p:cNvPr id="1026" name="Picture 2"/>
          <p:cNvPicPr>
            <a:picLocks noChangeAspect="1" noChangeArrowheads="1"/>
          </p:cNvPicPr>
          <p:nvPr/>
        </p:nvPicPr>
        <p:blipFill>
          <a:blip r:embed="rId3"/>
          <a:srcRect/>
          <a:stretch>
            <a:fillRect/>
          </a:stretch>
        </p:blipFill>
        <p:spPr bwMode="auto">
          <a:xfrm>
            <a:off x="490763" y="1896269"/>
            <a:ext cx="4661547" cy="373603"/>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3866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中序线索二叉树的实现</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1">
            <a:extLst>
              <a:ext uri="{FF2B5EF4-FFF2-40B4-BE49-F238E27FC236}">
                <a16:creationId xmlns:a16="http://schemas.microsoft.com/office/drawing/2014/main" xmlns="" id="{9EBE7EC0-2F2A-4A9F-BB83-DBE4093374F9}"/>
              </a:ext>
            </a:extLst>
          </p:cNvPr>
          <p:cNvSpPr txBox="1"/>
          <p:nvPr/>
        </p:nvSpPr>
        <p:spPr>
          <a:xfrm>
            <a:off x="699238" y="1140637"/>
            <a:ext cx="10553262" cy="484748"/>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源代码在视频发布后的视频简介中， </a:t>
            </a:r>
            <a:r>
              <a:rPr lang="en-US" altLang="zh-CN" sz="1700" dirty="0" smtClean="0">
                <a:latin typeface="微软雅黑" panose="020B0503020204020204" pitchFamily="34" charset="-122"/>
                <a:ea typeface="微软雅黑" panose="020B0503020204020204" pitchFamily="34" charset="-122"/>
              </a:rPr>
              <a:t>btree3.c</a:t>
            </a:r>
            <a:r>
              <a:rPr lang="zh-CN" altLang="en-US" sz="1700" dirty="0" smtClean="0">
                <a:latin typeface="微软雅黑" panose="020B0503020204020204" pitchFamily="34" charset="-122"/>
                <a:ea typeface="微软雅黑" panose="020B0503020204020204" pitchFamily="34" charset="-122"/>
              </a:rPr>
              <a:t>，此程序演示中序线索二叉树的创建及求前驱后继的方法。</a:t>
            </a:r>
            <a:endParaRPr lang="en-US" altLang="zh-CN" sz="17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3866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树、二叉树、森林</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
            <a:extLst>
              <a:ext uri="{FF2B5EF4-FFF2-40B4-BE49-F238E27FC236}">
                <a16:creationId xmlns:a16="http://schemas.microsoft.com/office/drawing/2014/main" xmlns="" id="{9EBE7EC0-2F2A-4A9F-BB83-DBE4093374F9}"/>
              </a:ext>
            </a:extLst>
          </p:cNvPr>
          <p:cNvSpPr txBox="1"/>
          <p:nvPr/>
        </p:nvSpPr>
        <p:spPr>
          <a:xfrm>
            <a:off x="4432185" y="1506042"/>
            <a:ext cx="3377868" cy="923330"/>
          </a:xfrm>
          <a:prstGeom prst="rect">
            <a:avLst/>
          </a:prstGeom>
          <a:noFill/>
        </p:spPr>
        <p:txBody>
          <a:bodyPr wrap="square" rtlCol="0">
            <a:spAutoFit/>
          </a:bodyPr>
          <a:lstStyle/>
          <a:p>
            <a:pPr>
              <a:lnSpc>
                <a:spcPct val="150000"/>
              </a:lnSpc>
            </a:pPr>
            <a:r>
              <a:rPr lang="zh-CN" altLang="en-US" b="1" dirty="0" smtClean="0">
                <a:solidFill>
                  <a:srgbClr val="9900CC"/>
                </a:solidFill>
                <a:latin typeface="Microsoft YaHei UI" pitchFamily="34" charset="-122"/>
                <a:ea typeface="Microsoft YaHei UI" pitchFamily="34" charset="-122"/>
              </a:rPr>
              <a:t>树的存储结构</a:t>
            </a:r>
            <a:endParaRPr lang="en-US" altLang="zh-CN" b="1" dirty="0" smtClean="0">
              <a:solidFill>
                <a:srgbClr val="9900CC"/>
              </a:solidFill>
              <a:latin typeface="Microsoft YaHei UI" pitchFamily="34" charset="-122"/>
              <a:ea typeface="Microsoft YaHei UI" pitchFamily="34" charset="-122"/>
            </a:endParaRPr>
          </a:p>
          <a:p>
            <a:pPr>
              <a:lnSpc>
                <a:spcPct val="150000"/>
              </a:lnSpc>
            </a:pPr>
            <a:r>
              <a:rPr lang="zh-CN" altLang="en-US" b="1" dirty="0" smtClean="0">
                <a:solidFill>
                  <a:srgbClr val="9900CC"/>
                </a:solidFill>
                <a:latin typeface="Microsoft YaHei UI" pitchFamily="34" charset="-122"/>
                <a:ea typeface="Microsoft YaHei UI" pitchFamily="34" charset="-122"/>
              </a:rPr>
              <a:t>树、二叉树、森林的转换</a:t>
            </a:r>
            <a:endParaRPr lang="en-US" altLang="zh-CN" b="1" dirty="0" smtClean="0">
              <a:solidFill>
                <a:srgbClr val="9900CC"/>
              </a:solidFill>
              <a:latin typeface="Microsoft YaHei UI" pitchFamily="34" charset="-122"/>
              <a:ea typeface="Microsoft YaHei UI"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66255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树的存储结构</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
            <a:extLst>
              <a:ext uri="{FF2B5EF4-FFF2-40B4-BE49-F238E27FC236}">
                <a16:creationId xmlns:a16="http://schemas.microsoft.com/office/drawing/2014/main" xmlns="" id="{9EBE7EC0-2F2A-4A9F-BB83-DBE4093374F9}"/>
              </a:ext>
            </a:extLst>
          </p:cNvPr>
          <p:cNvSpPr txBox="1"/>
          <p:nvPr/>
        </p:nvSpPr>
        <p:spPr>
          <a:xfrm>
            <a:off x="1484579" y="1226372"/>
            <a:ext cx="7982171" cy="1338828"/>
          </a:xfrm>
          <a:prstGeom prst="rect">
            <a:avLst/>
          </a:prstGeom>
          <a:noFill/>
        </p:spPr>
        <p:txBody>
          <a:bodyPr wrap="square" rtlCol="0">
            <a:spAutoFit/>
          </a:bodyPr>
          <a:lstStyle/>
          <a:p>
            <a:pPr>
              <a:lnSpc>
                <a:spcPct val="150000"/>
              </a:lnSpc>
            </a:pPr>
            <a:r>
              <a:rPr lang="zh-CN" altLang="en-US" dirty="0" smtClean="0">
                <a:latin typeface="Microsoft YaHei UI" pitchFamily="34" charset="-122"/>
                <a:ea typeface="Microsoft YaHei UI" pitchFamily="34" charset="-122"/>
              </a:rPr>
              <a:t>   树的存储结构必须能唯一的体现树中各结点之间的逻辑关系，常用的存储方式有三种：</a:t>
            </a:r>
            <a:r>
              <a:rPr lang="zh-CN" altLang="en-US" dirty="0" smtClean="0">
                <a:solidFill>
                  <a:srgbClr val="9900CC"/>
                </a:solidFill>
                <a:latin typeface="Microsoft YaHei UI" pitchFamily="34" charset="-122"/>
                <a:ea typeface="Microsoft YaHei UI" pitchFamily="34" charset="-122"/>
              </a:rPr>
              <a:t>孩子兄弟表示法</a:t>
            </a:r>
            <a:r>
              <a:rPr lang="zh-CN" altLang="en-US" dirty="0" smtClean="0">
                <a:latin typeface="Microsoft YaHei UI" pitchFamily="34" charset="-122"/>
                <a:ea typeface="Microsoft YaHei UI" pitchFamily="34" charset="-122"/>
              </a:rPr>
              <a:t>（链式存储）、</a:t>
            </a:r>
            <a:r>
              <a:rPr lang="zh-CN" altLang="en-US" dirty="0" smtClean="0">
                <a:solidFill>
                  <a:srgbClr val="9900CC"/>
                </a:solidFill>
                <a:latin typeface="Microsoft YaHei UI" pitchFamily="34" charset="-122"/>
                <a:ea typeface="Microsoft YaHei UI" pitchFamily="34" charset="-122"/>
              </a:rPr>
              <a:t>双亲表示法</a:t>
            </a:r>
            <a:r>
              <a:rPr lang="zh-CN" altLang="en-US" dirty="0" smtClean="0">
                <a:latin typeface="Microsoft YaHei UI" pitchFamily="34" charset="-122"/>
                <a:ea typeface="Microsoft YaHei UI" pitchFamily="34" charset="-122"/>
              </a:rPr>
              <a:t>（顺序存储）和</a:t>
            </a:r>
            <a:r>
              <a:rPr lang="zh-CN" altLang="en-US" dirty="0" smtClean="0">
                <a:solidFill>
                  <a:srgbClr val="9900CC"/>
                </a:solidFill>
                <a:latin typeface="Microsoft YaHei UI" pitchFamily="34" charset="-122"/>
                <a:ea typeface="Microsoft YaHei UI" pitchFamily="34" charset="-122"/>
              </a:rPr>
              <a:t>孩子表示法</a:t>
            </a:r>
            <a:r>
              <a:rPr lang="zh-CN" altLang="en-US" dirty="0" smtClean="0">
                <a:latin typeface="Microsoft YaHei UI" pitchFamily="34" charset="-122"/>
                <a:ea typeface="Microsoft YaHei UI" pitchFamily="34" charset="-122"/>
              </a:rPr>
              <a:t>（顺序</a:t>
            </a:r>
            <a:r>
              <a:rPr lang="en-US" altLang="zh-CN" dirty="0" smtClean="0">
                <a:latin typeface="Microsoft YaHei UI" pitchFamily="34" charset="-122"/>
                <a:ea typeface="Microsoft YaHei UI" pitchFamily="34" charset="-122"/>
              </a:rPr>
              <a:t>+</a:t>
            </a:r>
            <a:r>
              <a:rPr lang="zh-CN" altLang="en-US" dirty="0" smtClean="0">
                <a:latin typeface="Microsoft YaHei UI" pitchFamily="34" charset="-122"/>
                <a:ea typeface="Microsoft YaHei UI" pitchFamily="34" charset="-122"/>
              </a:rPr>
              <a:t>链式存储）。</a:t>
            </a:r>
            <a:endParaRPr lang="en-US" altLang="zh-CN" dirty="0" smtClean="0">
              <a:latin typeface="Microsoft YaHei UI" pitchFamily="34" charset="-122"/>
              <a:ea typeface="Microsoft YaHei UI"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9" name="Picture 5"/>
          <p:cNvPicPr>
            <a:picLocks noChangeAspect="1" noChangeArrowheads="1"/>
          </p:cNvPicPr>
          <p:nvPr/>
        </p:nvPicPr>
        <p:blipFill>
          <a:blip r:embed="rId2"/>
          <a:srcRect/>
          <a:stretch>
            <a:fillRect/>
          </a:stretch>
        </p:blipFill>
        <p:spPr bwMode="auto">
          <a:xfrm>
            <a:off x="2715006" y="3297157"/>
            <a:ext cx="5041246" cy="3397999"/>
          </a:xfrm>
          <a:prstGeom prst="rect">
            <a:avLst/>
          </a:prstGeom>
          <a:noFill/>
          <a:ln w="9525">
            <a:noFill/>
            <a:miter lim="800000"/>
            <a:headEnd/>
            <a:tailEnd/>
          </a:ln>
        </p:spPr>
      </p:pic>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66255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树的存储结构</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
            <a:extLst>
              <a:ext uri="{FF2B5EF4-FFF2-40B4-BE49-F238E27FC236}">
                <a16:creationId xmlns:a16="http://schemas.microsoft.com/office/drawing/2014/main" xmlns="" id="{9EBE7EC0-2F2A-4A9F-BB83-DBE4093374F9}"/>
              </a:ext>
            </a:extLst>
          </p:cNvPr>
          <p:cNvSpPr txBox="1"/>
          <p:nvPr/>
        </p:nvSpPr>
        <p:spPr>
          <a:xfrm>
            <a:off x="1484579" y="1086518"/>
            <a:ext cx="9574282" cy="2308324"/>
          </a:xfrm>
          <a:prstGeom prst="rect">
            <a:avLst/>
          </a:prstGeom>
          <a:noFill/>
        </p:spPr>
        <p:txBody>
          <a:bodyPr wrap="square" rtlCol="0">
            <a:spAutoFit/>
          </a:bodyPr>
          <a:lstStyle/>
          <a:p>
            <a:pPr>
              <a:lnSpc>
                <a:spcPct val="150000"/>
              </a:lnSpc>
            </a:pPr>
            <a:r>
              <a:rPr lang="en-US" altLang="zh-CN" dirty="0" smtClean="0">
                <a:latin typeface="Microsoft YaHei UI" pitchFamily="34" charset="-122"/>
                <a:ea typeface="Microsoft YaHei UI" pitchFamily="34" charset="-122"/>
              </a:rPr>
              <a:t>   </a:t>
            </a:r>
            <a:r>
              <a:rPr lang="zh-CN" altLang="en-US" b="1" dirty="0" smtClean="0">
                <a:solidFill>
                  <a:srgbClr val="9900CC"/>
                </a:solidFill>
                <a:latin typeface="Microsoft YaHei UI" pitchFamily="34" charset="-122"/>
                <a:ea typeface="Microsoft YaHei UI" pitchFamily="34" charset="-122"/>
              </a:rPr>
              <a:t>孩子兄弟表示法</a:t>
            </a:r>
            <a:r>
              <a:rPr lang="zh-CN" altLang="en-US" dirty="0" smtClean="0">
                <a:latin typeface="Microsoft YaHei UI" pitchFamily="34" charset="-122"/>
                <a:ea typeface="Microsoft YaHei UI" pitchFamily="34" charset="-122"/>
              </a:rPr>
              <a:t>，用二叉链表作为树的存储结构。</a:t>
            </a:r>
            <a:endParaRPr lang="en-US" altLang="zh-CN" dirty="0" smtClean="0">
              <a:latin typeface="Microsoft YaHei UI" pitchFamily="34" charset="-122"/>
              <a:ea typeface="Microsoft YaHei UI" pitchFamily="34" charset="-122"/>
            </a:endParaRPr>
          </a:p>
          <a:p>
            <a:pPr>
              <a:lnSpc>
                <a:spcPct val="150000"/>
              </a:lnSpc>
            </a:pPr>
            <a:r>
              <a:rPr lang="en-US" altLang="zh-CN" dirty="0" smtClean="0">
                <a:latin typeface="Microsoft YaHei UI" pitchFamily="34" charset="-122"/>
                <a:ea typeface="Microsoft YaHei UI" pitchFamily="34" charset="-122"/>
              </a:rPr>
              <a:t>   </a:t>
            </a:r>
            <a:r>
              <a:rPr lang="en-US" altLang="zh-CN" dirty="0" err="1" smtClean="0">
                <a:latin typeface="Microsoft YaHei UI" pitchFamily="34" charset="-122"/>
                <a:ea typeface="Microsoft YaHei UI" pitchFamily="34" charset="-122"/>
              </a:rPr>
              <a:t>typedef</a:t>
            </a:r>
            <a:r>
              <a:rPr lang="en-US" altLang="zh-CN" dirty="0" smtClean="0">
                <a:latin typeface="Microsoft YaHei UI" pitchFamily="34" charset="-122"/>
                <a:ea typeface="Microsoft YaHei UI" pitchFamily="34" charset="-122"/>
              </a:rPr>
              <a:t> </a:t>
            </a:r>
            <a:r>
              <a:rPr lang="en-US" altLang="zh-CN" dirty="0" err="1" smtClean="0">
                <a:latin typeface="Microsoft YaHei UI" pitchFamily="34" charset="-122"/>
                <a:ea typeface="Microsoft YaHei UI" pitchFamily="34" charset="-122"/>
              </a:rPr>
              <a:t>struct</a:t>
            </a:r>
            <a:r>
              <a:rPr lang="en-US" altLang="zh-CN" dirty="0" smtClean="0">
                <a:latin typeface="Microsoft YaHei UI" pitchFamily="34" charset="-122"/>
                <a:ea typeface="Microsoft YaHei UI" pitchFamily="34" charset="-122"/>
              </a:rPr>
              <a:t> </a:t>
            </a:r>
            <a:r>
              <a:rPr lang="en-US" altLang="zh-CN" dirty="0" err="1" smtClean="0">
                <a:latin typeface="Microsoft YaHei UI" pitchFamily="34" charset="-122"/>
                <a:ea typeface="Microsoft YaHei UI" pitchFamily="34" charset="-122"/>
              </a:rPr>
              <a:t>CSNode</a:t>
            </a:r>
            <a:endParaRPr lang="en-US" altLang="zh-CN" dirty="0" smtClean="0">
              <a:latin typeface="Microsoft YaHei UI" pitchFamily="34" charset="-122"/>
              <a:ea typeface="Microsoft YaHei UI" pitchFamily="34" charset="-122"/>
            </a:endParaRPr>
          </a:p>
          <a:p>
            <a:r>
              <a:rPr lang="en-US" altLang="zh-CN" dirty="0" smtClean="0">
                <a:latin typeface="Microsoft YaHei UI" pitchFamily="34" charset="-122"/>
                <a:ea typeface="Microsoft YaHei UI" pitchFamily="34" charset="-122"/>
              </a:rPr>
              <a:t>   {</a:t>
            </a:r>
          </a:p>
          <a:p>
            <a:r>
              <a:rPr lang="en-US" altLang="zh-CN" dirty="0" smtClean="0">
                <a:latin typeface="Microsoft YaHei UI" pitchFamily="34" charset="-122"/>
                <a:ea typeface="Microsoft YaHei UI" pitchFamily="34" charset="-122"/>
              </a:rPr>
              <a:t>      </a:t>
            </a:r>
            <a:r>
              <a:rPr lang="en-US" altLang="zh-CN" dirty="0" err="1" smtClean="0">
                <a:latin typeface="Microsoft YaHei UI" pitchFamily="34" charset="-122"/>
                <a:ea typeface="Microsoft YaHei UI" pitchFamily="34" charset="-122"/>
              </a:rPr>
              <a:t>ElemType</a:t>
            </a:r>
            <a:r>
              <a:rPr lang="en-US" altLang="zh-CN" dirty="0" smtClean="0">
                <a:latin typeface="Microsoft YaHei UI" pitchFamily="34" charset="-122"/>
                <a:ea typeface="Microsoft YaHei UI" pitchFamily="34" charset="-122"/>
              </a:rPr>
              <a:t> data;                          </a:t>
            </a:r>
            <a:r>
              <a:rPr lang="en-US" altLang="zh-CN" dirty="0" smtClean="0">
                <a:solidFill>
                  <a:srgbClr val="9900CC"/>
                </a:solidFill>
                <a:latin typeface="Microsoft YaHei UI" pitchFamily="34" charset="-122"/>
                <a:ea typeface="Microsoft YaHei UI" pitchFamily="34" charset="-122"/>
              </a:rPr>
              <a:t>// </a:t>
            </a:r>
            <a:r>
              <a:rPr lang="zh-CN" altLang="en-US" dirty="0" smtClean="0">
                <a:solidFill>
                  <a:srgbClr val="9900CC"/>
                </a:solidFill>
                <a:latin typeface="Microsoft YaHei UI" pitchFamily="34" charset="-122"/>
                <a:ea typeface="Microsoft YaHei UI" pitchFamily="34" charset="-122"/>
              </a:rPr>
              <a:t>存放数据元素。</a:t>
            </a:r>
            <a:endParaRPr lang="en-US" altLang="zh-CN" dirty="0" smtClean="0">
              <a:solidFill>
                <a:srgbClr val="9900CC"/>
              </a:solidFill>
              <a:latin typeface="Microsoft YaHei UI" pitchFamily="34" charset="-122"/>
              <a:ea typeface="Microsoft YaHei UI" pitchFamily="34" charset="-122"/>
            </a:endParaRPr>
          </a:p>
          <a:p>
            <a:r>
              <a:rPr lang="en-US" altLang="zh-CN" dirty="0" smtClean="0">
                <a:latin typeface="Microsoft YaHei UI" pitchFamily="34" charset="-122"/>
                <a:ea typeface="Microsoft YaHei UI" pitchFamily="34" charset="-122"/>
              </a:rPr>
              <a:t>      </a:t>
            </a:r>
            <a:r>
              <a:rPr lang="en-US" altLang="zh-CN" dirty="0" err="1" smtClean="0">
                <a:latin typeface="Microsoft YaHei UI" pitchFamily="34" charset="-122"/>
                <a:ea typeface="Microsoft YaHei UI" pitchFamily="34" charset="-122"/>
              </a:rPr>
              <a:t>struct</a:t>
            </a:r>
            <a:r>
              <a:rPr lang="en-US" altLang="zh-CN" dirty="0" smtClean="0">
                <a:latin typeface="Microsoft YaHei UI" pitchFamily="34" charset="-122"/>
                <a:ea typeface="Microsoft YaHei UI" pitchFamily="34" charset="-122"/>
              </a:rPr>
              <a:t> </a:t>
            </a:r>
            <a:r>
              <a:rPr lang="en-US" altLang="zh-CN" dirty="0" err="1" smtClean="0">
                <a:latin typeface="Microsoft YaHei UI" pitchFamily="34" charset="-122"/>
                <a:ea typeface="Microsoft YaHei UI" pitchFamily="34" charset="-122"/>
              </a:rPr>
              <a:t>TreeNode</a:t>
            </a:r>
            <a:r>
              <a:rPr lang="en-US" altLang="zh-CN" dirty="0" smtClean="0">
                <a:latin typeface="Microsoft YaHei UI" pitchFamily="34" charset="-122"/>
                <a:ea typeface="Microsoft YaHei UI" pitchFamily="34" charset="-122"/>
              </a:rPr>
              <a:t> *</a:t>
            </a:r>
            <a:r>
              <a:rPr lang="en-US" altLang="zh-CN" dirty="0" err="1" smtClean="0">
                <a:latin typeface="Microsoft YaHei UI" pitchFamily="34" charset="-122"/>
                <a:ea typeface="Microsoft YaHei UI" pitchFamily="34" charset="-122"/>
              </a:rPr>
              <a:t>firstchild</a:t>
            </a:r>
            <a:r>
              <a:rPr lang="en-US" altLang="zh-CN" dirty="0" smtClean="0">
                <a:latin typeface="Microsoft YaHei UI" pitchFamily="34" charset="-122"/>
                <a:ea typeface="Microsoft YaHei UI" pitchFamily="34" charset="-122"/>
              </a:rPr>
              <a:t>;        </a:t>
            </a:r>
            <a:r>
              <a:rPr lang="en-US" altLang="zh-CN" dirty="0" smtClean="0">
                <a:solidFill>
                  <a:srgbClr val="9900CC"/>
                </a:solidFill>
                <a:latin typeface="Microsoft YaHei UI" pitchFamily="34" charset="-122"/>
                <a:ea typeface="Microsoft YaHei UI" pitchFamily="34" charset="-122"/>
              </a:rPr>
              <a:t>// </a:t>
            </a:r>
            <a:r>
              <a:rPr lang="zh-CN" altLang="en-US" dirty="0" smtClean="0">
                <a:solidFill>
                  <a:srgbClr val="9900CC"/>
                </a:solidFill>
                <a:latin typeface="Microsoft YaHei UI" pitchFamily="34" charset="-122"/>
                <a:ea typeface="Microsoft YaHei UI" pitchFamily="34" charset="-122"/>
              </a:rPr>
              <a:t>指向第一个子结点的指针。</a:t>
            </a:r>
            <a:endParaRPr lang="en-US" altLang="zh-CN" dirty="0" smtClean="0">
              <a:solidFill>
                <a:srgbClr val="9900CC"/>
              </a:solidFill>
              <a:latin typeface="Microsoft YaHei UI" pitchFamily="34" charset="-122"/>
              <a:ea typeface="Microsoft YaHei UI" pitchFamily="34" charset="-122"/>
            </a:endParaRPr>
          </a:p>
          <a:p>
            <a:r>
              <a:rPr lang="en-US" altLang="zh-CN" dirty="0" smtClean="0">
                <a:latin typeface="Microsoft YaHei UI" pitchFamily="34" charset="-122"/>
                <a:ea typeface="Microsoft YaHei UI" pitchFamily="34" charset="-122"/>
              </a:rPr>
              <a:t>      </a:t>
            </a:r>
            <a:r>
              <a:rPr lang="en-US" altLang="zh-CN" dirty="0" err="1" smtClean="0">
                <a:latin typeface="Microsoft YaHei UI" pitchFamily="34" charset="-122"/>
                <a:ea typeface="Microsoft YaHei UI" pitchFamily="34" charset="-122"/>
              </a:rPr>
              <a:t>struct</a:t>
            </a:r>
            <a:r>
              <a:rPr lang="en-US" altLang="zh-CN" dirty="0" smtClean="0">
                <a:latin typeface="Microsoft YaHei UI" pitchFamily="34" charset="-122"/>
                <a:ea typeface="Microsoft YaHei UI" pitchFamily="34" charset="-122"/>
              </a:rPr>
              <a:t> </a:t>
            </a:r>
            <a:r>
              <a:rPr lang="en-US" altLang="zh-CN" dirty="0" err="1" smtClean="0">
                <a:latin typeface="Microsoft YaHei UI" pitchFamily="34" charset="-122"/>
                <a:ea typeface="Microsoft YaHei UI" pitchFamily="34" charset="-122"/>
              </a:rPr>
              <a:t>TreeNode</a:t>
            </a:r>
            <a:r>
              <a:rPr lang="en-US" altLang="zh-CN" dirty="0" smtClean="0">
                <a:latin typeface="Microsoft YaHei UI" pitchFamily="34" charset="-122"/>
                <a:ea typeface="Microsoft YaHei UI" pitchFamily="34" charset="-122"/>
              </a:rPr>
              <a:t> *</a:t>
            </a:r>
            <a:r>
              <a:rPr lang="en-US" altLang="zh-CN" dirty="0" err="1" smtClean="0">
                <a:latin typeface="Microsoft YaHei UI" pitchFamily="34" charset="-122"/>
                <a:ea typeface="Microsoft YaHei UI" pitchFamily="34" charset="-122"/>
              </a:rPr>
              <a:t>nextsibling</a:t>
            </a:r>
            <a:r>
              <a:rPr lang="en-US" altLang="zh-CN" dirty="0" smtClean="0">
                <a:latin typeface="Microsoft YaHei UI" pitchFamily="34" charset="-122"/>
                <a:ea typeface="Microsoft YaHei UI" pitchFamily="34" charset="-122"/>
              </a:rPr>
              <a:t>;    </a:t>
            </a:r>
            <a:r>
              <a:rPr lang="en-US" altLang="zh-CN" dirty="0" smtClean="0">
                <a:solidFill>
                  <a:srgbClr val="9900CC"/>
                </a:solidFill>
                <a:latin typeface="Microsoft YaHei UI" pitchFamily="34" charset="-122"/>
                <a:ea typeface="Microsoft YaHei UI" pitchFamily="34" charset="-122"/>
              </a:rPr>
              <a:t>// </a:t>
            </a:r>
            <a:r>
              <a:rPr lang="zh-CN" altLang="en-US" dirty="0" smtClean="0">
                <a:solidFill>
                  <a:srgbClr val="9900CC"/>
                </a:solidFill>
                <a:latin typeface="Microsoft YaHei UI" pitchFamily="34" charset="-122"/>
                <a:ea typeface="Microsoft YaHei UI" pitchFamily="34" charset="-122"/>
              </a:rPr>
              <a:t>指向下一个兄弟结点的指针。</a:t>
            </a:r>
            <a:endParaRPr lang="en-US" altLang="zh-CN" dirty="0" smtClean="0">
              <a:solidFill>
                <a:srgbClr val="9900CC"/>
              </a:solidFill>
              <a:latin typeface="Microsoft YaHei UI" pitchFamily="34" charset="-122"/>
              <a:ea typeface="Microsoft YaHei UI" pitchFamily="34" charset="-122"/>
            </a:endParaRPr>
          </a:p>
          <a:p>
            <a:r>
              <a:rPr lang="en-US" altLang="zh-CN" dirty="0" smtClean="0">
                <a:latin typeface="Microsoft YaHei UI" pitchFamily="34" charset="-122"/>
                <a:ea typeface="Microsoft YaHei UI" pitchFamily="34" charset="-122"/>
              </a:rPr>
              <a:t>   }</a:t>
            </a:r>
            <a:r>
              <a:rPr lang="en-US" altLang="zh-CN" dirty="0" err="1" smtClean="0">
                <a:latin typeface="Microsoft YaHei UI" pitchFamily="34" charset="-122"/>
                <a:ea typeface="Microsoft YaHei UI" pitchFamily="34" charset="-122"/>
              </a:rPr>
              <a:t>CSNode</a:t>
            </a:r>
            <a:r>
              <a:rPr lang="en-US" altLang="zh-CN" dirty="0" smtClean="0">
                <a:latin typeface="Microsoft YaHei UI" pitchFamily="34" charset="-122"/>
                <a:ea typeface="Microsoft YaHei UI" pitchFamily="34" charset="-122"/>
              </a:rPr>
              <a:t>,*</a:t>
            </a:r>
            <a:r>
              <a:rPr lang="en-US" altLang="zh-CN" dirty="0" err="1" smtClean="0">
                <a:latin typeface="Microsoft YaHei UI" pitchFamily="34" charset="-122"/>
                <a:ea typeface="Microsoft YaHei UI" pitchFamily="34" charset="-122"/>
              </a:rPr>
              <a:t>CSTree</a:t>
            </a:r>
            <a:r>
              <a:rPr lang="en-US" altLang="zh-CN" dirty="0" smtClean="0">
                <a:latin typeface="Microsoft YaHei UI" pitchFamily="34" charset="-122"/>
                <a:ea typeface="Microsoft YaHei UI" pitchFamily="34" charset="-122"/>
              </a:rPr>
              <a:t>;</a:t>
            </a: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66255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树的存储结构</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5" name="Picture 3"/>
          <p:cNvPicPr>
            <a:picLocks noChangeAspect="1" noChangeArrowheads="1"/>
          </p:cNvPicPr>
          <p:nvPr/>
        </p:nvPicPr>
        <p:blipFill>
          <a:blip r:embed="rId2"/>
          <a:srcRect/>
          <a:stretch>
            <a:fillRect/>
          </a:stretch>
        </p:blipFill>
        <p:spPr bwMode="auto">
          <a:xfrm>
            <a:off x="1045485" y="3908454"/>
            <a:ext cx="9991892" cy="2575475"/>
          </a:xfrm>
          <a:prstGeom prst="rect">
            <a:avLst/>
          </a:prstGeom>
          <a:noFill/>
          <a:ln w="9525">
            <a:noFill/>
            <a:miter lim="800000"/>
            <a:headEnd/>
            <a:tailEnd/>
          </a:ln>
        </p:spPr>
      </p:pic>
      <p:pic>
        <p:nvPicPr>
          <p:cNvPr id="3076" name="Picture 4"/>
          <p:cNvPicPr>
            <a:picLocks noChangeAspect="1" noChangeArrowheads="1"/>
          </p:cNvPicPr>
          <p:nvPr/>
        </p:nvPicPr>
        <p:blipFill>
          <a:blip r:embed="rId3"/>
          <a:srcRect/>
          <a:stretch>
            <a:fillRect/>
          </a:stretch>
        </p:blipFill>
        <p:spPr bwMode="auto">
          <a:xfrm>
            <a:off x="1111283" y="1111385"/>
            <a:ext cx="9959567" cy="2556973"/>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66255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树的存储结构</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
            <a:extLst>
              <a:ext uri="{FF2B5EF4-FFF2-40B4-BE49-F238E27FC236}">
                <a16:creationId xmlns:a16="http://schemas.microsoft.com/office/drawing/2014/main" xmlns="" id="{9EBE7EC0-2F2A-4A9F-BB83-DBE4093374F9}"/>
              </a:ext>
            </a:extLst>
          </p:cNvPr>
          <p:cNvSpPr txBox="1"/>
          <p:nvPr/>
        </p:nvSpPr>
        <p:spPr>
          <a:xfrm>
            <a:off x="1104181" y="1226372"/>
            <a:ext cx="9661585" cy="923330"/>
          </a:xfrm>
          <a:prstGeom prst="rect">
            <a:avLst/>
          </a:prstGeom>
          <a:noFill/>
        </p:spPr>
        <p:txBody>
          <a:bodyPr wrap="square" rtlCol="0">
            <a:spAutoFit/>
          </a:bodyPr>
          <a:lstStyle/>
          <a:p>
            <a:pPr>
              <a:lnSpc>
                <a:spcPct val="150000"/>
              </a:lnSpc>
            </a:pPr>
            <a:r>
              <a:rPr lang="zh-CN" altLang="en-US" b="1" dirty="0" smtClean="0">
                <a:solidFill>
                  <a:srgbClr val="9900CC"/>
                </a:solidFill>
                <a:latin typeface="Microsoft YaHei UI" pitchFamily="34" charset="-122"/>
                <a:ea typeface="Microsoft YaHei UI" pitchFamily="34" charset="-122"/>
              </a:rPr>
              <a:t>   双亲表示法</a:t>
            </a:r>
            <a:r>
              <a:rPr lang="zh-CN" altLang="en-US" dirty="0" smtClean="0">
                <a:latin typeface="Microsoft YaHei UI" pitchFamily="34" charset="-122"/>
                <a:ea typeface="Microsoft YaHei UI" pitchFamily="34" charset="-122"/>
              </a:rPr>
              <a:t>采用一组连续的空间来存储每个结点，每个结点有一个整型的伪指针，存放了双亲结点的数组下标。根结点的下标为</a:t>
            </a:r>
            <a:r>
              <a:rPr lang="en-US" altLang="zh-CN" dirty="0" smtClean="0">
                <a:latin typeface="Microsoft YaHei UI" pitchFamily="34" charset="-122"/>
                <a:ea typeface="Microsoft YaHei UI" pitchFamily="34" charset="-122"/>
              </a:rPr>
              <a:t>0</a:t>
            </a:r>
            <a:r>
              <a:rPr lang="zh-CN" altLang="en-US" dirty="0" smtClean="0">
                <a:latin typeface="Microsoft YaHei UI" pitchFamily="34" charset="-122"/>
                <a:ea typeface="Microsoft YaHei UI" pitchFamily="34" charset="-122"/>
              </a:rPr>
              <a:t>，其伪指针固定为</a:t>
            </a:r>
            <a:r>
              <a:rPr lang="en-US" altLang="zh-CN" dirty="0" smtClean="0">
                <a:latin typeface="Microsoft YaHei UI" pitchFamily="34" charset="-122"/>
                <a:ea typeface="Microsoft YaHei UI" pitchFamily="34" charset="-122"/>
              </a:rPr>
              <a:t>-1</a:t>
            </a:r>
            <a:r>
              <a:rPr lang="zh-CN" altLang="en-US" dirty="0" smtClean="0">
                <a:latin typeface="Microsoft YaHei UI" pitchFamily="34" charset="-122"/>
                <a:ea typeface="Microsoft YaHei UI" pitchFamily="34" charset="-122"/>
              </a:rPr>
              <a:t>。</a:t>
            </a:r>
            <a:endParaRPr lang="en-US" altLang="zh-CN" dirty="0" smtClean="0">
              <a:latin typeface="Microsoft YaHei UI" pitchFamily="34" charset="-122"/>
              <a:ea typeface="Microsoft YaHei UI" pitchFamily="34" charset="-122"/>
            </a:endParaRPr>
          </a:p>
        </p:txBody>
      </p:sp>
      <p:pic>
        <p:nvPicPr>
          <p:cNvPr id="1027" name="Picture 3"/>
          <p:cNvPicPr>
            <a:picLocks noChangeAspect="1" noChangeArrowheads="1"/>
          </p:cNvPicPr>
          <p:nvPr/>
        </p:nvPicPr>
        <p:blipFill>
          <a:blip r:embed="rId2"/>
          <a:srcRect/>
          <a:stretch>
            <a:fillRect/>
          </a:stretch>
        </p:blipFill>
        <p:spPr bwMode="auto">
          <a:xfrm>
            <a:off x="9261076" y="2089112"/>
            <a:ext cx="2023726" cy="3484705"/>
          </a:xfrm>
          <a:prstGeom prst="rect">
            <a:avLst/>
          </a:prstGeom>
          <a:noFill/>
          <a:ln w="9525">
            <a:noFill/>
            <a:miter lim="800000"/>
            <a:headEnd/>
            <a:tailEnd/>
          </a:ln>
        </p:spPr>
      </p:pic>
      <p:sp>
        <p:nvSpPr>
          <p:cNvPr id="20" name="文本框 1">
            <a:extLst>
              <a:ext uri="{FF2B5EF4-FFF2-40B4-BE49-F238E27FC236}">
                <a16:creationId xmlns:a16="http://schemas.microsoft.com/office/drawing/2014/main" xmlns="" id="{9EBE7EC0-2F2A-4A9F-BB83-DBE4093374F9}"/>
              </a:ext>
            </a:extLst>
          </p:cNvPr>
          <p:cNvSpPr txBox="1"/>
          <p:nvPr/>
        </p:nvSpPr>
        <p:spPr>
          <a:xfrm>
            <a:off x="1187569" y="2372147"/>
            <a:ext cx="5632779" cy="3093154"/>
          </a:xfrm>
          <a:prstGeom prst="rect">
            <a:avLst/>
          </a:prstGeom>
          <a:noFill/>
        </p:spPr>
        <p:txBody>
          <a:bodyPr wrap="square" rtlCol="0">
            <a:spAutoFit/>
          </a:bodyPr>
          <a:lstStyle/>
          <a:p>
            <a:r>
              <a:rPr lang="en-US" altLang="zh-CN" sz="1500" dirty="0" smtClean="0">
                <a:latin typeface="Microsoft YaHei UI" pitchFamily="34" charset="-122"/>
                <a:ea typeface="Microsoft YaHei UI" pitchFamily="34" charset="-122"/>
              </a:rPr>
              <a:t>#define MAXSIZE 50               </a:t>
            </a:r>
            <a:r>
              <a:rPr lang="en-US" altLang="zh-CN" sz="1500" dirty="0" smtClean="0">
                <a:solidFill>
                  <a:srgbClr val="9900CC"/>
                </a:solidFill>
                <a:latin typeface="Microsoft YaHei UI" pitchFamily="34" charset="-122"/>
                <a:ea typeface="Microsoft YaHei UI" pitchFamily="34" charset="-122"/>
              </a:rPr>
              <a:t>// </a:t>
            </a:r>
            <a:r>
              <a:rPr lang="zh-CN" altLang="en-US" sz="1500" dirty="0" smtClean="0">
                <a:solidFill>
                  <a:srgbClr val="9900CC"/>
                </a:solidFill>
                <a:latin typeface="Microsoft YaHei UI" pitchFamily="34" charset="-122"/>
                <a:ea typeface="Microsoft YaHei UI" pitchFamily="34" charset="-122"/>
              </a:rPr>
              <a:t>树中结点的最大值。</a:t>
            </a:r>
          </a:p>
          <a:p>
            <a:endParaRPr lang="zh-CN" altLang="en-US" sz="1500" dirty="0" smtClean="0">
              <a:latin typeface="Microsoft YaHei UI" pitchFamily="34" charset="-122"/>
              <a:ea typeface="Microsoft YaHei UI" pitchFamily="34" charset="-122"/>
            </a:endParaRPr>
          </a:p>
          <a:p>
            <a:r>
              <a:rPr lang="en-US" altLang="zh-CN" sz="1500" dirty="0" err="1" smtClean="0">
                <a:latin typeface="Microsoft YaHei UI" pitchFamily="34" charset="-122"/>
                <a:ea typeface="Microsoft YaHei UI" pitchFamily="34" charset="-122"/>
              </a:rPr>
              <a:t>typedef</a:t>
            </a:r>
            <a:r>
              <a:rPr lang="en-US" altLang="zh-CN" sz="1500" dirty="0" smtClean="0">
                <a:latin typeface="Microsoft YaHei UI" pitchFamily="34" charset="-122"/>
                <a:ea typeface="Microsoft YaHei UI" pitchFamily="34" charset="-122"/>
              </a:rPr>
              <a:t> </a:t>
            </a:r>
            <a:r>
              <a:rPr lang="en-US" altLang="zh-CN" sz="1500" dirty="0" err="1" smtClean="0">
                <a:latin typeface="Microsoft YaHei UI" pitchFamily="34" charset="-122"/>
                <a:ea typeface="Microsoft YaHei UI" pitchFamily="34" charset="-122"/>
              </a:rPr>
              <a:t>struct</a:t>
            </a:r>
            <a:r>
              <a:rPr lang="en-US" altLang="zh-CN" sz="1500" dirty="0" smtClean="0">
                <a:latin typeface="Microsoft YaHei UI" pitchFamily="34" charset="-122"/>
                <a:ea typeface="Microsoft YaHei UI" pitchFamily="34" charset="-122"/>
              </a:rPr>
              <a:t>                         </a:t>
            </a:r>
            <a:r>
              <a:rPr lang="en-US" altLang="zh-CN" sz="1500" dirty="0" smtClean="0">
                <a:solidFill>
                  <a:srgbClr val="9900CC"/>
                </a:solidFill>
                <a:latin typeface="Microsoft YaHei UI" pitchFamily="34" charset="-122"/>
                <a:ea typeface="Microsoft YaHei UI" pitchFamily="34" charset="-122"/>
              </a:rPr>
              <a:t>// </a:t>
            </a:r>
            <a:r>
              <a:rPr lang="zh-CN" altLang="en-US" sz="1500" dirty="0" smtClean="0">
                <a:solidFill>
                  <a:srgbClr val="9900CC"/>
                </a:solidFill>
                <a:latin typeface="Microsoft YaHei UI" pitchFamily="34" charset="-122"/>
                <a:ea typeface="Microsoft YaHei UI" pitchFamily="34" charset="-122"/>
              </a:rPr>
              <a:t>结点的结构体。</a:t>
            </a:r>
          </a:p>
          <a:p>
            <a:r>
              <a:rPr lang="en-US" altLang="zh-CN" sz="1500" dirty="0" smtClean="0">
                <a:latin typeface="Microsoft YaHei UI" pitchFamily="34" charset="-122"/>
                <a:ea typeface="Microsoft YaHei UI" pitchFamily="34" charset="-122"/>
              </a:rPr>
              <a:t>{</a:t>
            </a:r>
          </a:p>
          <a:p>
            <a:r>
              <a:rPr lang="en-US" altLang="zh-CN" sz="1500" dirty="0" smtClean="0">
                <a:latin typeface="Microsoft YaHei UI" pitchFamily="34" charset="-122"/>
                <a:ea typeface="Microsoft YaHei UI" pitchFamily="34" charset="-122"/>
              </a:rPr>
              <a:t>  </a:t>
            </a:r>
            <a:r>
              <a:rPr lang="en-US" altLang="zh-CN" sz="1500" dirty="0" err="1" smtClean="0">
                <a:latin typeface="Microsoft YaHei UI" pitchFamily="34" charset="-122"/>
                <a:ea typeface="Microsoft YaHei UI" pitchFamily="34" charset="-122"/>
              </a:rPr>
              <a:t>ElemType</a:t>
            </a:r>
            <a:r>
              <a:rPr lang="en-US" altLang="zh-CN" sz="1500" dirty="0" smtClean="0">
                <a:latin typeface="Microsoft YaHei UI" pitchFamily="34" charset="-122"/>
                <a:ea typeface="Microsoft YaHei UI" pitchFamily="34" charset="-122"/>
              </a:rPr>
              <a:t> data;  </a:t>
            </a:r>
            <a:r>
              <a:rPr lang="en-US" altLang="zh-CN" sz="1500" dirty="0" smtClean="0">
                <a:solidFill>
                  <a:srgbClr val="9900CC"/>
                </a:solidFill>
                <a:latin typeface="Microsoft YaHei UI" pitchFamily="34" charset="-122"/>
                <a:ea typeface="Microsoft YaHei UI" pitchFamily="34" charset="-122"/>
              </a:rPr>
              <a:t>                   // </a:t>
            </a:r>
            <a:r>
              <a:rPr lang="zh-CN" altLang="en-US" sz="1500" dirty="0" smtClean="0">
                <a:solidFill>
                  <a:srgbClr val="9900CC"/>
                </a:solidFill>
                <a:latin typeface="Microsoft YaHei UI" pitchFamily="34" charset="-122"/>
                <a:ea typeface="Microsoft YaHei UI" pitchFamily="34" charset="-122"/>
              </a:rPr>
              <a:t>数据元素。</a:t>
            </a:r>
          </a:p>
          <a:p>
            <a:r>
              <a:rPr lang="zh-CN" altLang="en-US" sz="1500" dirty="0" smtClean="0">
                <a:latin typeface="Microsoft YaHei UI" pitchFamily="34" charset="-122"/>
                <a:ea typeface="Microsoft YaHei UI" pitchFamily="34" charset="-122"/>
              </a:rPr>
              <a:t>  </a:t>
            </a:r>
            <a:r>
              <a:rPr lang="en-US" altLang="zh-CN" sz="1500" dirty="0" err="1" smtClean="0">
                <a:latin typeface="Microsoft YaHei UI" pitchFamily="34" charset="-122"/>
                <a:ea typeface="Microsoft YaHei UI" pitchFamily="34" charset="-122"/>
              </a:rPr>
              <a:t>int</a:t>
            </a:r>
            <a:r>
              <a:rPr lang="en-US" altLang="zh-CN" sz="1500" dirty="0" smtClean="0">
                <a:latin typeface="Microsoft YaHei UI" pitchFamily="34" charset="-122"/>
                <a:ea typeface="Microsoft YaHei UI" pitchFamily="34" charset="-122"/>
              </a:rPr>
              <a:t> parent;          </a:t>
            </a:r>
            <a:r>
              <a:rPr lang="en-US" altLang="zh-CN" sz="1500" dirty="0" smtClean="0">
                <a:solidFill>
                  <a:srgbClr val="9900CC"/>
                </a:solidFill>
                <a:latin typeface="Microsoft YaHei UI" pitchFamily="34" charset="-122"/>
                <a:ea typeface="Microsoft YaHei UI" pitchFamily="34" charset="-122"/>
              </a:rPr>
              <a:t>                   // </a:t>
            </a:r>
            <a:r>
              <a:rPr lang="zh-CN" altLang="en-US" sz="1500" dirty="0" smtClean="0">
                <a:solidFill>
                  <a:srgbClr val="9900CC"/>
                </a:solidFill>
                <a:latin typeface="Microsoft YaHei UI" pitchFamily="34" charset="-122"/>
                <a:ea typeface="Microsoft YaHei UI" pitchFamily="34" charset="-122"/>
              </a:rPr>
              <a:t>指向双亲结点位置。</a:t>
            </a:r>
          </a:p>
          <a:p>
            <a:r>
              <a:rPr lang="en-US" altLang="zh-CN" sz="1500" dirty="0" smtClean="0">
                <a:latin typeface="Microsoft YaHei UI" pitchFamily="34" charset="-122"/>
                <a:ea typeface="Microsoft YaHei UI" pitchFamily="34" charset="-122"/>
              </a:rPr>
              <a:t>}</a:t>
            </a:r>
            <a:r>
              <a:rPr lang="en-US" altLang="zh-CN" sz="1500" dirty="0" err="1" smtClean="0">
                <a:latin typeface="Microsoft YaHei UI" pitchFamily="34" charset="-122"/>
                <a:ea typeface="Microsoft YaHei UI" pitchFamily="34" charset="-122"/>
              </a:rPr>
              <a:t>PTNode</a:t>
            </a:r>
            <a:r>
              <a:rPr lang="en-US" altLang="zh-CN" sz="1500" dirty="0" smtClean="0">
                <a:latin typeface="Microsoft YaHei UI" pitchFamily="34" charset="-122"/>
                <a:ea typeface="Microsoft YaHei UI" pitchFamily="34" charset="-122"/>
              </a:rPr>
              <a:t>;</a:t>
            </a:r>
          </a:p>
          <a:p>
            <a:endParaRPr lang="en-US" altLang="zh-CN" sz="1500" dirty="0" smtClean="0">
              <a:latin typeface="Microsoft YaHei UI" pitchFamily="34" charset="-122"/>
              <a:ea typeface="Microsoft YaHei UI" pitchFamily="34" charset="-122"/>
            </a:endParaRPr>
          </a:p>
          <a:p>
            <a:r>
              <a:rPr lang="en-US" altLang="zh-CN" sz="1500" dirty="0" err="1" smtClean="0">
                <a:latin typeface="Microsoft YaHei UI" pitchFamily="34" charset="-122"/>
                <a:ea typeface="Microsoft YaHei UI" pitchFamily="34" charset="-122"/>
              </a:rPr>
              <a:t>typedef</a:t>
            </a:r>
            <a:r>
              <a:rPr lang="en-US" altLang="zh-CN" sz="1500" dirty="0" smtClean="0">
                <a:latin typeface="Microsoft YaHei UI" pitchFamily="34" charset="-122"/>
                <a:ea typeface="Microsoft YaHei UI" pitchFamily="34" charset="-122"/>
              </a:rPr>
              <a:t> </a:t>
            </a:r>
            <a:r>
              <a:rPr lang="en-US" altLang="zh-CN" sz="1500" dirty="0" err="1" smtClean="0">
                <a:latin typeface="Microsoft YaHei UI" pitchFamily="34" charset="-122"/>
                <a:ea typeface="Microsoft YaHei UI" pitchFamily="34" charset="-122"/>
              </a:rPr>
              <a:t>struct</a:t>
            </a:r>
            <a:r>
              <a:rPr lang="en-US" altLang="zh-CN" sz="1500" dirty="0" smtClean="0">
                <a:latin typeface="Microsoft YaHei UI" pitchFamily="34" charset="-122"/>
                <a:ea typeface="Microsoft YaHei UI" pitchFamily="34" charset="-122"/>
              </a:rPr>
              <a:t>      </a:t>
            </a:r>
            <a:r>
              <a:rPr lang="en-US" altLang="zh-CN" sz="1500" dirty="0" smtClean="0">
                <a:solidFill>
                  <a:srgbClr val="9900CC"/>
                </a:solidFill>
                <a:latin typeface="Microsoft YaHei UI" pitchFamily="34" charset="-122"/>
                <a:ea typeface="Microsoft YaHei UI" pitchFamily="34" charset="-122"/>
              </a:rPr>
              <a:t>                   // </a:t>
            </a:r>
            <a:r>
              <a:rPr lang="zh-CN" altLang="en-US" sz="1500" dirty="0" smtClean="0">
                <a:solidFill>
                  <a:srgbClr val="9900CC"/>
                </a:solidFill>
                <a:latin typeface="Microsoft YaHei UI" pitchFamily="34" charset="-122"/>
                <a:ea typeface="Microsoft YaHei UI" pitchFamily="34" charset="-122"/>
              </a:rPr>
              <a:t>树的结构体。</a:t>
            </a:r>
          </a:p>
          <a:p>
            <a:r>
              <a:rPr lang="en-US" altLang="zh-CN" sz="1500" dirty="0" smtClean="0">
                <a:latin typeface="Microsoft YaHei UI" pitchFamily="34" charset="-122"/>
                <a:ea typeface="Microsoft YaHei UI" pitchFamily="34" charset="-122"/>
              </a:rPr>
              <a:t>{</a:t>
            </a:r>
          </a:p>
          <a:p>
            <a:r>
              <a:rPr lang="en-US" altLang="zh-CN" sz="1500" dirty="0" smtClean="0">
                <a:latin typeface="Microsoft YaHei UI" pitchFamily="34" charset="-122"/>
                <a:ea typeface="Microsoft YaHei UI" pitchFamily="34" charset="-122"/>
              </a:rPr>
              <a:t>  </a:t>
            </a:r>
            <a:r>
              <a:rPr lang="en-US" altLang="zh-CN" sz="1500" dirty="0" err="1" smtClean="0">
                <a:latin typeface="Microsoft YaHei UI" pitchFamily="34" charset="-122"/>
                <a:ea typeface="Microsoft YaHei UI" pitchFamily="34" charset="-122"/>
              </a:rPr>
              <a:t>PTNode</a:t>
            </a:r>
            <a:r>
              <a:rPr lang="en-US" altLang="zh-CN" sz="1500" dirty="0" smtClean="0">
                <a:latin typeface="Microsoft YaHei UI" pitchFamily="34" charset="-122"/>
                <a:ea typeface="Microsoft YaHei UI" pitchFamily="34" charset="-122"/>
              </a:rPr>
              <a:t> nodes[MAXSIZE];   </a:t>
            </a:r>
            <a:r>
              <a:rPr lang="en-US" altLang="zh-CN" sz="1500" dirty="0" smtClean="0">
                <a:solidFill>
                  <a:srgbClr val="9900CC"/>
                </a:solidFill>
                <a:latin typeface="Microsoft YaHei UI" pitchFamily="34" charset="-122"/>
                <a:ea typeface="Microsoft YaHei UI" pitchFamily="34" charset="-122"/>
              </a:rPr>
              <a:t> // </a:t>
            </a:r>
            <a:r>
              <a:rPr lang="zh-CN" altLang="en-US" sz="1500" dirty="0" smtClean="0">
                <a:solidFill>
                  <a:srgbClr val="9900CC"/>
                </a:solidFill>
                <a:latin typeface="Microsoft YaHei UI" pitchFamily="34" charset="-122"/>
                <a:ea typeface="Microsoft YaHei UI" pitchFamily="34" charset="-122"/>
              </a:rPr>
              <a:t>树的结点。</a:t>
            </a:r>
          </a:p>
          <a:p>
            <a:r>
              <a:rPr lang="zh-CN" altLang="en-US" sz="1500" dirty="0" smtClean="0">
                <a:latin typeface="Microsoft YaHei UI" pitchFamily="34" charset="-122"/>
                <a:ea typeface="Microsoft YaHei UI" pitchFamily="34" charset="-122"/>
              </a:rPr>
              <a:t>  </a:t>
            </a:r>
            <a:r>
              <a:rPr lang="en-US" altLang="zh-CN" sz="1500" dirty="0" err="1" smtClean="0">
                <a:latin typeface="Microsoft YaHei UI" pitchFamily="34" charset="-122"/>
                <a:ea typeface="Microsoft YaHei UI" pitchFamily="34" charset="-122"/>
              </a:rPr>
              <a:t>int</a:t>
            </a:r>
            <a:r>
              <a:rPr lang="en-US" altLang="zh-CN" sz="1500" dirty="0" smtClean="0">
                <a:latin typeface="Microsoft YaHei UI" pitchFamily="34" charset="-122"/>
                <a:ea typeface="Microsoft YaHei UI" pitchFamily="34" charset="-122"/>
              </a:rPr>
              <a:t> </a:t>
            </a:r>
            <a:r>
              <a:rPr lang="en-US" altLang="zh-CN" sz="1500" dirty="0" err="1" smtClean="0">
                <a:latin typeface="Microsoft YaHei UI" pitchFamily="34" charset="-122"/>
                <a:ea typeface="Microsoft YaHei UI" pitchFamily="34" charset="-122"/>
              </a:rPr>
              <a:t>nn</a:t>
            </a:r>
            <a:r>
              <a:rPr lang="en-US" altLang="zh-CN" sz="1500" dirty="0" smtClean="0">
                <a:latin typeface="Microsoft YaHei UI" pitchFamily="34" charset="-122"/>
                <a:ea typeface="Microsoft YaHei UI" pitchFamily="34" charset="-122"/>
              </a:rPr>
              <a:t>;                 </a:t>
            </a:r>
            <a:r>
              <a:rPr lang="en-US" altLang="zh-CN" sz="1500" dirty="0" smtClean="0">
                <a:solidFill>
                  <a:srgbClr val="9900CC"/>
                </a:solidFill>
                <a:latin typeface="Microsoft YaHei UI" pitchFamily="34" charset="-122"/>
                <a:ea typeface="Microsoft YaHei UI" pitchFamily="34" charset="-122"/>
              </a:rPr>
              <a:t>                  // </a:t>
            </a:r>
            <a:r>
              <a:rPr lang="zh-CN" altLang="en-US" sz="1500" dirty="0" smtClean="0">
                <a:solidFill>
                  <a:srgbClr val="9900CC"/>
                </a:solidFill>
                <a:latin typeface="Microsoft YaHei UI" pitchFamily="34" charset="-122"/>
                <a:ea typeface="Microsoft YaHei UI" pitchFamily="34" charset="-122"/>
              </a:rPr>
              <a:t>树中的结点数量。</a:t>
            </a:r>
          </a:p>
          <a:p>
            <a:r>
              <a:rPr lang="en-US" altLang="zh-CN" sz="1500" dirty="0" smtClean="0">
                <a:latin typeface="Microsoft YaHei UI" pitchFamily="34" charset="-122"/>
                <a:ea typeface="Microsoft YaHei UI" pitchFamily="34" charset="-122"/>
              </a:rPr>
              <a:t>}</a:t>
            </a:r>
            <a:r>
              <a:rPr lang="en-US" altLang="zh-CN" sz="1500" dirty="0" err="1" smtClean="0">
                <a:latin typeface="Microsoft YaHei UI" pitchFamily="34" charset="-122"/>
                <a:ea typeface="Microsoft YaHei UI" pitchFamily="34" charset="-122"/>
              </a:rPr>
              <a:t>PTree</a:t>
            </a:r>
            <a:r>
              <a:rPr lang="en-US" altLang="zh-CN" sz="1500" dirty="0" smtClean="0">
                <a:latin typeface="Microsoft YaHei UI" pitchFamily="34" charset="-122"/>
                <a:ea typeface="Microsoft YaHei UI" pitchFamily="34" charset="-122"/>
              </a:rPr>
              <a:t>;</a:t>
            </a:r>
          </a:p>
        </p:txBody>
      </p:sp>
      <p:sp>
        <p:nvSpPr>
          <p:cNvPr id="21" name="文本框 1">
            <a:extLst>
              <a:ext uri="{FF2B5EF4-FFF2-40B4-BE49-F238E27FC236}">
                <a16:creationId xmlns:a16="http://schemas.microsoft.com/office/drawing/2014/main" xmlns="" id="{9EBE7EC0-2F2A-4A9F-BB83-DBE4093374F9}"/>
              </a:ext>
            </a:extLst>
          </p:cNvPr>
          <p:cNvSpPr txBox="1"/>
          <p:nvPr/>
        </p:nvSpPr>
        <p:spPr>
          <a:xfrm>
            <a:off x="1105969" y="5617424"/>
            <a:ext cx="7317269" cy="507831"/>
          </a:xfrm>
          <a:prstGeom prst="rect">
            <a:avLst/>
          </a:prstGeom>
          <a:noFill/>
        </p:spPr>
        <p:txBody>
          <a:bodyPr wrap="square" rtlCol="0">
            <a:spAutoFit/>
          </a:bodyPr>
          <a:lstStyle/>
          <a:p>
            <a:pPr>
              <a:lnSpc>
                <a:spcPct val="150000"/>
              </a:lnSpc>
            </a:pPr>
            <a:r>
              <a:rPr lang="zh-CN" altLang="en-US" dirty="0" smtClean="0">
                <a:latin typeface="Microsoft YaHei UI" pitchFamily="34" charset="-122"/>
                <a:ea typeface="Microsoft YaHei UI" pitchFamily="34" charset="-122"/>
              </a:rPr>
              <a:t>   求双亲结点的时间复杂度是</a:t>
            </a:r>
            <a:r>
              <a:rPr lang="en-US" altLang="zh-CN" dirty="0" smtClean="0">
                <a:latin typeface="Microsoft YaHei UI" pitchFamily="34" charset="-122"/>
                <a:ea typeface="Microsoft YaHei UI" pitchFamily="34" charset="-122"/>
              </a:rPr>
              <a:t>O(1)</a:t>
            </a:r>
            <a:r>
              <a:rPr lang="zh-CN" altLang="en-US" dirty="0" smtClean="0">
                <a:latin typeface="Microsoft YaHei UI" pitchFamily="34" charset="-122"/>
                <a:ea typeface="Microsoft YaHei UI" pitchFamily="34" charset="-122"/>
              </a:rPr>
              <a:t>，求子结点的时间复杂度是</a:t>
            </a:r>
            <a:r>
              <a:rPr lang="en-US" altLang="zh-CN" dirty="0" smtClean="0">
                <a:latin typeface="Microsoft YaHei UI" pitchFamily="34" charset="-122"/>
                <a:ea typeface="Microsoft YaHei UI" pitchFamily="34" charset="-122"/>
              </a:rPr>
              <a:t>O(n)</a:t>
            </a:r>
            <a:r>
              <a:rPr lang="zh-CN" altLang="en-US" dirty="0" smtClean="0">
                <a:latin typeface="Microsoft YaHei UI" pitchFamily="34" charset="-122"/>
                <a:ea typeface="Microsoft YaHei UI" pitchFamily="34" charset="-122"/>
              </a:rPr>
              <a:t>。</a:t>
            </a:r>
            <a:endParaRPr lang="en-US" altLang="zh-CN" dirty="0" smtClean="0">
              <a:latin typeface="Microsoft YaHei UI" pitchFamily="34" charset="-122"/>
              <a:ea typeface="Microsoft YaHei UI" pitchFamily="34" charset="-122"/>
            </a:endParaRPr>
          </a:p>
        </p:txBody>
      </p:sp>
      <p:pic>
        <p:nvPicPr>
          <p:cNvPr id="2050" name="Picture 2"/>
          <p:cNvPicPr>
            <a:picLocks noChangeAspect="1" noChangeArrowheads="1"/>
          </p:cNvPicPr>
          <p:nvPr/>
        </p:nvPicPr>
        <p:blipFill>
          <a:blip r:embed="rId3"/>
          <a:srcRect/>
          <a:stretch>
            <a:fillRect/>
          </a:stretch>
        </p:blipFill>
        <p:spPr bwMode="auto">
          <a:xfrm>
            <a:off x="5896148" y="2890391"/>
            <a:ext cx="3284711" cy="1638580"/>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5851105" y="3326242"/>
            <a:ext cx="4943475" cy="3067050"/>
          </a:xfrm>
          <a:prstGeom prst="rect">
            <a:avLst/>
          </a:prstGeom>
          <a:noFill/>
          <a:ln w="9525">
            <a:noFill/>
            <a:miter lim="800000"/>
            <a:headEnd/>
            <a:tailEnd/>
          </a:ln>
        </p:spPr>
      </p:pic>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66255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树的存储结构</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
            <a:extLst>
              <a:ext uri="{FF2B5EF4-FFF2-40B4-BE49-F238E27FC236}">
                <a16:creationId xmlns:a16="http://schemas.microsoft.com/office/drawing/2014/main" xmlns="" id="{9EBE7EC0-2F2A-4A9F-BB83-DBE4093374F9}"/>
              </a:ext>
            </a:extLst>
          </p:cNvPr>
          <p:cNvSpPr txBox="1"/>
          <p:nvPr/>
        </p:nvSpPr>
        <p:spPr>
          <a:xfrm>
            <a:off x="1104181" y="1097276"/>
            <a:ext cx="9661585" cy="923330"/>
          </a:xfrm>
          <a:prstGeom prst="rect">
            <a:avLst/>
          </a:prstGeom>
          <a:noFill/>
        </p:spPr>
        <p:txBody>
          <a:bodyPr wrap="square" rtlCol="0">
            <a:spAutoFit/>
          </a:bodyPr>
          <a:lstStyle/>
          <a:p>
            <a:pPr>
              <a:lnSpc>
                <a:spcPct val="150000"/>
              </a:lnSpc>
            </a:pPr>
            <a:r>
              <a:rPr lang="zh-CN" altLang="en-US" b="1" dirty="0" smtClean="0">
                <a:solidFill>
                  <a:srgbClr val="9900CC"/>
                </a:solidFill>
                <a:latin typeface="Microsoft YaHei UI" pitchFamily="34" charset="-122"/>
                <a:ea typeface="Microsoft YaHei UI" pitchFamily="34" charset="-122"/>
              </a:rPr>
              <a:t>   孩子表示法</a:t>
            </a:r>
            <a:r>
              <a:rPr lang="zh-CN" altLang="en-US" dirty="0" smtClean="0">
                <a:latin typeface="Microsoft YaHei UI" pitchFamily="34" charset="-122"/>
                <a:ea typeface="Microsoft YaHei UI" pitchFamily="34" charset="-122"/>
              </a:rPr>
              <a:t>是将每个结点的孩子存放在一个单链表中，</a:t>
            </a:r>
            <a:r>
              <a:rPr lang="en-US" altLang="zh-CN" dirty="0" smtClean="0">
                <a:latin typeface="Microsoft YaHei UI" pitchFamily="34" charset="-122"/>
                <a:ea typeface="Microsoft YaHei UI" pitchFamily="34" charset="-122"/>
              </a:rPr>
              <a:t>n</a:t>
            </a:r>
            <a:r>
              <a:rPr lang="zh-CN" altLang="en-US" dirty="0" smtClean="0">
                <a:latin typeface="Microsoft YaHei UI" pitchFamily="34" charset="-122"/>
                <a:ea typeface="Microsoft YaHei UI" pitchFamily="34" charset="-122"/>
              </a:rPr>
              <a:t>个结点就有</a:t>
            </a:r>
            <a:r>
              <a:rPr lang="en-US" altLang="zh-CN" dirty="0" smtClean="0">
                <a:latin typeface="Microsoft YaHei UI" pitchFamily="34" charset="-122"/>
                <a:ea typeface="Microsoft YaHei UI" pitchFamily="34" charset="-122"/>
              </a:rPr>
              <a:t>n</a:t>
            </a:r>
            <a:r>
              <a:rPr lang="zh-CN" altLang="en-US" dirty="0" smtClean="0">
                <a:latin typeface="Microsoft YaHei UI" pitchFamily="34" charset="-122"/>
                <a:ea typeface="Microsoft YaHei UI" pitchFamily="34" charset="-122"/>
              </a:rPr>
              <a:t>个孩子链表（叶结点的孩子链表为空表）。</a:t>
            </a:r>
            <a:endParaRPr lang="en-US" altLang="zh-CN" dirty="0" smtClean="0">
              <a:latin typeface="Microsoft YaHei UI" pitchFamily="34" charset="-122"/>
              <a:ea typeface="Microsoft YaHei UI" pitchFamily="34" charset="-122"/>
            </a:endParaRPr>
          </a:p>
        </p:txBody>
      </p:sp>
      <p:sp>
        <p:nvSpPr>
          <p:cNvPr id="20" name="文本框 1">
            <a:extLst>
              <a:ext uri="{FF2B5EF4-FFF2-40B4-BE49-F238E27FC236}">
                <a16:creationId xmlns:a16="http://schemas.microsoft.com/office/drawing/2014/main" xmlns="" id="{9EBE7EC0-2F2A-4A9F-BB83-DBE4093374F9}"/>
              </a:ext>
            </a:extLst>
          </p:cNvPr>
          <p:cNvSpPr txBox="1"/>
          <p:nvPr/>
        </p:nvSpPr>
        <p:spPr>
          <a:xfrm>
            <a:off x="1187569" y="2038649"/>
            <a:ext cx="5632779" cy="4478149"/>
          </a:xfrm>
          <a:prstGeom prst="rect">
            <a:avLst/>
          </a:prstGeom>
          <a:noFill/>
        </p:spPr>
        <p:txBody>
          <a:bodyPr wrap="square" rtlCol="0">
            <a:spAutoFit/>
          </a:bodyPr>
          <a:lstStyle/>
          <a:p>
            <a:r>
              <a:rPr lang="en-US" altLang="zh-CN" sz="1500" dirty="0" smtClean="0">
                <a:latin typeface="Microsoft YaHei UI" pitchFamily="34" charset="-122"/>
                <a:ea typeface="Microsoft YaHei UI" pitchFamily="34" charset="-122"/>
              </a:rPr>
              <a:t>#define  MAXSIZE  50   </a:t>
            </a:r>
            <a:r>
              <a:rPr lang="en-US" altLang="zh-CN" sz="1500" dirty="0" smtClean="0">
                <a:solidFill>
                  <a:srgbClr val="9900CC"/>
                </a:solidFill>
                <a:latin typeface="Microsoft YaHei UI" pitchFamily="34" charset="-122"/>
                <a:ea typeface="Microsoft YaHei UI" pitchFamily="34" charset="-122"/>
              </a:rPr>
              <a:t>// </a:t>
            </a:r>
            <a:r>
              <a:rPr lang="zh-CN" altLang="en-US" sz="1500" dirty="0" smtClean="0">
                <a:solidFill>
                  <a:srgbClr val="9900CC"/>
                </a:solidFill>
                <a:latin typeface="Microsoft YaHei UI" pitchFamily="34" charset="-122"/>
                <a:ea typeface="Microsoft YaHei UI" pitchFamily="34" charset="-122"/>
              </a:rPr>
              <a:t>树中结点的最大值。</a:t>
            </a:r>
          </a:p>
          <a:p>
            <a:endParaRPr lang="zh-CN" altLang="en-US" sz="1500" dirty="0" smtClean="0">
              <a:latin typeface="Microsoft YaHei UI" pitchFamily="34" charset="-122"/>
              <a:ea typeface="Microsoft YaHei UI" pitchFamily="34" charset="-122"/>
            </a:endParaRPr>
          </a:p>
          <a:p>
            <a:r>
              <a:rPr lang="en-US" altLang="zh-CN" sz="1500" dirty="0" err="1" smtClean="0">
                <a:latin typeface="Microsoft YaHei UI" pitchFamily="34" charset="-122"/>
                <a:ea typeface="Microsoft YaHei UI" pitchFamily="34" charset="-122"/>
              </a:rPr>
              <a:t>typedef</a:t>
            </a:r>
            <a:r>
              <a:rPr lang="en-US" altLang="zh-CN" sz="1500" dirty="0" smtClean="0">
                <a:latin typeface="Microsoft YaHei UI" pitchFamily="34" charset="-122"/>
                <a:ea typeface="Microsoft YaHei UI" pitchFamily="34" charset="-122"/>
              </a:rPr>
              <a:t> </a:t>
            </a:r>
            <a:r>
              <a:rPr lang="en-US" altLang="zh-CN" sz="1500" dirty="0" err="1" smtClean="0">
                <a:latin typeface="Microsoft YaHei UI" pitchFamily="34" charset="-122"/>
                <a:ea typeface="Microsoft YaHei UI" pitchFamily="34" charset="-122"/>
              </a:rPr>
              <a:t>struct</a:t>
            </a:r>
            <a:r>
              <a:rPr lang="en-US" altLang="zh-CN" sz="1500" dirty="0" smtClean="0">
                <a:latin typeface="Microsoft YaHei UI" pitchFamily="34" charset="-122"/>
                <a:ea typeface="Microsoft YaHei UI" pitchFamily="34" charset="-122"/>
              </a:rPr>
              <a:t>           </a:t>
            </a:r>
            <a:r>
              <a:rPr lang="en-US" altLang="zh-CN" sz="1500" dirty="0" smtClean="0">
                <a:solidFill>
                  <a:srgbClr val="9900CC"/>
                </a:solidFill>
                <a:latin typeface="Microsoft YaHei UI" pitchFamily="34" charset="-122"/>
                <a:ea typeface="Microsoft YaHei UI" pitchFamily="34" charset="-122"/>
              </a:rPr>
              <a:t>    // </a:t>
            </a:r>
            <a:r>
              <a:rPr lang="zh-CN" altLang="en-US" sz="1500" dirty="0" smtClean="0">
                <a:solidFill>
                  <a:srgbClr val="9900CC"/>
                </a:solidFill>
                <a:latin typeface="Microsoft YaHei UI" pitchFamily="34" charset="-122"/>
                <a:ea typeface="Microsoft YaHei UI" pitchFamily="34" charset="-122"/>
              </a:rPr>
              <a:t>孩子结点的单链表。</a:t>
            </a:r>
          </a:p>
          <a:p>
            <a:r>
              <a:rPr lang="en-US" altLang="zh-CN" sz="1500" dirty="0" smtClean="0">
                <a:latin typeface="Microsoft YaHei UI" pitchFamily="34" charset="-122"/>
                <a:ea typeface="Microsoft YaHei UI" pitchFamily="34" charset="-122"/>
              </a:rPr>
              <a:t>{</a:t>
            </a:r>
          </a:p>
          <a:p>
            <a:r>
              <a:rPr lang="en-US" altLang="zh-CN" sz="1500" dirty="0" smtClean="0">
                <a:latin typeface="Microsoft YaHei UI" pitchFamily="34" charset="-122"/>
                <a:ea typeface="Microsoft YaHei UI" pitchFamily="34" charset="-122"/>
              </a:rPr>
              <a:t>  </a:t>
            </a:r>
            <a:r>
              <a:rPr lang="en-US" altLang="zh-CN" sz="1500" dirty="0" err="1" smtClean="0">
                <a:latin typeface="Microsoft YaHei UI" pitchFamily="34" charset="-122"/>
                <a:ea typeface="Microsoft YaHei UI" pitchFamily="34" charset="-122"/>
              </a:rPr>
              <a:t>int</a:t>
            </a:r>
            <a:r>
              <a:rPr lang="en-US" altLang="zh-CN" sz="1500" dirty="0" smtClean="0">
                <a:latin typeface="Microsoft YaHei UI" pitchFamily="34" charset="-122"/>
                <a:ea typeface="Microsoft YaHei UI" pitchFamily="34" charset="-122"/>
              </a:rPr>
              <a:t> child;                      </a:t>
            </a:r>
            <a:r>
              <a:rPr lang="en-US" altLang="zh-CN" sz="1500" dirty="0" smtClean="0">
                <a:solidFill>
                  <a:srgbClr val="9900CC"/>
                </a:solidFill>
                <a:latin typeface="Microsoft YaHei UI" pitchFamily="34" charset="-122"/>
                <a:ea typeface="Microsoft YaHei UI" pitchFamily="34" charset="-122"/>
              </a:rPr>
              <a:t>// </a:t>
            </a:r>
            <a:r>
              <a:rPr lang="zh-CN" altLang="en-US" sz="1500" dirty="0" smtClean="0">
                <a:solidFill>
                  <a:srgbClr val="9900CC"/>
                </a:solidFill>
                <a:latin typeface="Microsoft YaHei UI" pitchFamily="34" charset="-122"/>
                <a:ea typeface="Microsoft YaHei UI" pitchFamily="34" charset="-122"/>
              </a:rPr>
              <a:t>孩子结点的数组下标。</a:t>
            </a:r>
          </a:p>
          <a:p>
            <a:r>
              <a:rPr lang="zh-CN" altLang="en-US" sz="1500" dirty="0" smtClean="0">
                <a:latin typeface="Microsoft YaHei UI" pitchFamily="34" charset="-122"/>
                <a:ea typeface="Microsoft YaHei UI" pitchFamily="34" charset="-122"/>
              </a:rPr>
              <a:t>  </a:t>
            </a:r>
            <a:r>
              <a:rPr lang="en-US" altLang="zh-CN" sz="1500" dirty="0" err="1" smtClean="0">
                <a:latin typeface="Microsoft YaHei UI" pitchFamily="34" charset="-122"/>
                <a:ea typeface="Microsoft YaHei UI" pitchFamily="34" charset="-122"/>
              </a:rPr>
              <a:t>struct</a:t>
            </a:r>
            <a:r>
              <a:rPr lang="en-US" altLang="zh-CN" sz="1500" dirty="0" smtClean="0">
                <a:latin typeface="Microsoft YaHei UI" pitchFamily="34" charset="-122"/>
                <a:ea typeface="Microsoft YaHei UI" pitchFamily="34" charset="-122"/>
              </a:rPr>
              <a:t> </a:t>
            </a:r>
            <a:r>
              <a:rPr lang="en-US" altLang="zh-CN" sz="1500" dirty="0" err="1" smtClean="0">
                <a:latin typeface="Microsoft YaHei UI" pitchFamily="34" charset="-122"/>
                <a:ea typeface="Microsoft YaHei UI" pitchFamily="34" charset="-122"/>
              </a:rPr>
              <a:t>CNode</a:t>
            </a:r>
            <a:r>
              <a:rPr lang="en-US" altLang="zh-CN" sz="1500" dirty="0" smtClean="0">
                <a:latin typeface="Microsoft YaHei UI" pitchFamily="34" charset="-122"/>
                <a:ea typeface="Microsoft YaHei UI" pitchFamily="34" charset="-122"/>
              </a:rPr>
              <a:t> *next; </a:t>
            </a:r>
            <a:r>
              <a:rPr lang="en-US" altLang="zh-CN" sz="1500" dirty="0" smtClean="0">
                <a:solidFill>
                  <a:srgbClr val="9900CC"/>
                </a:solidFill>
                <a:latin typeface="Microsoft YaHei UI" pitchFamily="34" charset="-122"/>
                <a:ea typeface="Microsoft YaHei UI" pitchFamily="34" charset="-122"/>
              </a:rPr>
              <a:t>   // </a:t>
            </a:r>
            <a:r>
              <a:rPr lang="zh-CN" altLang="en-US" sz="1500" dirty="0" smtClean="0">
                <a:solidFill>
                  <a:srgbClr val="9900CC"/>
                </a:solidFill>
                <a:latin typeface="Microsoft YaHei UI" pitchFamily="34" charset="-122"/>
                <a:ea typeface="Microsoft YaHei UI" pitchFamily="34" charset="-122"/>
              </a:rPr>
              <a:t>链表的</a:t>
            </a:r>
            <a:r>
              <a:rPr lang="en-US" altLang="zh-CN" sz="1500" dirty="0" smtClean="0">
                <a:solidFill>
                  <a:srgbClr val="9900CC"/>
                </a:solidFill>
                <a:latin typeface="Microsoft YaHei UI" pitchFamily="34" charset="-122"/>
                <a:ea typeface="Microsoft YaHei UI" pitchFamily="34" charset="-122"/>
              </a:rPr>
              <a:t>next</a:t>
            </a:r>
            <a:r>
              <a:rPr lang="zh-CN" altLang="en-US" sz="1500" dirty="0" smtClean="0">
                <a:solidFill>
                  <a:srgbClr val="9900CC"/>
                </a:solidFill>
                <a:latin typeface="Microsoft YaHei UI" pitchFamily="34" charset="-122"/>
                <a:ea typeface="Microsoft YaHei UI" pitchFamily="34" charset="-122"/>
              </a:rPr>
              <a:t>指针。</a:t>
            </a:r>
          </a:p>
          <a:p>
            <a:r>
              <a:rPr lang="en-US" altLang="zh-CN" sz="1500" dirty="0" smtClean="0">
                <a:latin typeface="Microsoft YaHei UI" pitchFamily="34" charset="-122"/>
                <a:ea typeface="Microsoft YaHei UI" pitchFamily="34" charset="-122"/>
              </a:rPr>
              <a:t>}</a:t>
            </a:r>
            <a:r>
              <a:rPr lang="en-US" altLang="zh-CN" sz="1500" dirty="0" err="1" smtClean="0">
                <a:latin typeface="Microsoft YaHei UI" pitchFamily="34" charset="-122"/>
                <a:ea typeface="Microsoft YaHei UI" pitchFamily="34" charset="-122"/>
              </a:rPr>
              <a:t>CNode</a:t>
            </a:r>
            <a:r>
              <a:rPr lang="en-US" altLang="zh-CN" sz="1500" dirty="0" smtClean="0">
                <a:latin typeface="Microsoft YaHei UI" pitchFamily="34" charset="-122"/>
                <a:ea typeface="Microsoft YaHei UI" pitchFamily="34" charset="-122"/>
              </a:rPr>
              <a:t>;</a:t>
            </a:r>
          </a:p>
          <a:p>
            <a:endParaRPr lang="en-US" altLang="zh-CN" sz="1500" dirty="0" smtClean="0">
              <a:latin typeface="Microsoft YaHei UI" pitchFamily="34" charset="-122"/>
              <a:ea typeface="Microsoft YaHei UI" pitchFamily="34" charset="-122"/>
            </a:endParaRPr>
          </a:p>
          <a:p>
            <a:r>
              <a:rPr lang="en-US" altLang="zh-CN" sz="1500" dirty="0" err="1" smtClean="0">
                <a:latin typeface="Microsoft YaHei UI" pitchFamily="34" charset="-122"/>
                <a:ea typeface="Microsoft YaHei UI" pitchFamily="34" charset="-122"/>
              </a:rPr>
              <a:t>typedef</a:t>
            </a:r>
            <a:r>
              <a:rPr lang="en-US" altLang="zh-CN" sz="1500" dirty="0" smtClean="0">
                <a:latin typeface="Microsoft YaHei UI" pitchFamily="34" charset="-122"/>
                <a:ea typeface="Microsoft YaHei UI" pitchFamily="34" charset="-122"/>
              </a:rPr>
              <a:t> </a:t>
            </a:r>
            <a:r>
              <a:rPr lang="en-US" altLang="zh-CN" sz="1500" dirty="0" err="1" smtClean="0">
                <a:latin typeface="Microsoft YaHei UI" pitchFamily="34" charset="-122"/>
                <a:ea typeface="Microsoft YaHei UI" pitchFamily="34" charset="-122"/>
              </a:rPr>
              <a:t>struct</a:t>
            </a:r>
            <a:r>
              <a:rPr lang="en-US" altLang="zh-CN" sz="1500" dirty="0" smtClean="0">
                <a:latin typeface="Microsoft YaHei UI" pitchFamily="34" charset="-122"/>
                <a:ea typeface="Microsoft YaHei UI" pitchFamily="34" charset="-122"/>
              </a:rPr>
              <a:t>          </a:t>
            </a:r>
            <a:r>
              <a:rPr lang="en-US" altLang="zh-CN" sz="1500" dirty="0" smtClean="0">
                <a:solidFill>
                  <a:srgbClr val="9900CC"/>
                </a:solidFill>
                <a:latin typeface="Microsoft YaHei UI" pitchFamily="34" charset="-122"/>
                <a:ea typeface="Microsoft YaHei UI" pitchFamily="34" charset="-122"/>
              </a:rPr>
              <a:t>     // </a:t>
            </a:r>
            <a:r>
              <a:rPr lang="zh-CN" altLang="en-US" sz="1500" dirty="0" smtClean="0">
                <a:solidFill>
                  <a:srgbClr val="9900CC"/>
                </a:solidFill>
                <a:latin typeface="Microsoft YaHei UI" pitchFamily="34" charset="-122"/>
                <a:ea typeface="Microsoft YaHei UI" pitchFamily="34" charset="-122"/>
              </a:rPr>
              <a:t>结点的结构体。</a:t>
            </a:r>
          </a:p>
          <a:p>
            <a:r>
              <a:rPr lang="en-US" altLang="zh-CN" sz="1500" dirty="0" smtClean="0">
                <a:latin typeface="Microsoft YaHei UI" pitchFamily="34" charset="-122"/>
                <a:ea typeface="Microsoft YaHei UI" pitchFamily="34" charset="-122"/>
              </a:rPr>
              <a:t>{</a:t>
            </a:r>
          </a:p>
          <a:p>
            <a:r>
              <a:rPr lang="en-US" altLang="zh-CN" sz="1500" dirty="0" smtClean="0">
                <a:latin typeface="Microsoft YaHei UI" pitchFamily="34" charset="-122"/>
                <a:ea typeface="Microsoft YaHei UI" pitchFamily="34" charset="-122"/>
              </a:rPr>
              <a:t>  </a:t>
            </a:r>
            <a:r>
              <a:rPr lang="en-US" altLang="zh-CN" sz="1500" dirty="0" err="1" smtClean="0">
                <a:latin typeface="Microsoft YaHei UI" pitchFamily="34" charset="-122"/>
                <a:ea typeface="Microsoft YaHei UI" pitchFamily="34" charset="-122"/>
              </a:rPr>
              <a:t>ElemType</a:t>
            </a:r>
            <a:r>
              <a:rPr lang="en-US" altLang="zh-CN" sz="1500" dirty="0" smtClean="0">
                <a:latin typeface="Microsoft YaHei UI" pitchFamily="34" charset="-122"/>
                <a:ea typeface="Microsoft YaHei UI" pitchFamily="34" charset="-122"/>
              </a:rPr>
              <a:t> data;         </a:t>
            </a:r>
            <a:r>
              <a:rPr lang="en-US" altLang="zh-CN" sz="1500" dirty="0" smtClean="0">
                <a:solidFill>
                  <a:srgbClr val="9900CC"/>
                </a:solidFill>
                <a:latin typeface="Microsoft YaHei UI" pitchFamily="34" charset="-122"/>
                <a:ea typeface="Microsoft YaHei UI" pitchFamily="34" charset="-122"/>
              </a:rPr>
              <a:t>  // </a:t>
            </a:r>
            <a:r>
              <a:rPr lang="zh-CN" altLang="en-US" sz="1500" dirty="0" smtClean="0">
                <a:solidFill>
                  <a:srgbClr val="9900CC"/>
                </a:solidFill>
                <a:latin typeface="Microsoft YaHei UI" pitchFamily="34" charset="-122"/>
                <a:ea typeface="Microsoft YaHei UI" pitchFamily="34" charset="-122"/>
              </a:rPr>
              <a:t>数据元素。</a:t>
            </a:r>
          </a:p>
          <a:p>
            <a:r>
              <a:rPr lang="zh-CN" altLang="en-US" sz="1500" dirty="0" smtClean="0">
                <a:latin typeface="Microsoft YaHei UI" pitchFamily="34" charset="-122"/>
                <a:ea typeface="Microsoft YaHei UI" pitchFamily="34" charset="-122"/>
              </a:rPr>
              <a:t>  </a:t>
            </a:r>
            <a:r>
              <a:rPr lang="en-US" altLang="zh-CN" sz="1500" dirty="0" err="1" smtClean="0">
                <a:latin typeface="Microsoft YaHei UI" pitchFamily="34" charset="-122"/>
                <a:ea typeface="Microsoft YaHei UI" pitchFamily="34" charset="-122"/>
              </a:rPr>
              <a:t>CNode</a:t>
            </a:r>
            <a:r>
              <a:rPr lang="en-US" altLang="zh-CN" sz="1500" dirty="0" smtClean="0">
                <a:latin typeface="Microsoft YaHei UI" pitchFamily="34" charset="-122"/>
                <a:ea typeface="Microsoft YaHei UI" pitchFamily="34" charset="-122"/>
              </a:rPr>
              <a:t> *child;          </a:t>
            </a:r>
            <a:r>
              <a:rPr lang="en-US" altLang="zh-CN" sz="1500" dirty="0" smtClean="0">
                <a:solidFill>
                  <a:srgbClr val="9900CC"/>
                </a:solidFill>
                <a:latin typeface="Microsoft YaHei UI" pitchFamily="34" charset="-122"/>
                <a:ea typeface="Microsoft YaHei UI" pitchFamily="34" charset="-122"/>
              </a:rPr>
              <a:t>   // </a:t>
            </a:r>
            <a:r>
              <a:rPr lang="zh-CN" altLang="en-US" sz="1500" dirty="0" smtClean="0">
                <a:solidFill>
                  <a:srgbClr val="9900CC"/>
                </a:solidFill>
                <a:latin typeface="Microsoft YaHei UI" pitchFamily="34" charset="-122"/>
                <a:ea typeface="Microsoft YaHei UI" pitchFamily="34" charset="-122"/>
              </a:rPr>
              <a:t>孩子结点的单链表。</a:t>
            </a:r>
          </a:p>
          <a:p>
            <a:r>
              <a:rPr lang="en-US" altLang="zh-CN" sz="1500" dirty="0" smtClean="0">
                <a:latin typeface="Microsoft YaHei UI" pitchFamily="34" charset="-122"/>
                <a:ea typeface="Microsoft YaHei UI" pitchFamily="34" charset="-122"/>
              </a:rPr>
              <a:t>}</a:t>
            </a:r>
            <a:r>
              <a:rPr lang="en-US" altLang="zh-CN" sz="1500" dirty="0" err="1" smtClean="0">
                <a:latin typeface="Microsoft YaHei UI" pitchFamily="34" charset="-122"/>
                <a:ea typeface="Microsoft YaHei UI" pitchFamily="34" charset="-122"/>
              </a:rPr>
              <a:t>PNode</a:t>
            </a:r>
            <a:r>
              <a:rPr lang="en-US" altLang="zh-CN" sz="1500" dirty="0" smtClean="0">
                <a:latin typeface="Microsoft YaHei UI" pitchFamily="34" charset="-122"/>
                <a:ea typeface="Microsoft YaHei UI" pitchFamily="34" charset="-122"/>
              </a:rPr>
              <a:t>;</a:t>
            </a:r>
          </a:p>
          <a:p>
            <a:endParaRPr lang="en-US" altLang="zh-CN" sz="1500" dirty="0" smtClean="0">
              <a:latin typeface="Microsoft YaHei UI" pitchFamily="34" charset="-122"/>
              <a:ea typeface="Microsoft YaHei UI" pitchFamily="34" charset="-122"/>
            </a:endParaRPr>
          </a:p>
          <a:p>
            <a:r>
              <a:rPr lang="en-US" altLang="zh-CN" sz="1500" dirty="0" err="1" smtClean="0">
                <a:latin typeface="Microsoft YaHei UI" pitchFamily="34" charset="-122"/>
                <a:ea typeface="Microsoft YaHei UI" pitchFamily="34" charset="-122"/>
              </a:rPr>
              <a:t>typedef</a:t>
            </a:r>
            <a:r>
              <a:rPr lang="en-US" altLang="zh-CN" sz="1500" dirty="0" smtClean="0">
                <a:latin typeface="Microsoft YaHei UI" pitchFamily="34" charset="-122"/>
                <a:ea typeface="Microsoft YaHei UI" pitchFamily="34" charset="-122"/>
              </a:rPr>
              <a:t> </a:t>
            </a:r>
            <a:r>
              <a:rPr lang="en-US" altLang="zh-CN" sz="1500" dirty="0" err="1" smtClean="0">
                <a:latin typeface="Microsoft YaHei UI" pitchFamily="34" charset="-122"/>
                <a:ea typeface="Microsoft YaHei UI" pitchFamily="34" charset="-122"/>
              </a:rPr>
              <a:t>struct</a:t>
            </a:r>
            <a:r>
              <a:rPr lang="en-US" altLang="zh-CN" sz="1500" dirty="0" smtClean="0">
                <a:latin typeface="Microsoft YaHei UI" pitchFamily="34" charset="-122"/>
                <a:ea typeface="Microsoft YaHei UI" pitchFamily="34" charset="-122"/>
              </a:rPr>
              <a:t>                 </a:t>
            </a:r>
            <a:r>
              <a:rPr lang="en-US" altLang="zh-CN" sz="1500" dirty="0" smtClean="0">
                <a:solidFill>
                  <a:srgbClr val="9900CC"/>
                </a:solidFill>
                <a:latin typeface="Microsoft YaHei UI" pitchFamily="34" charset="-122"/>
                <a:ea typeface="Microsoft YaHei UI" pitchFamily="34" charset="-122"/>
              </a:rPr>
              <a:t>      // </a:t>
            </a:r>
            <a:r>
              <a:rPr lang="zh-CN" altLang="en-US" sz="1500" dirty="0" smtClean="0">
                <a:solidFill>
                  <a:srgbClr val="9900CC"/>
                </a:solidFill>
                <a:latin typeface="Microsoft YaHei UI" pitchFamily="34" charset="-122"/>
                <a:ea typeface="Microsoft YaHei UI" pitchFamily="34" charset="-122"/>
              </a:rPr>
              <a:t>树的结构体。</a:t>
            </a:r>
          </a:p>
          <a:p>
            <a:r>
              <a:rPr lang="en-US" altLang="zh-CN" sz="1500" dirty="0" smtClean="0">
                <a:latin typeface="Microsoft YaHei UI" pitchFamily="34" charset="-122"/>
                <a:ea typeface="Microsoft YaHei UI" pitchFamily="34" charset="-122"/>
              </a:rPr>
              <a:t>{</a:t>
            </a:r>
          </a:p>
          <a:p>
            <a:r>
              <a:rPr lang="en-US" altLang="zh-CN" sz="1500" dirty="0" smtClean="0">
                <a:latin typeface="Microsoft YaHei UI" pitchFamily="34" charset="-122"/>
                <a:ea typeface="Microsoft YaHei UI" pitchFamily="34" charset="-122"/>
              </a:rPr>
              <a:t>  </a:t>
            </a:r>
            <a:r>
              <a:rPr lang="en-US" altLang="zh-CN" sz="1500" dirty="0" err="1" smtClean="0">
                <a:latin typeface="Microsoft YaHei UI" pitchFamily="34" charset="-122"/>
                <a:ea typeface="Microsoft YaHei UI" pitchFamily="34" charset="-122"/>
              </a:rPr>
              <a:t>PNode</a:t>
            </a:r>
            <a:r>
              <a:rPr lang="en-US" altLang="zh-CN" sz="1500" dirty="0" smtClean="0">
                <a:latin typeface="Microsoft YaHei UI" pitchFamily="34" charset="-122"/>
                <a:ea typeface="Microsoft YaHei UI" pitchFamily="34" charset="-122"/>
              </a:rPr>
              <a:t> nodes[MAXSIZE];  </a:t>
            </a:r>
            <a:r>
              <a:rPr lang="en-US" altLang="zh-CN" sz="1500" dirty="0" smtClean="0">
                <a:solidFill>
                  <a:srgbClr val="9900CC"/>
                </a:solidFill>
                <a:latin typeface="Microsoft YaHei UI" pitchFamily="34" charset="-122"/>
                <a:ea typeface="Microsoft YaHei UI" pitchFamily="34" charset="-122"/>
              </a:rPr>
              <a:t>  // </a:t>
            </a:r>
            <a:r>
              <a:rPr lang="zh-CN" altLang="en-US" sz="1500" dirty="0" smtClean="0">
                <a:solidFill>
                  <a:srgbClr val="9900CC"/>
                </a:solidFill>
                <a:latin typeface="Microsoft YaHei UI" pitchFamily="34" charset="-122"/>
                <a:ea typeface="Microsoft YaHei UI" pitchFamily="34" charset="-122"/>
              </a:rPr>
              <a:t>树的结点。</a:t>
            </a:r>
          </a:p>
          <a:p>
            <a:r>
              <a:rPr lang="zh-CN" altLang="en-US" sz="1500" dirty="0" smtClean="0">
                <a:latin typeface="Microsoft YaHei UI" pitchFamily="34" charset="-122"/>
                <a:ea typeface="Microsoft YaHei UI" pitchFamily="34" charset="-122"/>
              </a:rPr>
              <a:t>  </a:t>
            </a:r>
            <a:r>
              <a:rPr lang="en-US" altLang="zh-CN" sz="1500" dirty="0" err="1" smtClean="0">
                <a:latin typeface="Microsoft YaHei UI" pitchFamily="34" charset="-122"/>
                <a:ea typeface="Microsoft YaHei UI" pitchFamily="34" charset="-122"/>
              </a:rPr>
              <a:t>int</a:t>
            </a:r>
            <a:r>
              <a:rPr lang="en-US" altLang="zh-CN" sz="1500" dirty="0" smtClean="0">
                <a:latin typeface="Microsoft YaHei UI" pitchFamily="34" charset="-122"/>
                <a:ea typeface="Microsoft YaHei UI" pitchFamily="34" charset="-122"/>
              </a:rPr>
              <a:t> </a:t>
            </a:r>
            <a:r>
              <a:rPr lang="en-US" altLang="zh-CN" sz="1500" dirty="0" err="1" smtClean="0">
                <a:latin typeface="Microsoft YaHei UI" pitchFamily="34" charset="-122"/>
                <a:ea typeface="Microsoft YaHei UI" pitchFamily="34" charset="-122"/>
              </a:rPr>
              <a:t>nn</a:t>
            </a:r>
            <a:r>
              <a:rPr lang="en-US" altLang="zh-CN" sz="1500" dirty="0" smtClean="0">
                <a:latin typeface="Microsoft YaHei UI" pitchFamily="34" charset="-122"/>
                <a:ea typeface="Microsoft YaHei UI" pitchFamily="34" charset="-122"/>
              </a:rPr>
              <a:t>;                                </a:t>
            </a:r>
            <a:r>
              <a:rPr lang="en-US" altLang="zh-CN" sz="1500" dirty="0" smtClean="0">
                <a:solidFill>
                  <a:srgbClr val="9900CC"/>
                </a:solidFill>
                <a:latin typeface="Microsoft YaHei UI" pitchFamily="34" charset="-122"/>
                <a:ea typeface="Microsoft YaHei UI" pitchFamily="34" charset="-122"/>
              </a:rPr>
              <a:t> // </a:t>
            </a:r>
            <a:r>
              <a:rPr lang="zh-CN" altLang="en-US" sz="1500" dirty="0" smtClean="0">
                <a:solidFill>
                  <a:srgbClr val="9900CC"/>
                </a:solidFill>
                <a:latin typeface="Microsoft YaHei UI" pitchFamily="34" charset="-122"/>
                <a:ea typeface="Microsoft YaHei UI" pitchFamily="34" charset="-122"/>
              </a:rPr>
              <a:t>树中的结点数量。</a:t>
            </a:r>
          </a:p>
          <a:p>
            <a:r>
              <a:rPr lang="en-US" altLang="zh-CN" sz="1500" dirty="0" smtClean="0">
                <a:latin typeface="Microsoft YaHei UI" pitchFamily="34" charset="-122"/>
                <a:ea typeface="Microsoft YaHei UI" pitchFamily="34" charset="-122"/>
              </a:rPr>
              <a:t>}</a:t>
            </a:r>
            <a:r>
              <a:rPr lang="en-US" altLang="zh-CN" sz="1500" dirty="0" err="1" smtClean="0">
                <a:latin typeface="Microsoft YaHei UI" pitchFamily="34" charset="-122"/>
                <a:ea typeface="Microsoft YaHei UI" pitchFamily="34" charset="-122"/>
              </a:rPr>
              <a:t>CTree</a:t>
            </a:r>
            <a:r>
              <a:rPr lang="en-US" altLang="zh-CN" sz="1500" dirty="0" smtClean="0">
                <a:latin typeface="Microsoft YaHei UI" pitchFamily="34" charset="-122"/>
                <a:ea typeface="Microsoft YaHei UI" pitchFamily="34" charset="-122"/>
              </a:rPr>
              <a:t>;</a:t>
            </a:r>
          </a:p>
        </p:txBody>
      </p:sp>
      <p:sp>
        <p:nvSpPr>
          <p:cNvPr id="21" name="文本框 1">
            <a:extLst>
              <a:ext uri="{FF2B5EF4-FFF2-40B4-BE49-F238E27FC236}">
                <a16:creationId xmlns:a16="http://schemas.microsoft.com/office/drawing/2014/main" xmlns="" id="{9EBE7EC0-2F2A-4A9F-BB83-DBE4093374F9}"/>
              </a:ext>
            </a:extLst>
          </p:cNvPr>
          <p:cNvSpPr txBox="1"/>
          <p:nvPr/>
        </p:nvSpPr>
        <p:spPr>
          <a:xfrm>
            <a:off x="7750885" y="5258197"/>
            <a:ext cx="4143763" cy="923330"/>
          </a:xfrm>
          <a:prstGeom prst="rect">
            <a:avLst/>
          </a:prstGeom>
          <a:noFill/>
        </p:spPr>
        <p:txBody>
          <a:bodyPr wrap="square" rtlCol="0">
            <a:spAutoFit/>
          </a:bodyPr>
          <a:lstStyle/>
          <a:p>
            <a:pPr>
              <a:lnSpc>
                <a:spcPct val="150000"/>
              </a:lnSpc>
            </a:pPr>
            <a:r>
              <a:rPr lang="zh-CN" altLang="en-US" dirty="0" smtClean="0">
                <a:latin typeface="Microsoft YaHei UI" pitchFamily="34" charset="-122"/>
                <a:ea typeface="Microsoft YaHei UI" pitchFamily="34" charset="-122"/>
              </a:rPr>
              <a:t>求孩子结点的时间复杂度是</a:t>
            </a:r>
            <a:r>
              <a:rPr lang="en-US" altLang="zh-CN" dirty="0" smtClean="0">
                <a:latin typeface="Microsoft YaHei UI" pitchFamily="34" charset="-122"/>
                <a:ea typeface="Microsoft YaHei UI" pitchFamily="34" charset="-122"/>
              </a:rPr>
              <a:t>O(1)</a:t>
            </a:r>
            <a:r>
              <a:rPr lang="zh-CN" altLang="en-US" dirty="0" smtClean="0">
                <a:latin typeface="Microsoft YaHei UI" pitchFamily="34" charset="-122"/>
                <a:ea typeface="Microsoft YaHei UI" pitchFamily="34" charset="-122"/>
              </a:rPr>
              <a:t>。</a:t>
            </a:r>
            <a:endParaRPr lang="en-US" altLang="zh-CN" dirty="0" smtClean="0">
              <a:latin typeface="Microsoft YaHei UI" pitchFamily="34" charset="-122"/>
              <a:ea typeface="Microsoft YaHei UI" pitchFamily="34" charset="-122"/>
            </a:endParaRPr>
          </a:p>
          <a:p>
            <a:pPr>
              <a:lnSpc>
                <a:spcPct val="150000"/>
              </a:lnSpc>
            </a:pPr>
            <a:r>
              <a:rPr lang="zh-CN" altLang="en-US" dirty="0" smtClean="0">
                <a:latin typeface="Microsoft YaHei UI" pitchFamily="34" charset="-122"/>
                <a:ea typeface="Microsoft YaHei UI" pitchFamily="34" charset="-122"/>
              </a:rPr>
              <a:t>求双亲结点的时间复杂度是</a:t>
            </a:r>
            <a:r>
              <a:rPr lang="en-US" altLang="zh-CN" dirty="0" smtClean="0">
                <a:latin typeface="Microsoft YaHei UI" pitchFamily="34" charset="-122"/>
                <a:ea typeface="Microsoft YaHei UI" pitchFamily="34" charset="-122"/>
              </a:rPr>
              <a:t>O(n)</a:t>
            </a:r>
            <a:r>
              <a:rPr lang="zh-CN" altLang="en-US" dirty="0" smtClean="0">
                <a:latin typeface="Microsoft YaHei UI" pitchFamily="34" charset="-122"/>
                <a:ea typeface="Microsoft YaHei UI" pitchFamily="34" charset="-122"/>
              </a:rPr>
              <a:t>。</a:t>
            </a:r>
            <a:endParaRPr lang="en-US" altLang="zh-CN" dirty="0" smtClean="0">
              <a:latin typeface="Microsoft YaHei UI" pitchFamily="34" charset="-122"/>
              <a:ea typeface="Microsoft YaHei UI" pitchFamily="34" charset="-122"/>
            </a:endParaRPr>
          </a:p>
        </p:txBody>
      </p:sp>
      <p:pic>
        <p:nvPicPr>
          <p:cNvPr id="19" name="Picture 2"/>
          <p:cNvPicPr>
            <a:picLocks noChangeAspect="1" noChangeArrowheads="1"/>
          </p:cNvPicPr>
          <p:nvPr/>
        </p:nvPicPr>
        <p:blipFill>
          <a:blip r:embed="rId3"/>
          <a:srcRect/>
          <a:stretch>
            <a:fillRect/>
          </a:stretch>
        </p:blipFill>
        <p:spPr bwMode="auto">
          <a:xfrm>
            <a:off x="6025240" y="1707050"/>
            <a:ext cx="2702458" cy="1348122"/>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66255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树、森林与二叉树</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1">
            <a:extLst>
              <a:ext uri="{FF2B5EF4-FFF2-40B4-BE49-F238E27FC236}">
                <a16:creationId xmlns:a16="http://schemas.microsoft.com/office/drawing/2014/main" xmlns="" id="{9EBE7EC0-2F2A-4A9F-BB83-DBE4093374F9}"/>
              </a:ext>
            </a:extLst>
          </p:cNvPr>
          <p:cNvSpPr txBox="1"/>
          <p:nvPr/>
        </p:nvSpPr>
        <p:spPr>
          <a:xfrm>
            <a:off x="1194099" y="1086518"/>
            <a:ext cx="7186108" cy="2308324"/>
          </a:xfrm>
          <a:prstGeom prst="rect">
            <a:avLst/>
          </a:prstGeom>
          <a:noFill/>
        </p:spPr>
        <p:txBody>
          <a:bodyPr wrap="square" rtlCol="0">
            <a:spAutoFit/>
          </a:bodyPr>
          <a:lstStyle/>
          <a:p>
            <a:pPr>
              <a:lnSpc>
                <a:spcPct val="150000"/>
              </a:lnSpc>
            </a:pPr>
            <a:r>
              <a:rPr lang="zh-CN" altLang="en-US" sz="1700" b="1" dirty="0" smtClean="0">
                <a:solidFill>
                  <a:srgbClr val="9900CC"/>
                </a:solidFill>
                <a:latin typeface="Microsoft YaHei UI" pitchFamily="34" charset="-122"/>
                <a:ea typeface="Microsoft YaHei UI" pitchFamily="34" charset="-122"/>
              </a:rPr>
              <a:t>树的数据结构</a:t>
            </a:r>
            <a:endParaRPr lang="en-US" altLang="zh-CN" sz="1700" b="1" dirty="0" smtClean="0">
              <a:solidFill>
                <a:srgbClr val="9900CC"/>
              </a:solidFill>
              <a:latin typeface="Microsoft YaHei UI" pitchFamily="34" charset="-122"/>
              <a:ea typeface="Microsoft YaHei UI" pitchFamily="34" charset="-122"/>
            </a:endParaRPr>
          </a:p>
          <a:p>
            <a:endParaRPr lang="zh-CN" altLang="en-US" sz="800" dirty="0" smtClean="0">
              <a:latin typeface="Microsoft YaHei UI" pitchFamily="34" charset="-122"/>
              <a:ea typeface="Microsoft YaHei UI" pitchFamily="34" charset="-122"/>
            </a:endParaRPr>
          </a:p>
          <a:p>
            <a:pPr>
              <a:lnSpc>
                <a:spcPct val="150000"/>
              </a:lnSpc>
            </a:pPr>
            <a:r>
              <a:rPr lang="en-US" altLang="zh-CN" sz="1700" dirty="0" err="1" smtClean="0">
                <a:latin typeface="Microsoft YaHei UI" pitchFamily="34" charset="-122"/>
                <a:ea typeface="Microsoft YaHei UI" pitchFamily="34" charset="-122"/>
              </a:rPr>
              <a:t>struct</a:t>
            </a:r>
            <a:r>
              <a:rPr lang="en-US" altLang="zh-CN" sz="1700" dirty="0" smtClean="0">
                <a:latin typeface="Microsoft YaHei UI" pitchFamily="34" charset="-122"/>
                <a:ea typeface="Microsoft YaHei UI" pitchFamily="34" charset="-122"/>
              </a:rPr>
              <a:t> tree</a:t>
            </a:r>
          </a:p>
          <a:p>
            <a:r>
              <a:rPr lang="en-US" altLang="zh-CN" sz="1700" dirty="0" smtClean="0">
                <a:latin typeface="Microsoft YaHei UI" pitchFamily="34" charset="-122"/>
                <a:ea typeface="Microsoft YaHei UI" pitchFamily="34" charset="-122"/>
              </a:rPr>
              <a:t>{</a:t>
            </a:r>
          </a:p>
          <a:p>
            <a:r>
              <a:rPr lang="en-US" altLang="zh-CN" sz="1700" dirty="0" smtClean="0">
                <a:latin typeface="Microsoft YaHei UI" pitchFamily="34" charset="-122"/>
                <a:ea typeface="Microsoft YaHei UI" pitchFamily="34" charset="-122"/>
              </a:rPr>
              <a:t>  </a:t>
            </a:r>
            <a:r>
              <a:rPr lang="en-US" altLang="zh-CN" sz="1700" dirty="0" err="1" smtClean="0">
                <a:latin typeface="Microsoft YaHei UI" pitchFamily="34" charset="-122"/>
                <a:ea typeface="Microsoft YaHei UI" pitchFamily="34" charset="-122"/>
              </a:rPr>
              <a:t>ElemType</a:t>
            </a:r>
            <a:r>
              <a:rPr lang="en-US" altLang="zh-CN" sz="1700" dirty="0" smtClean="0">
                <a:latin typeface="Microsoft YaHei UI" pitchFamily="34" charset="-122"/>
                <a:ea typeface="Microsoft YaHei UI" pitchFamily="34" charset="-122"/>
              </a:rPr>
              <a:t> data; </a:t>
            </a:r>
          </a:p>
          <a:p>
            <a:r>
              <a:rPr lang="en-US" altLang="zh-CN" sz="1700" dirty="0" smtClean="0">
                <a:latin typeface="Microsoft YaHei UI" pitchFamily="34" charset="-122"/>
                <a:ea typeface="Microsoft YaHei UI" pitchFamily="34" charset="-122"/>
              </a:rPr>
              <a:t>  </a:t>
            </a:r>
            <a:r>
              <a:rPr lang="en-US" altLang="zh-CN" sz="1700" dirty="0" err="1" smtClean="0">
                <a:latin typeface="Microsoft YaHei UI" pitchFamily="34" charset="-122"/>
                <a:ea typeface="Microsoft YaHei UI" pitchFamily="34" charset="-122"/>
              </a:rPr>
              <a:t>struct</a:t>
            </a:r>
            <a:r>
              <a:rPr lang="en-US" altLang="zh-CN" sz="1700" dirty="0" smtClean="0">
                <a:latin typeface="Microsoft YaHei UI" pitchFamily="34" charset="-122"/>
                <a:ea typeface="Microsoft YaHei UI" pitchFamily="34" charset="-122"/>
              </a:rPr>
              <a:t> tree*</a:t>
            </a:r>
            <a:r>
              <a:rPr lang="en-US" altLang="zh-CN" sz="1700" dirty="0" err="1" smtClean="0">
                <a:latin typeface="Microsoft YaHei UI" pitchFamily="34" charset="-122"/>
                <a:ea typeface="Microsoft YaHei UI" pitchFamily="34" charset="-122"/>
              </a:rPr>
              <a:t>aa</a:t>
            </a:r>
            <a:r>
              <a:rPr lang="en-US" altLang="zh-CN" sz="1700" dirty="0" smtClean="0">
                <a:latin typeface="Microsoft YaHei UI" pitchFamily="34" charset="-122"/>
                <a:ea typeface="Microsoft YaHei UI" pitchFamily="34" charset="-122"/>
              </a:rPr>
              <a:t>; </a:t>
            </a:r>
          </a:p>
          <a:p>
            <a:r>
              <a:rPr lang="en-US" altLang="zh-CN" sz="1700" dirty="0" smtClean="0">
                <a:latin typeface="Microsoft YaHei UI" pitchFamily="34" charset="-122"/>
                <a:ea typeface="Microsoft YaHei UI" pitchFamily="34" charset="-122"/>
              </a:rPr>
              <a:t>  </a:t>
            </a:r>
            <a:r>
              <a:rPr lang="en-US" altLang="zh-CN" sz="1700" dirty="0" err="1" smtClean="0">
                <a:latin typeface="Microsoft YaHei UI" pitchFamily="34" charset="-122"/>
                <a:ea typeface="Microsoft YaHei UI" pitchFamily="34" charset="-122"/>
              </a:rPr>
              <a:t>struct</a:t>
            </a:r>
            <a:r>
              <a:rPr lang="en-US" altLang="zh-CN" sz="1700" dirty="0" smtClean="0">
                <a:latin typeface="Microsoft YaHei UI" pitchFamily="34" charset="-122"/>
                <a:ea typeface="Microsoft YaHei UI" pitchFamily="34" charset="-122"/>
              </a:rPr>
              <a:t> tree*bb; </a:t>
            </a:r>
          </a:p>
          <a:p>
            <a:r>
              <a:rPr lang="en-US" altLang="zh-CN" sz="1700" dirty="0" smtClean="0">
                <a:latin typeface="Microsoft YaHei UI" pitchFamily="34" charset="-122"/>
                <a:ea typeface="Microsoft YaHei UI" pitchFamily="34" charset="-122"/>
              </a:rPr>
              <a:t>};</a:t>
            </a:r>
          </a:p>
        </p:txBody>
      </p:sp>
      <p:sp>
        <p:nvSpPr>
          <p:cNvPr id="23" name="文本框 1">
            <a:extLst>
              <a:ext uri="{FF2B5EF4-FFF2-40B4-BE49-F238E27FC236}">
                <a16:creationId xmlns:a16="http://schemas.microsoft.com/office/drawing/2014/main" xmlns="" id="{9EBE7EC0-2F2A-4A9F-BB83-DBE4093374F9}"/>
              </a:ext>
            </a:extLst>
          </p:cNvPr>
          <p:cNvSpPr txBox="1"/>
          <p:nvPr/>
        </p:nvSpPr>
        <p:spPr>
          <a:xfrm>
            <a:off x="1348199" y="3713248"/>
            <a:ext cx="6246709" cy="2000548"/>
          </a:xfrm>
          <a:prstGeom prst="rect">
            <a:avLst/>
          </a:prstGeom>
          <a:noFill/>
        </p:spPr>
        <p:txBody>
          <a:bodyPr wrap="square" rtlCol="0">
            <a:spAutoFit/>
          </a:bodyPr>
          <a:lstStyle/>
          <a:p>
            <a:r>
              <a:rPr lang="zh-CN" altLang="en-US" sz="1700" b="1" dirty="0" smtClean="0">
                <a:solidFill>
                  <a:srgbClr val="9900CC"/>
                </a:solidFill>
                <a:latin typeface="Microsoft YaHei UI" pitchFamily="34" charset="-122"/>
                <a:ea typeface="Microsoft YaHei UI" pitchFamily="34" charset="-122"/>
              </a:rPr>
              <a:t>二叉树的数据结构</a:t>
            </a:r>
            <a:endParaRPr lang="en-US" altLang="zh-CN" sz="1700" b="1" dirty="0" smtClean="0">
              <a:solidFill>
                <a:srgbClr val="9900CC"/>
              </a:solidFill>
              <a:latin typeface="Microsoft YaHei UI" pitchFamily="34" charset="-122"/>
              <a:ea typeface="Microsoft YaHei UI" pitchFamily="34" charset="-122"/>
            </a:endParaRPr>
          </a:p>
          <a:p>
            <a:endParaRPr lang="zh-CN" altLang="en-US" sz="500" dirty="0" err="1" smtClean="0">
              <a:latin typeface="Microsoft YaHei UI" pitchFamily="34" charset="-122"/>
              <a:ea typeface="Microsoft YaHei UI" pitchFamily="34" charset="-122"/>
            </a:endParaRPr>
          </a:p>
          <a:p>
            <a:r>
              <a:rPr lang="en-US" altLang="zh-CN" sz="1700" dirty="0" err="1" smtClean="0">
                <a:latin typeface="Microsoft YaHei UI" pitchFamily="34" charset="-122"/>
                <a:ea typeface="Microsoft YaHei UI" pitchFamily="34" charset="-122"/>
              </a:rPr>
              <a:t>struct</a:t>
            </a:r>
            <a:r>
              <a:rPr lang="en-US" altLang="zh-CN" sz="1700" dirty="0" smtClean="0">
                <a:latin typeface="Microsoft YaHei UI" pitchFamily="34" charset="-122"/>
                <a:ea typeface="Microsoft YaHei UI" pitchFamily="34" charset="-122"/>
              </a:rPr>
              <a:t> tree</a:t>
            </a:r>
          </a:p>
          <a:p>
            <a:r>
              <a:rPr lang="en-US" altLang="zh-CN" sz="1700" dirty="0" err="1" smtClean="0">
                <a:latin typeface="Microsoft YaHei UI" pitchFamily="34" charset="-122"/>
                <a:ea typeface="Microsoft YaHei UI" pitchFamily="34" charset="-122"/>
              </a:rPr>
              <a:t>{</a:t>
            </a:r>
          </a:p>
          <a:p>
            <a:r>
              <a:rPr lang="en-US" altLang="zh-CN" sz="1700" dirty="0" smtClean="0">
                <a:latin typeface="Microsoft YaHei UI" pitchFamily="34" charset="-122"/>
                <a:ea typeface="Microsoft YaHei UI" pitchFamily="34" charset="-122"/>
              </a:rPr>
              <a:t>  </a:t>
            </a:r>
            <a:r>
              <a:rPr lang="en-US" altLang="zh-CN" sz="1700" dirty="0" err="1" smtClean="0">
                <a:latin typeface="Microsoft YaHei UI" pitchFamily="34" charset="-122"/>
                <a:ea typeface="Microsoft YaHei UI" pitchFamily="34" charset="-122"/>
              </a:rPr>
              <a:t>ElemType</a:t>
            </a:r>
            <a:r>
              <a:rPr lang="en-US" altLang="zh-CN" sz="1700" dirty="0" smtClean="0">
                <a:latin typeface="Microsoft YaHei UI" pitchFamily="34" charset="-122"/>
                <a:ea typeface="Microsoft YaHei UI" pitchFamily="34" charset="-122"/>
              </a:rPr>
              <a:t> data; </a:t>
            </a:r>
            <a:endParaRPr lang="zh-CN" altLang="en-US" sz="1700" dirty="0" smtClean="0">
              <a:latin typeface="Microsoft YaHei UI" pitchFamily="34" charset="-122"/>
              <a:ea typeface="Microsoft YaHei UI" pitchFamily="34" charset="-122"/>
            </a:endParaRPr>
          </a:p>
          <a:p>
            <a:r>
              <a:rPr lang="zh-CN" altLang="en-US" sz="1700" dirty="0" smtClean="0">
                <a:latin typeface="Microsoft YaHei UI" pitchFamily="34" charset="-122"/>
                <a:ea typeface="Microsoft YaHei UI" pitchFamily="34" charset="-122"/>
              </a:rPr>
              <a:t>  </a:t>
            </a:r>
            <a:r>
              <a:rPr lang="en-US" altLang="zh-CN" sz="1700" dirty="0" err="1" smtClean="0">
                <a:latin typeface="Microsoft YaHei UI" pitchFamily="34" charset="-122"/>
                <a:ea typeface="Microsoft YaHei UI" pitchFamily="34" charset="-122"/>
              </a:rPr>
              <a:t>struct</a:t>
            </a:r>
            <a:r>
              <a:rPr lang="en-US" altLang="zh-CN" sz="1700" dirty="0" smtClean="0">
                <a:latin typeface="Microsoft YaHei UI" pitchFamily="34" charset="-122"/>
                <a:ea typeface="Microsoft YaHei UI" pitchFamily="34" charset="-122"/>
              </a:rPr>
              <a:t> tree*</a:t>
            </a:r>
            <a:r>
              <a:rPr lang="en-US" altLang="zh-CN" sz="1700" dirty="0" err="1" smtClean="0">
                <a:latin typeface="Microsoft YaHei UI" pitchFamily="34" charset="-122"/>
                <a:ea typeface="Microsoft YaHei UI" pitchFamily="34" charset="-122"/>
              </a:rPr>
              <a:t>aa</a:t>
            </a:r>
            <a:r>
              <a:rPr lang="en-US" altLang="zh-CN" sz="1700" dirty="0" smtClean="0">
                <a:latin typeface="Microsoft YaHei UI" pitchFamily="34" charset="-122"/>
                <a:ea typeface="Microsoft YaHei UI" pitchFamily="34" charset="-122"/>
              </a:rPr>
              <a:t>; </a:t>
            </a:r>
          </a:p>
          <a:p>
            <a:r>
              <a:rPr lang="zh-CN" altLang="en-US" sz="1700" dirty="0" smtClean="0">
                <a:latin typeface="Microsoft YaHei UI" pitchFamily="34" charset="-122"/>
                <a:ea typeface="Microsoft YaHei UI" pitchFamily="34" charset="-122"/>
              </a:rPr>
              <a:t>  </a:t>
            </a:r>
            <a:r>
              <a:rPr lang="en-US" altLang="zh-CN" sz="1700" dirty="0" err="1" smtClean="0">
                <a:latin typeface="Microsoft YaHei UI" pitchFamily="34" charset="-122"/>
                <a:ea typeface="Microsoft YaHei UI" pitchFamily="34" charset="-122"/>
              </a:rPr>
              <a:t>struct</a:t>
            </a:r>
            <a:r>
              <a:rPr lang="en-US" altLang="zh-CN" sz="1700" dirty="0" smtClean="0">
                <a:latin typeface="Microsoft YaHei UI" pitchFamily="34" charset="-122"/>
                <a:ea typeface="Microsoft YaHei UI" pitchFamily="34" charset="-122"/>
              </a:rPr>
              <a:t> tree*bb; </a:t>
            </a:r>
          </a:p>
          <a:p>
            <a:r>
              <a:rPr lang="en-US" altLang="zh-CN" sz="1700" dirty="0" smtClean="0">
                <a:latin typeface="Microsoft YaHei UI" pitchFamily="34" charset="-122"/>
                <a:ea typeface="Microsoft YaHei UI" pitchFamily="34" charset="-122"/>
              </a:rPr>
              <a:t>};</a:t>
            </a:r>
          </a:p>
        </p:txBody>
      </p:sp>
      <p:pic>
        <p:nvPicPr>
          <p:cNvPr id="4099" name="Picture 3"/>
          <p:cNvPicPr>
            <a:picLocks noChangeAspect="1" noChangeArrowheads="1"/>
          </p:cNvPicPr>
          <p:nvPr/>
        </p:nvPicPr>
        <p:blipFill>
          <a:blip r:embed="rId2"/>
          <a:srcRect/>
          <a:stretch>
            <a:fillRect/>
          </a:stretch>
        </p:blipFill>
        <p:spPr bwMode="auto">
          <a:xfrm>
            <a:off x="5207654" y="1352046"/>
            <a:ext cx="4143375" cy="2066925"/>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3866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树、森林与二叉树</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1">
            <a:extLst>
              <a:ext uri="{FF2B5EF4-FFF2-40B4-BE49-F238E27FC236}">
                <a16:creationId xmlns:a16="http://schemas.microsoft.com/office/drawing/2014/main" xmlns="" id="{9EBE7EC0-2F2A-4A9F-BB83-DBE4093374F9}"/>
              </a:ext>
            </a:extLst>
          </p:cNvPr>
          <p:cNvSpPr txBox="1"/>
          <p:nvPr/>
        </p:nvSpPr>
        <p:spPr>
          <a:xfrm>
            <a:off x="1258647" y="1086518"/>
            <a:ext cx="7186108" cy="2000548"/>
          </a:xfrm>
          <a:prstGeom prst="rect">
            <a:avLst/>
          </a:prstGeom>
          <a:noFill/>
        </p:spPr>
        <p:txBody>
          <a:bodyPr wrap="square" rtlCol="0">
            <a:spAutoFit/>
          </a:bodyPr>
          <a:lstStyle/>
          <a:p>
            <a:r>
              <a:rPr lang="zh-CN" altLang="en-US" sz="1700" b="1" dirty="0" smtClean="0">
                <a:solidFill>
                  <a:srgbClr val="9900CC"/>
                </a:solidFill>
                <a:latin typeface="Microsoft YaHei UI" pitchFamily="34" charset="-122"/>
                <a:ea typeface="Microsoft YaHei UI" pitchFamily="34" charset="-122"/>
              </a:rPr>
              <a:t>树的数据结构</a:t>
            </a:r>
            <a:endParaRPr lang="en-US" altLang="zh-CN" sz="1700" b="1" dirty="0" smtClean="0">
              <a:solidFill>
                <a:srgbClr val="9900CC"/>
              </a:solidFill>
              <a:latin typeface="Microsoft YaHei UI" pitchFamily="34" charset="-122"/>
              <a:ea typeface="Microsoft YaHei UI" pitchFamily="34" charset="-122"/>
            </a:endParaRPr>
          </a:p>
          <a:p>
            <a:endParaRPr lang="zh-CN" altLang="en-US" sz="500" dirty="0" smtClean="0">
              <a:latin typeface="Microsoft YaHei UI" pitchFamily="34" charset="-122"/>
              <a:ea typeface="Microsoft YaHei UI" pitchFamily="34" charset="-122"/>
            </a:endParaRPr>
          </a:p>
          <a:p>
            <a:r>
              <a:rPr lang="en-US" altLang="zh-CN" sz="1700" dirty="0" err="1" smtClean="0">
                <a:latin typeface="Microsoft YaHei UI" pitchFamily="34" charset="-122"/>
                <a:ea typeface="Microsoft YaHei UI" pitchFamily="34" charset="-122"/>
              </a:rPr>
              <a:t>typedef</a:t>
            </a:r>
            <a:r>
              <a:rPr lang="en-US" altLang="zh-CN" sz="1700" dirty="0" smtClean="0">
                <a:latin typeface="Microsoft YaHei UI" pitchFamily="34" charset="-122"/>
                <a:ea typeface="Microsoft YaHei UI" pitchFamily="34" charset="-122"/>
              </a:rPr>
              <a:t> </a:t>
            </a:r>
            <a:r>
              <a:rPr lang="en-US" altLang="zh-CN" sz="1700" dirty="0" err="1" smtClean="0">
                <a:latin typeface="Microsoft YaHei UI" pitchFamily="34" charset="-122"/>
                <a:ea typeface="Microsoft YaHei UI" pitchFamily="34" charset="-122"/>
              </a:rPr>
              <a:t>struct</a:t>
            </a:r>
            <a:r>
              <a:rPr lang="en-US" altLang="zh-CN" sz="1700" dirty="0" smtClean="0">
                <a:latin typeface="Microsoft YaHei UI" pitchFamily="34" charset="-122"/>
                <a:ea typeface="Microsoft YaHei UI" pitchFamily="34" charset="-122"/>
              </a:rPr>
              <a:t> </a:t>
            </a:r>
            <a:r>
              <a:rPr lang="en-US" altLang="zh-CN" sz="1700" dirty="0" err="1" smtClean="0">
                <a:latin typeface="Microsoft YaHei UI" pitchFamily="34" charset="-122"/>
                <a:ea typeface="Microsoft YaHei UI" pitchFamily="34" charset="-122"/>
              </a:rPr>
              <a:t>CSNode</a:t>
            </a:r>
            <a:endParaRPr lang="en-US" altLang="zh-CN" sz="1700" dirty="0" smtClean="0">
              <a:latin typeface="Microsoft YaHei UI" pitchFamily="34" charset="-122"/>
              <a:ea typeface="Microsoft YaHei UI" pitchFamily="34" charset="-122"/>
            </a:endParaRPr>
          </a:p>
          <a:p>
            <a:r>
              <a:rPr lang="en-US" altLang="zh-CN" sz="1700" dirty="0" smtClean="0">
                <a:latin typeface="Microsoft YaHei UI" pitchFamily="34" charset="-122"/>
                <a:ea typeface="Microsoft YaHei UI" pitchFamily="34" charset="-122"/>
              </a:rPr>
              <a:t>{</a:t>
            </a:r>
          </a:p>
          <a:p>
            <a:r>
              <a:rPr lang="en-US" altLang="zh-CN" sz="1700" dirty="0" smtClean="0">
                <a:latin typeface="Microsoft YaHei UI" pitchFamily="34" charset="-122"/>
                <a:ea typeface="Microsoft YaHei UI" pitchFamily="34" charset="-122"/>
              </a:rPr>
              <a:t>  </a:t>
            </a:r>
            <a:r>
              <a:rPr lang="en-US" altLang="zh-CN" sz="1700" dirty="0" err="1" smtClean="0">
                <a:latin typeface="Microsoft YaHei UI" pitchFamily="34" charset="-122"/>
                <a:ea typeface="Microsoft YaHei UI" pitchFamily="34" charset="-122"/>
              </a:rPr>
              <a:t>ElemType</a:t>
            </a:r>
            <a:r>
              <a:rPr lang="en-US" altLang="zh-CN" sz="1700" dirty="0" smtClean="0">
                <a:latin typeface="Microsoft YaHei UI" pitchFamily="34" charset="-122"/>
                <a:ea typeface="Microsoft YaHei UI" pitchFamily="34" charset="-122"/>
              </a:rPr>
              <a:t> data;                          // </a:t>
            </a:r>
            <a:r>
              <a:rPr lang="zh-CN" altLang="en-US" sz="1700" dirty="0" smtClean="0">
                <a:latin typeface="Microsoft YaHei UI" pitchFamily="34" charset="-122"/>
                <a:ea typeface="Microsoft YaHei UI" pitchFamily="34" charset="-122"/>
              </a:rPr>
              <a:t>存放数据元素。</a:t>
            </a:r>
            <a:endParaRPr lang="en-US" altLang="zh-CN" sz="1700" dirty="0" smtClean="0">
              <a:latin typeface="Microsoft YaHei UI" pitchFamily="34" charset="-122"/>
              <a:ea typeface="Microsoft YaHei UI" pitchFamily="34" charset="-122"/>
            </a:endParaRPr>
          </a:p>
          <a:p>
            <a:r>
              <a:rPr lang="en-US" altLang="zh-CN" sz="1700" dirty="0" smtClean="0">
                <a:latin typeface="Microsoft YaHei UI" pitchFamily="34" charset="-122"/>
                <a:ea typeface="Microsoft YaHei UI" pitchFamily="34" charset="-122"/>
              </a:rPr>
              <a:t>  </a:t>
            </a:r>
            <a:r>
              <a:rPr lang="en-US" altLang="zh-CN" sz="1700" dirty="0" err="1" smtClean="0">
                <a:latin typeface="Microsoft YaHei UI" pitchFamily="34" charset="-122"/>
                <a:ea typeface="Microsoft YaHei UI" pitchFamily="34" charset="-122"/>
              </a:rPr>
              <a:t>struct</a:t>
            </a:r>
            <a:r>
              <a:rPr lang="en-US" altLang="zh-CN" sz="1700" dirty="0" smtClean="0">
                <a:latin typeface="Microsoft YaHei UI" pitchFamily="34" charset="-122"/>
                <a:ea typeface="Microsoft YaHei UI" pitchFamily="34" charset="-122"/>
              </a:rPr>
              <a:t> </a:t>
            </a:r>
            <a:r>
              <a:rPr lang="en-US" altLang="zh-CN" sz="1700" dirty="0" err="1" smtClean="0">
                <a:latin typeface="Microsoft YaHei UI" pitchFamily="34" charset="-122"/>
                <a:ea typeface="Microsoft YaHei UI" pitchFamily="34" charset="-122"/>
              </a:rPr>
              <a:t>TreeNode</a:t>
            </a:r>
            <a:r>
              <a:rPr lang="en-US" altLang="zh-CN" sz="1700" dirty="0" smtClean="0">
                <a:latin typeface="Microsoft YaHei UI" pitchFamily="34" charset="-122"/>
                <a:ea typeface="Microsoft YaHei UI" pitchFamily="34" charset="-122"/>
              </a:rPr>
              <a:t> *</a:t>
            </a:r>
            <a:r>
              <a:rPr lang="en-US" altLang="zh-CN" sz="1700" dirty="0" err="1" smtClean="0">
                <a:latin typeface="Microsoft YaHei UI" pitchFamily="34" charset="-122"/>
                <a:ea typeface="Microsoft YaHei UI" pitchFamily="34" charset="-122"/>
              </a:rPr>
              <a:t>firstchild</a:t>
            </a:r>
            <a:r>
              <a:rPr lang="en-US" altLang="zh-CN" sz="1700" dirty="0" smtClean="0">
                <a:latin typeface="Microsoft YaHei UI" pitchFamily="34" charset="-122"/>
                <a:ea typeface="Microsoft YaHei UI" pitchFamily="34" charset="-122"/>
              </a:rPr>
              <a:t>;        // </a:t>
            </a:r>
            <a:r>
              <a:rPr lang="zh-CN" altLang="en-US" sz="1700" dirty="0" smtClean="0">
                <a:latin typeface="Microsoft YaHei UI" pitchFamily="34" charset="-122"/>
                <a:ea typeface="Microsoft YaHei UI" pitchFamily="34" charset="-122"/>
              </a:rPr>
              <a:t>指向第一个子结点的指针。</a:t>
            </a:r>
            <a:endParaRPr lang="en-US" altLang="zh-CN" sz="1700" dirty="0" smtClean="0">
              <a:latin typeface="Microsoft YaHei UI" pitchFamily="34" charset="-122"/>
              <a:ea typeface="Microsoft YaHei UI" pitchFamily="34" charset="-122"/>
            </a:endParaRPr>
          </a:p>
          <a:p>
            <a:r>
              <a:rPr lang="en-US" altLang="zh-CN" sz="1700" dirty="0" smtClean="0">
                <a:latin typeface="Microsoft YaHei UI" pitchFamily="34" charset="-122"/>
                <a:ea typeface="Microsoft YaHei UI" pitchFamily="34" charset="-122"/>
              </a:rPr>
              <a:t>  </a:t>
            </a:r>
            <a:r>
              <a:rPr lang="en-US" altLang="zh-CN" sz="1700" dirty="0" err="1" smtClean="0">
                <a:latin typeface="Microsoft YaHei UI" pitchFamily="34" charset="-122"/>
                <a:ea typeface="Microsoft YaHei UI" pitchFamily="34" charset="-122"/>
              </a:rPr>
              <a:t>struct</a:t>
            </a:r>
            <a:r>
              <a:rPr lang="en-US" altLang="zh-CN" sz="1700" dirty="0" smtClean="0">
                <a:latin typeface="Microsoft YaHei UI" pitchFamily="34" charset="-122"/>
                <a:ea typeface="Microsoft YaHei UI" pitchFamily="34" charset="-122"/>
              </a:rPr>
              <a:t> </a:t>
            </a:r>
            <a:r>
              <a:rPr lang="en-US" altLang="zh-CN" sz="1700" dirty="0" err="1" smtClean="0">
                <a:latin typeface="Microsoft YaHei UI" pitchFamily="34" charset="-122"/>
                <a:ea typeface="Microsoft YaHei UI" pitchFamily="34" charset="-122"/>
              </a:rPr>
              <a:t>TreeNode</a:t>
            </a:r>
            <a:r>
              <a:rPr lang="en-US" altLang="zh-CN" sz="1700" dirty="0" smtClean="0">
                <a:latin typeface="Microsoft YaHei UI" pitchFamily="34" charset="-122"/>
                <a:ea typeface="Microsoft YaHei UI" pitchFamily="34" charset="-122"/>
              </a:rPr>
              <a:t> *</a:t>
            </a:r>
            <a:r>
              <a:rPr lang="en-US" altLang="zh-CN" sz="1700" dirty="0" err="1" smtClean="0">
                <a:latin typeface="Microsoft YaHei UI" pitchFamily="34" charset="-122"/>
                <a:ea typeface="Microsoft YaHei UI" pitchFamily="34" charset="-122"/>
              </a:rPr>
              <a:t>nextsibling</a:t>
            </a:r>
            <a:r>
              <a:rPr lang="en-US" altLang="zh-CN" sz="1700" dirty="0" smtClean="0">
                <a:latin typeface="Microsoft YaHei UI" pitchFamily="34" charset="-122"/>
                <a:ea typeface="Microsoft YaHei UI" pitchFamily="34" charset="-122"/>
              </a:rPr>
              <a:t>;    // </a:t>
            </a:r>
            <a:r>
              <a:rPr lang="zh-CN" altLang="en-US" sz="1700" dirty="0" smtClean="0">
                <a:latin typeface="Microsoft YaHei UI" pitchFamily="34" charset="-122"/>
                <a:ea typeface="Microsoft YaHei UI" pitchFamily="34" charset="-122"/>
              </a:rPr>
              <a:t>指向下一个兄弟结点的指针。</a:t>
            </a:r>
            <a:endParaRPr lang="en-US" altLang="zh-CN" sz="1700" dirty="0" smtClean="0">
              <a:latin typeface="Microsoft YaHei UI" pitchFamily="34" charset="-122"/>
              <a:ea typeface="Microsoft YaHei UI" pitchFamily="34" charset="-122"/>
            </a:endParaRPr>
          </a:p>
          <a:p>
            <a:r>
              <a:rPr lang="en-US" altLang="zh-CN" sz="1700" dirty="0" smtClean="0">
                <a:latin typeface="Microsoft YaHei UI" pitchFamily="34" charset="-122"/>
                <a:ea typeface="Microsoft YaHei UI" pitchFamily="34" charset="-122"/>
              </a:rPr>
              <a:t>}</a:t>
            </a:r>
            <a:r>
              <a:rPr lang="en-US" altLang="zh-CN" sz="1700" dirty="0" err="1" smtClean="0">
                <a:latin typeface="Microsoft YaHei UI" pitchFamily="34" charset="-122"/>
                <a:ea typeface="Microsoft YaHei UI" pitchFamily="34" charset="-122"/>
              </a:rPr>
              <a:t>CSNode</a:t>
            </a:r>
            <a:r>
              <a:rPr lang="en-US" altLang="zh-CN" sz="1700" dirty="0" smtClean="0">
                <a:latin typeface="Microsoft YaHei UI" pitchFamily="34" charset="-122"/>
                <a:ea typeface="Microsoft YaHei UI" pitchFamily="34" charset="-122"/>
              </a:rPr>
              <a:t>,*</a:t>
            </a:r>
            <a:r>
              <a:rPr lang="en-US" altLang="zh-CN" sz="1700" dirty="0" err="1" smtClean="0">
                <a:latin typeface="Microsoft YaHei UI" pitchFamily="34" charset="-122"/>
                <a:ea typeface="Microsoft YaHei UI" pitchFamily="34" charset="-122"/>
              </a:rPr>
              <a:t>CSTree</a:t>
            </a:r>
            <a:r>
              <a:rPr lang="en-US" altLang="zh-CN" sz="1700" dirty="0" smtClean="0">
                <a:latin typeface="Microsoft YaHei UI" pitchFamily="34" charset="-122"/>
                <a:ea typeface="Microsoft YaHei UI" pitchFamily="34" charset="-122"/>
              </a:rPr>
              <a:t>;</a:t>
            </a:r>
          </a:p>
        </p:txBody>
      </p:sp>
      <p:sp>
        <p:nvSpPr>
          <p:cNvPr id="23" name="文本框 1">
            <a:extLst>
              <a:ext uri="{FF2B5EF4-FFF2-40B4-BE49-F238E27FC236}">
                <a16:creationId xmlns:a16="http://schemas.microsoft.com/office/drawing/2014/main" xmlns="" id="{9EBE7EC0-2F2A-4A9F-BB83-DBE4093374F9}"/>
              </a:ext>
            </a:extLst>
          </p:cNvPr>
          <p:cNvSpPr txBox="1"/>
          <p:nvPr/>
        </p:nvSpPr>
        <p:spPr>
          <a:xfrm>
            <a:off x="1229861" y="3250654"/>
            <a:ext cx="6246709" cy="2000548"/>
          </a:xfrm>
          <a:prstGeom prst="rect">
            <a:avLst/>
          </a:prstGeom>
          <a:noFill/>
        </p:spPr>
        <p:txBody>
          <a:bodyPr wrap="square" rtlCol="0">
            <a:spAutoFit/>
          </a:bodyPr>
          <a:lstStyle/>
          <a:p>
            <a:r>
              <a:rPr lang="zh-CN" altLang="en-US" sz="1700" b="1" dirty="0" smtClean="0">
                <a:solidFill>
                  <a:srgbClr val="9900CC"/>
                </a:solidFill>
                <a:latin typeface="Microsoft YaHei UI" pitchFamily="34" charset="-122"/>
                <a:ea typeface="Microsoft YaHei UI" pitchFamily="34" charset="-122"/>
              </a:rPr>
              <a:t>二叉树的数据结构</a:t>
            </a:r>
            <a:endParaRPr lang="en-US" altLang="zh-CN" sz="1700" b="1" dirty="0" smtClean="0">
              <a:solidFill>
                <a:srgbClr val="9900CC"/>
              </a:solidFill>
              <a:latin typeface="Microsoft YaHei UI" pitchFamily="34" charset="-122"/>
              <a:ea typeface="Microsoft YaHei UI" pitchFamily="34" charset="-122"/>
            </a:endParaRPr>
          </a:p>
          <a:p>
            <a:endParaRPr lang="zh-CN" altLang="en-US" sz="500" dirty="0" err="1" smtClean="0">
              <a:latin typeface="Microsoft YaHei UI" pitchFamily="34" charset="-122"/>
              <a:ea typeface="Microsoft YaHei UI" pitchFamily="34" charset="-122"/>
            </a:endParaRPr>
          </a:p>
          <a:p>
            <a:r>
              <a:rPr lang="en-US" altLang="zh-CN" sz="1700" dirty="0" smtClean="0">
                <a:latin typeface="Microsoft YaHei UI" pitchFamily="34" charset="-122"/>
                <a:ea typeface="Microsoft YaHei UI" pitchFamily="34" charset="-122"/>
              </a:rPr>
              <a:t>typedef </a:t>
            </a:r>
            <a:r>
              <a:rPr lang="en-US" altLang="zh-CN" sz="1700" dirty="0" err="1" smtClean="0">
                <a:latin typeface="Microsoft YaHei UI" pitchFamily="34" charset="-122"/>
                <a:ea typeface="Microsoft YaHei UI" pitchFamily="34" charset="-122"/>
              </a:rPr>
              <a:t>struct</a:t>
            </a:r>
            <a:r>
              <a:rPr lang="en-US" altLang="zh-CN" sz="1700" dirty="0" smtClean="0">
                <a:latin typeface="Microsoft YaHei UI" pitchFamily="34" charset="-122"/>
                <a:ea typeface="Microsoft YaHei UI" pitchFamily="34" charset="-122"/>
              </a:rPr>
              <a:t> </a:t>
            </a:r>
            <a:r>
              <a:rPr lang="en-US" altLang="zh-CN" sz="1700" dirty="0" err="1" smtClean="0">
                <a:latin typeface="Microsoft YaHei UI" pitchFamily="34" charset="-122"/>
                <a:ea typeface="Microsoft YaHei UI" pitchFamily="34" charset="-122"/>
              </a:rPr>
              <a:t>BiTNode</a:t>
            </a:r>
            <a:endParaRPr lang="en-US" altLang="zh-CN" sz="1700" dirty="0" smtClean="0">
              <a:latin typeface="Microsoft YaHei UI" pitchFamily="34" charset="-122"/>
              <a:ea typeface="Microsoft YaHei UI" pitchFamily="34" charset="-122"/>
            </a:endParaRPr>
          </a:p>
          <a:p>
            <a:r>
              <a:rPr lang="en-US" altLang="zh-CN" sz="1700" dirty="0" err="1" smtClean="0">
                <a:latin typeface="Microsoft YaHei UI" pitchFamily="34" charset="-122"/>
                <a:ea typeface="Microsoft YaHei UI" pitchFamily="34" charset="-122"/>
              </a:rPr>
              <a:t>{</a:t>
            </a:r>
          </a:p>
          <a:p>
            <a:r>
              <a:rPr lang="en-US" altLang="zh-CN" sz="1700" dirty="0" smtClean="0">
                <a:latin typeface="Microsoft YaHei UI" pitchFamily="34" charset="-122"/>
                <a:ea typeface="Microsoft YaHei UI" pitchFamily="34" charset="-122"/>
              </a:rPr>
              <a:t>  </a:t>
            </a:r>
            <a:r>
              <a:rPr lang="en-US" altLang="zh-CN" sz="1700" dirty="0" err="1" smtClean="0">
                <a:latin typeface="Microsoft YaHei UI" pitchFamily="34" charset="-122"/>
                <a:ea typeface="Microsoft YaHei UI" pitchFamily="34" charset="-122"/>
              </a:rPr>
              <a:t>ElemType</a:t>
            </a:r>
            <a:r>
              <a:rPr lang="en-US" altLang="zh-CN" sz="1700" dirty="0" smtClean="0">
                <a:latin typeface="Microsoft YaHei UI" pitchFamily="34" charset="-122"/>
                <a:ea typeface="Microsoft YaHei UI" pitchFamily="34" charset="-122"/>
              </a:rPr>
              <a:t> data;                // </a:t>
            </a:r>
            <a:r>
              <a:rPr lang="zh-CN" altLang="en-US" sz="1700" dirty="0" smtClean="0">
                <a:latin typeface="Microsoft YaHei UI" pitchFamily="34" charset="-122"/>
                <a:ea typeface="Microsoft YaHei UI" pitchFamily="34" charset="-122"/>
              </a:rPr>
              <a:t>存放结点的数据元素。</a:t>
            </a:r>
          </a:p>
          <a:p>
            <a:r>
              <a:rPr lang="zh-CN" altLang="en-US" sz="1700" dirty="0" smtClean="0">
                <a:latin typeface="Microsoft YaHei UI" pitchFamily="34" charset="-122"/>
                <a:ea typeface="Microsoft YaHei UI" pitchFamily="34" charset="-122"/>
              </a:rPr>
              <a:t>  </a:t>
            </a:r>
            <a:r>
              <a:rPr lang="en-US" altLang="zh-CN" sz="1700" dirty="0" err="1" smtClean="0">
                <a:latin typeface="Microsoft YaHei UI" pitchFamily="34" charset="-122"/>
                <a:ea typeface="Microsoft YaHei UI" pitchFamily="34" charset="-122"/>
              </a:rPr>
              <a:t>struct</a:t>
            </a:r>
            <a:r>
              <a:rPr lang="en-US" altLang="zh-CN" sz="1700" dirty="0" smtClean="0">
                <a:latin typeface="Microsoft YaHei UI" pitchFamily="34" charset="-122"/>
                <a:ea typeface="Microsoft YaHei UI" pitchFamily="34" charset="-122"/>
              </a:rPr>
              <a:t> </a:t>
            </a:r>
            <a:r>
              <a:rPr lang="en-US" altLang="zh-CN" sz="1700" dirty="0" err="1" smtClean="0">
                <a:latin typeface="Microsoft YaHei UI" pitchFamily="34" charset="-122"/>
                <a:ea typeface="Microsoft YaHei UI" pitchFamily="34" charset="-122"/>
              </a:rPr>
              <a:t>BiTNode</a:t>
            </a:r>
            <a:r>
              <a:rPr lang="en-US" altLang="zh-CN" sz="1700" dirty="0" smtClean="0">
                <a:latin typeface="Microsoft YaHei UI" pitchFamily="34" charset="-122"/>
                <a:ea typeface="Microsoft YaHei UI" pitchFamily="34" charset="-122"/>
              </a:rPr>
              <a:t> *</a:t>
            </a:r>
            <a:r>
              <a:rPr lang="en-US" altLang="zh-CN" sz="1700" dirty="0" err="1" smtClean="0">
                <a:latin typeface="Microsoft YaHei UI" pitchFamily="34" charset="-122"/>
                <a:ea typeface="Microsoft YaHei UI" pitchFamily="34" charset="-122"/>
              </a:rPr>
              <a:t>lchild</a:t>
            </a:r>
            <a:r>
              <a:rPr lang="en-US" altLang="zh-CN" sz="1700" dirty="0" smtClean="0">
                <a:latin typeface="Microsoft YaHei UI" pitchFamily="34" charset="-122"/>
                <a:ea typeface="Microsoft YaHei UI" pitchFamily="34" charset="-122"/>
              </a:rPr>
              <a:t>;    // </a:t>
            </a:r>
            <a:r>
              <a:rPr lang="zh-CN" altLang="en-US" sz="1700" dirty="0" smtClean="0">
                <a:latin typeface="Microsoft YaHei UI" pitchFamily="34" charset="-122"/>
                <a:ea typeface="Microsoft YaHei UI" pitchFamily="34" charset="-122"/>
              </a:rPr>
              <a:t>指向左子结点地址的指针。</a:t>
            </a:r>
            <a:endParaRPr lang="en-US" altLang="zh-CN" sz="1700" dirty="0" smtClean="0">
              <a:latin typeface="Microsoft YaHei UI" pitchFamily="34" charset="-122"/>
              <a:ea typeface="Microsoft YaHei UI" pitchFamily="34" charset="-122"/>
            </a:endParaRPr>
          </a:p>
          <a:p>
            <a:r>
              <a:rPr lang="zh-CN" altLang="en-US" sz="1700" dirty="0" smtClean="0">
                <a:latin typeface="Microsoft YaHei UI" pitchFamily="34" charset="-122"/>
                <a:ea typeface="Microsoft YaHei UI" pitchFamily="34" charset="-122"/>
              </a:rPr>
              <a:t>  </a:t>
            </a:r>
            <a:r>
              <a:rPr lang="en-US" altLang="zh-CN" sz="1700" dirty="0" err="1" smtClean="0">
                <a:latin typeface="Microsoft YaHei UI" pitchFamily="34" charset="-122"/>
                <a:ea typeface="Microsoft YaHei UI" pitchFamily="34" charset="-122"/>
              </a:rPr>
              <a:t>struct</a:t>
            </a:r>
            <a:r>
              <a:rPr lang="en-US" altLang="zh-CN" sz="1700" dirty="0" smtClean="0">
                <a:latin typeface="Microsoft YaHei UI" pitchFamily="34" charset="-122"/>
                <a:ea typeface="Microsoft YaHei UI" pitchFamily="34" charset="-122"/>
              </a:rPr>
              <a:t> </a:t>
            </a:r>
            <a:r>
              <a:rPr lang="en-US" altLang="zh-CN" sz="1700" dirty="0" err="1" smtClean="0">
                <a:latin typeface="Microsoft YaHei UI" pitchFamily="34" charset="-122"/>
                <a:ea typeface="Microsoft YaHei UI" pitchFamily="34" charset="-122"/>
              </a:rPr>
              <a:t>BiTNode</a:t>
            </a:r>
            <a:r>
              <a:rPr lang="en-US" altLang="zh-CN" sz="1700" dirty="0" smtClean="0">
                <a:latin typeface="Microsoft YaHei UI" pitchFamily="34" charset="-122"/>
                <a:ea typeface="Microsoft YaHei UI" pitchFamily="34" charset="-122"/>
              </a:rPr>
              <a:t> *</a:t>
            </a:r>
            <a:r>
              <a:rPr lang="en-US" altLang="zh-CN" sz="1700" dirty="0" err="1" smtClean="0">
                <a:latin typeface="Microsoft YaHei UI" pitchFamily="34" charset="-122"/>
                <a:ea typeface="Microsoft YaHei UI" pitchFamily="34" charset="-122"/>
              </a:rPr>
              <a:t>rchild</a:t>
            </a:r>
            <a:r>
              <a:rPr lang="en-US" altLang="zh-CN" sz="1700" dirty="0" smtClean="0">
                <a:latin typeface="Microsoft YaHei UI" pitchFamily="34" charset="-122"/>
                <a:ea typeface="Microsoft YaHei UI" pitchFamily="34" charset="-122"/>
              </a:rPr>
              <a:t>;    // </a:t>
            </a:r>
            <a:r>
              <a:rPr lang="zh-CN" altLang="en-US" sz="1700" dirty="0" smtClean="0">
                <a:latin typeface="Microsoft YaHei UI" pitchFamily="34" charset="-122"/>
                <a:ea typeface="Microsoft YaHei UI" pitchFamily="34" charset="-122"/>
              </a:rPr>
              <a:t>指向右子结点地址的指针。</a:t>
            </a:r>
            <a:endParaRPr lang="en-US" altLang="zh-CN" sz="1700" dirty="0" smtClean="0">
              <a:latin typeface="Microsoft YaHei UI" pitchFamily="34" charset="-122"/>
              <a:ea typeface="Microsoft YaHei UI" pitchFamily="34" charset="-122"/>
            </a:endParaRPr>
          </a:p>
          <a:p>
            <a:r>
              <a:rPr lang="en-US" altLang="zh-CN" sz="1700" dirty="0" smtClean="0">
                <a:latin typeface="Microsoft YaHei UI" pitchFamily="34" charset="-122"/>
                <a:ea typeface="Microsoft YaHei UI" pitchFamily="34" charset="-122"/>
              </a:rPr>
              <a:t>}</a:t>
            </a:r>
            <a:r>
              <a:rPr lang="en-US" altLang="zh-CN" sz="1700" dirty="0" err="1" smtClean="0">
                <a:latin typeface="Microsoft YaHei UI" pitchFamily="34" charset="-122"/>
                <a:ea typeface="Microsoft YaHei UI" pitchFamily="34" charset="-122"/>
              </a:rPr>
              <a:t>BiTNode</a:t>
            </a:r>
            <a:r>
              <a:rPr lang="en-US" altLang="zh-CN" sz="1700" dirty="0" smtClean="0">
                <a:latin typeface="Microsoft YaHei UI" pitchFamily="34" charset="-122"/>
                <a:ea typeface="Microsoft YaHei UI" pitchFamily="34" charset="-122"/>
              </a:rPr>
              <a:t>,*</a:t>
            </a:r>
            <a:r>
              <a:rPr lang="en-US" altLang="zh-CN" sz="1700" dirty="0" err="1" smtClean="0">
                <a:latin typeface="Microsoft YaHei UI" pitchFamily="34" charset="-122"/>
                <a:ea typeface="Microsoft YaHei UI" pitchFamily="34" charset="-122"/>
              </a:rPr>
              <a:t>BiTree</a:t>
            </a:r>
            <a:r>
              <a:rPr lang="en-US" altLang="zh-CN" sz="1700" dirty="0" smtClean="0">
                <a:latin typeface="Microsoft YaHei UI" pitchFamily="34" charset="-122"/>
                <a:ea typeface="Microsoft YaHei UI" pitchFamily="34" charset="-122"/>
              </a:rPr>
              <a:t>;</a:t>
            </a:r>
          </a:p>
        </p:txBody>
      </p:sp>
      <p:sp>
        <p:nvSpPr>
          <p:cNvPr id="18" name="文本框 1">
            <a:extLst>
              <a:ext uri="{FF2B5EF4-FFF2-40B4-BE49-F238E27FC236}">
                <a16:creationId xmlns:a16="http://schemas.microsoft.com/office/drawing/2014/main" xmlns="" id="{9EBE7EC0-2F2A-4A9F-BB83-DBE4093374F9}"/>
              </a:ext>
            </a:extLst>
          </p:cNvPr>
          <p:cNvSpPr txBox="1"/>
          <p:nvPr/>
        </p:nvSpPr>
        <p:spPr>
          <a:xfrm>
            <a:off x="849854" y="5346551"/>
            <a:ext cx="10542496" cy="1269578"/>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树和二叉树都可以采用二叉链表作为存储结构，如果以二叉链表作为媒介可以导出树与二叉树之间的对应关系。也就是说，给定一棵树，可以找到与之对应的唯一的一棵二叉树。从物理结构来看，它们的二叉链表是相同的，树和二叉树只是解释不同而已。</a:t>
            </a:r>
            <a:endParaRPr lang="en-US" altLang="zh-CN" sz="17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66255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树、森林与二叉树</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1">
            <a:extLst>
              <a:ext uri="{FF2B5EF4-FFF2-40B4-BE49-F238E27FC236}">
                <a16:creationId xmlns:a16="http://schemas.microsoft.com/office/drawing/2014/main" xmlns="" id="{9EBE7EC0-2F2A-4A9F-BB83-DBE4093374F9}"/>
              </a:ext>
            </a:extLst>
          </p:cNvPr>
          <p:cNvSpPr txBox="1"/>
          <p:nvPr/>
        </p:nvSpPr>
        <p:spPr>
          <a:xfrm>
            <a:off x="1258647" y="1086518"/>
            <a:ext cx="785306" cy="353943"/>
          </a:xfrm>
          <a:prstGeom prst="rect">
            <a:avLst/>
          </a:prstGeom>
          <a:noFill/>
        </p:spPr>
        <p:txBody>
          <a:bodyPr wrap="square" rtlCol="0">
            <a:spAutoFit/>
          </a:bodyPr>
          <a:lstStyle/>
          <a:p>
            <a:r>
              <a:rPr lang="zh-CN" altLang="en-US" sz="1700" b="1" dirty="0" smtClean="0">
                <a:solidFill>
                  <a:srgbClr val="9900CC"/>
                </a:solidFill>
                <a:latin typeface="Microsoft YaHei UI" pitchFamily="34" charset="-122"/>
                <a:ea typeface="Microsoft YaHei UI" pitchFamily="34" charset="-122"/>
              </a:rPr>
              <a:t>森林</a:t>
            </a:r>
            <a:endParaRPr lang="en-US" altLang="zh-CN" sz="1700" dirty="0" smtClean="0">
              <a:latin typeface="Microsoft YaHei UI" pitchFamily="34" charset="-122"/>
              <a:ea typeface="Microsoft YaHei UI" pitchFamily="34" charset="-122"/>
            </a:endParaRPr>
          </a:p>
        </p:txBody>
      </p:sp>
      <p:sp>
        <p:nvSpPr>
          <p:cNvPr id="18" name="文本框 1">
            <a:extLst>
              <a:ext uri="{FF2B5EF4-FFF2-40B4-BE49-F238E27FC236}">
                <a16:creationId xmlns:a16="http://schemas.microsoft.com/office/drawing/2014/main" xmlns="" id="{9EBE7EC0-2F2A-4A9F-BB83-DBE4093374F9}"/>
              </a:ext>
            </a:extLst>
          </p:cNvPr>
          <p:cNvSpPr txBox="1"/>
          <p:nvPr/>
        </p:nvSpPr>
        <p:spPr>
          <a:xfrm>
            <a:off x="1805615" y="999563"/>
            <a:ext cx="9526413" cy="830933"/>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森林是</a:t>
            </a:r>
            <a:r>
              <a:rPr lang="en-US" altLang="zh-CN" sz="1700" dirty="0" smtClean="0">
                <a:latin typeface="微软雅黑" panose="020B0503020204020204" pitchFamily="34" charset="-122"/>
                <a:ea typeface="微软雅黑" panose="020B0503020204020204" pitchFamily="34" charset="-122"/>
              </a:rPr>
              <a:t>m</a:t>
            </a:r>
            <a:r>
              <a:rPr lang="zh-CN" altLang="en-US" sz="1700" dirty="0" smtClean="0">
                <a:latin typeface="微软雅黑" panose="020B0503020204020204" pitchFamily="34" charset="-122"/>
                <a:ea typeface="微软雅黑" panose="020B0503020204020204" pitchFamily="34" charset="-122"/>
              </a:rPr>
              <a:t>（</a:t>
            </a:r>
            <a:r>
              <a:rPr lang="en-US" altLang="zh-CN" sz="1700" dirty="0" smtClean="0">
                <a:latin typeface="微软雅黑" panose="020B0503020204020204" pitchFamily="34" charset="-122"/>
                <a:ea typeface="微软雅黑" panose="020B0503020204020204" pitchFamily="34" charset="-122"/>
              </a:rPr>
              <a:t>m≥0</a:t>
            </a:r>
            <a:r>
              <a:rPr lang="zh-CN" altLang="en-US" sz="1700" dirty="0" smtClean="0">
                <a:latin typeface="微软雅黑" panose="020B0503020204020204" pitchFamily="34" charset="-122"/>
                <a:ea typeface="微软雅黑" panose="020B0503020204020204" pitchFamily="34" charset="-122"/>
              </a:rPr>
              <a:t>）棵互不相交的树的集合。如果把森林中的第</a:t>
            </a:r>
            <a:r>
              <a:rPr lang="en-US" altLang="zh-CN" sz="1700" dirty="0" smtClean="0">
                <a:latin typeface="微软雅黑" panose="020B0503020204020204" pitchFamily="34" charset="-122"/>
                <a:ea typeface="微软雅黑" panose="020B0503020204020204" pitchFamily="34" charset="-122"/>
              </a:rPr>
              <a:t>n</a:t>
            </a:r>
            <a:r>
              <a:rPr lang="zh-CN" altLang="en-US" sz="1700" dirty="0" smtClean="0">
                <a:latin typeface="微软雅黑" panose="020B0503020204020204" pitchFamily="34" charset="-122"/>
                <a:ea typeface="微软雅黑" panose="020B0503020204020204" pitchFamily="34" charset="-122"/>
              </a:rPr>
              <a:t>（</a:t>
            </a:r>
            <a:r>
              <a:rPr lang="en-US" altLang="zh-CN" sz="1700" dirty="0" smtClean="0">
                <a:latin typeface="微软雅黑" panose="020B0503020204020204" pitchFamily="34" charset="-122"/>
                <a:ea typeface="微软雅黑" panose="020B0503020204020204" pitchFamily="34" charset="-122"/>
              </a:rPr>
              <a:t>n&gt;1</a:t>
            </a:r>
            <a:r>
              <a:rPr lang="zh-CN" altLang="en-US" sz="1700" dirty="0" smtClean="0">
                <a:latin typeface="微软雅黑" panose="020B0503020204020204" pitchFamily="34" charset="-122"/>
                <a:ea typeface="微软雅黑" panose="020B0503020204020204" pitchFamily="34" charset="-122"/>
              </a:rPr>
              <a:t>）棵树的根结点看成是第</a:t>
            </a:r>
            <a:r>
              <a:rPr lang="en-US" altLang="zh-CN" sz="1700" dirty="0" smtClean="0">
                <a:latin typeface="微软雅黑" panose="020B0503020204020204" pitchFamily="34" charset="-122"/>
                <a:ea typeface="微软雅黑" panose="020B0503020204020204" pitchFamily="34" charset="-122"/>
              </a:rPr>
              <a:t>1</a:t>
            </a:r>
            <a:r>
              <a:rPr lang="zh-CN" altLang="en-US" sz="1700" dirty="0" smtClean="0">
                <a:latin typeface="微软雅黑" panose="020B0503020204020204" pitchFamily="34" charset="-122"/>
                <a:ea typeface="微软雅黑" panose="020B0503020204020204" pitchFamily="34" charset="-122"/>
              </a:rPr>
              <a:t>棵树根结点的兄弟，就可以用二叉链表存储森林，同样也可以导出森林与二叉树的对应关系。</a:t>
            </a:r>
            <a:endParaRPr lang="en-US" altLang="zh-CN" sz="1700" dirty="0" smtClean="0">
              <a:latin typeface="微软雅黑" panose="020B0503020204020204" pitchFamily="34" charset="-122"/>
              <a:ea typeface="微软雅黑" panose="020B0503020204020204" pitchFamily="34" charset="-122"/>
            </a:endParaRPr>
          </a:p>
        </p:txBody>
      </p:sp>
      <p:pic>
        <p:nvPicPr>
          <p:cNvPr id="5122" name="Picture 2"/>
          <p:cNvPicPr>
            <a:picLocks noChangeAspect="1" noChangeArrowheads="1"/>
          </p:cNvPicPr>
          <p:nvPr/>
        </p:nvPicPr>
        <p:blipFill>
          <a:blip r:embed="rId2"/>
          <a:srcRect/>
          <a:stretch>
            <a:fillRect/>
          </a:stretch>
        </p:blipFill>
        <p:spPr bwMode="auto">
          <a:xfrm>
            <a:off x="1839007" y="2673139"/>
            <a:ext cx="3103108" cy="1590431"/>
          </a:xfrm>
          <a:prstGeom prst="rect">
            <a:avLst/>
          </a:prstGeom>
          <a:noFill/>
          <a:ln w="9525">
            <a:noFill/>
            <a:miter lim="800000"/>
            <a:headEnd/>
            <a:tailEnd/>
          </a:ln>
        </p:spPr>
      </p:pic>
      <p:pic>
        <p:nvPicPr>
          <p:cNvPr id="5124" name="Picture 4"/>
          <p:cNvPicPr>
            <a:picLocks noChangeAspect="1" noChangeArrowheads="1"/>
          </p:cNvPicPr>
          <p:nvPr/>
        </p:nvPicPr>
        <p:blipFill>
          <a:blip r:embed="rId3"/>
          <a:srcRect/>
          <a:stretch>
            <a:fillRect/>
          </a:stretch>
        </p:blipFill>
        <p:spPr bwMode="auto">
          <a:xfrm>
            <a:off x="7755389" y="2762956"/>
            <a:ext cx="2811009" cy="3801155"/>
          </a:xfrm>
          <a:prstGeom prst="rect">
            <a:avLst/>
          </a:prstGeom>
          <a:noFill/>
          <a:ln w="9525">
            <a:noFill/>
            <a:miter lim="800000"/>
            <a:headEnd/>
            <a:tailEnd/>
          </a:ln>
        </p:spPr>
      </p:pic>
      <p:pic>
        <p:nvPicPr>
          <p:cNvPr id="5125" name="Picture 5"/>
          <p:cNvPicPr>
            <a:picLocks noChangeAspect="1" noChangeArrowheads="1"/>
          </p:cNvPicPr>
          <p:nvPr/>
        </p:nvPicPr>
        <p:blipFill>
          <a:blip r:embed="rId4"/>
          <a:srcRect/>
          <a:stretch>
            <a:fillRect/>
          </a:stretch>
        </p:blipFill>
        <p:spPr bwMode="auto">
          <a:xfrm>
            <a:off x="1929493" y="4706046"/>
            <a:ext cx="2762250" cy="1979613"/>
          </a:xfrm>
          <a:prstGeom prst="rect">
            <a:avLst/>
          </a:prstGeom>
          <a:noFill/>
          <a:ln w="9525">
            <a:noFill/>
            <a:miter lim="800000"/>
            <a:headEnd/>
            <a:tailEnd/>
          </a:ln>
        </p:spPr>
      </p:pic>
      <p:sp>
        <p:nvSpPr>
          <p:cNvPr id="19" name="文本框 1">
            <a:extLst>
              <a:ext uri="{FF2B5EF4-FFF2-40B4-BE49-F238E27FC236}">
                <a16:creationId xmlns:a16="http://schemas.microsoft.com/office/drawing/2014/main" xmlns="" id="{9EBE7EC0-2F2A-4A9F-BB83-DBE4093374F9}"/>
              </a:ext>
            </a:extLst>
          </p:cNvPr>
          <p:cNvSpPr txBox="1"/>
          <p:nvPr/>
        </p:nvSpPr>
        <p:spPr>
          <a:xfrm>
            <a:off x="1936244" y="2099045"/>
            <a:ext cx="1547184" cy="484748"/>
          </a:xfrm>
          <a:prstGeom prst="rect">
            <a:avLst/>
          </a:prstGeom>
          <a:noFill/>
        </p:spPr>
        <p:txBody>
          <a:bodyPr wrap="square" rtlCol="0">
            <a:spAutoFit/>
          </a:bodyPr>
          <a:lstStyle/>
          <a:p>
            <a:pPr>
              <a:lnSpc>
                <a:spcPct val="150000"/>
              </a:lnSpc>
            </a:pPr>
            <a:r>
              <a:rPr lang="en-US" altLang="zh-CN" sz="1700" dirty="0" smtClean="0">
                <a:latin typeface="微软雅黑" panose="020B0503020204020204" pitchFamily="34" charset="-122"/>
                <a:ea typeface="微软雅黑" panose="020B0503020204020204" pitchFamily="34" charset="-122"/>
              </a:rPr>
              <a:t>1</a:t>
            </a:r>
            <a:r>
              <a:rPr lang="zh-CN" altLang="en-US" sz="1700" dirty="0" smtClean="0">
                <a:latin typeface="微软雅黑" panose="020B0503020204020204" pitchFamily="34" charset="-122"/>
                <a:ea typeface="微软雅黑" panose="020B0503020204020204" pitchFamily="34" charset="-122"/>
              </a:rPr>
              <a:t>）森林</a:t>
            </a:r>
            <a:endParaRPr lang="en-US" altLang="zh-CN" sz="1700" dirty="0" smtClean="0">
              <a:latin typeface="微软雅黑" panose="020B0503020204020204" pitchFamily="34" charset="-122"/>
              <a:ea typeface="微软雅黑" panose="020B0503020204020204" pitchFamily="34" charset="-122"/>
            </a:endParaRPr>
          </a:p>
        </p:txBody>
      </p:sp>
      <p:sp>
        <p:nvSpPr>
          <p:cNvPr id="20" name="文本框 1">
            <a:extLst>
              <a:ext uri="{FF2B5EF4-FFF2-40B4-BE49-F238E27FC236}">
                <a16:creationId xmlns:a16="http://schemas.microsoft.com/office/drawing/2014/main" xmlns="" id="{9EBE7EC0-2F2A-4A9F-BB83-DBE4093374F9}"/>
              </a:ext>
            </a:extLst>
          </p:cNvPr>
          <p:cNvSpPr txBox="1"/>
          <p:nvPr/>
        </p:nvSpPr>
        <p:spPr>
          <a:xfrm>
            <a:off x="1992087" y="4178218"/>
            <a:ext cx="2982684" cy="484748"/>
          </a:xfrm>
          <a:prstGeom prst="rect">
            <a:avLst/>
          </a:prstGeom>
          <a:noFill/>
        </p:spPr>
        <p:txBody>
          <a:bodyPr wrap="square" rtlCol="0">
            <a:spAutoFit/>
          </a:bodyPr>
          <a:lstStyle/>
          <a:p>
            <a:pPr>
              <a:lnSpc>
                <a:spcPct val="150000"/>
              </a:lnSpc>
            </a:pPr>
            <a:r>
              <a:rPr lang="en-US" altLang="zh-CN" sz="1700" dirty="0" smtClean="0">
                <a:latin typeface="微软雅黑" panose="020B0503020204020204" pitchFamily="34" charset="-122"/>
                <a:ea typeface="微软雅黑" panose="020B0503020204020204" pitchFamily="34" charset="-122"/>
              </a:rPr>
              <a:t>2</a:t>
            </a:r>
            <a:r>
              <a:rPr lang="zh-CN" altLang="en-US" sz="1700" dirty="0" smtClean="0">
                <a:latin typeface="微软雅黑" panose="020B0503020204020204" pitchFamily="34" charset="-122"/>
                <a:ea typeface="微软雅黑" panose="020B0503020204020204" pitchFamily="34" charset="-122"/>
              </a:rPr>
              <a:t>）把每棵树转换为二叉树</a:t>
            </a:r>
            <a:endParaRPr lang="en-US" altLang="zh-CN" sz="1700" dirty="0" smtClean="0">
              <a:latin typeface="微软雅黑" panose="020B0503020204020204" pitchFamily="34" charset="-122"/>
              <a:ea typeface="微软雅黑" panose="020B0503020204020204" pitchFamily="34" charset="-122"/>
            </a:endParaRPr>
          </a:p>
        </p:txBody>
      </p:sp>
      <p:sp>
        <p:nvSpPr>
          <p:cNvPr id="21" name="文本框 1">
            <a:extLst>
              <a:ext uri="{FF2B5EF4-FFF2-40B4-BE49-F238E27FC236}">
                <a16:creationId xmlns:a16="http://schemas.microsoft.com/office/drawing/2014/main" xmlns="" id="{9EBE7EC0-2F2A-4A9F-BB83-DBE4093374F9}"/>
              </a:ext>
            </a:extLst>
          </p:cNvPr>
          <p:cNvSpPr txBox="1"/>
          <p:nvPr/>
        </p:nvSpPr>
        <p:spPr>
          <a:xfrm>
            <a:off x="7478487" y="2120827"/>
            <a:ext cx="2982684" cy="484748"/>
          </a:xfrm>
          <a:prstGeom prst="rect">
            <a:avLst/>
          </a:prstGeom>
          <a:noFill/>
        </p:spPr>
        <p:txBody>
          <a:bodyPr wrap="square" rtlCol="0">
            <a:spAutoFit/>
          </a:bodyPr>
          <a:lstStyle/>
          <a:p>
            <a:pPr>
              <a:lnSpc>
                <a:spcPct val="150000"/>
              </a:lnSpc>
            </a:pPr>
            <a:r>
              <a:rPr lang="en-US" altLang="zh-CN" sz="1700" dirty="0" smtClean="0">
                <a:latin typeface="微软雅黑" panose="020B0503020204020204" pitchFamily="34" charset="-122"/>
                <a:ea typeface="微软雅黑" panose="020B0503020204020204" pitchFamily="34" charset="-122"/>
              </a:rPr>
              <a:t>3</a:t>
            </a:r>
            <a:r>
              <a:rPr lang="zh-CN" altLang="en-US" sz="1700" dirty="0" smtClean="0">
                <a:latin typeface="微软雅黑" panose="020B0503020204020204" pitchFamily="34" charset="-122"/>
                <a:ea typeface="微软雅黑" panose="020B0503020204020204" pitchFamily="34" charset="-122"/>
              </a:rPr>
              <a:t>）把每棵二叉树树根相连</a:t>
            </a:r>
            <a:endParaRPr lang="en-US" altLang="zh-CN" sz="17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43986"/>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逻辑结构</a:t>
            </a:r>
            <a:r>
              <a:rPr lang="en-US" altLang="zh-CN" sz="3200" b="1" dirty="0" smtClean="0">
                <a:solidFill>
                  <a:srgbClr val="9900CC"/>
                </a:solidFill>
                <a:latin typeface="微软雅黑" panose="020B0503020204020204" pitchFamily="34" charset="-122"/>
                <a:ea typeface="微软雅黑" panose="020B0503020204020204" pitchFamily="34" charset="-122"/>
              </a:rPr>
              <a:t>-</a:t>
            </a:r>
            <a:r>
              <a:rPr lang="zh-CN" altLang="en-US" sz="3200" b="1" dirty="0" smtClean="0">
                <a:solidFill>
                  <a:srgbClr val="9900CC"/>
                </a:solidFill>
                <a:latin typeface="微软雅黑" panose="020B0503020204020204" pitchFamily="34" charset="-122"/>
                <a:ea typeface="微软雅黑" panose="020B0503020204020204" pitchFamily="34" charset="-122"/>
              </a:rPr>
              <a:t>树形结构</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925137"/>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926925"/>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928713"/>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926925"/>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928713"/>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930501"/>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99" name="Picture 3"/>
          <p:cNvPicPr>
            <a:picLocks noChangeAspect="1" noChangeArrowheads="1"/>
          </p:cNvPicPr>
          <p:nvPr/>
        </p:nvPicPr>
        <p:blipFill>
          <a:blip r:embed="rId2"/>
          <a:srcRect/>
          <a:stretch>
            <a:fillRect/>
          </a:stretch>
        </p:blipFill>
        <p:spPr bwMode="auto">
          <a:xfrm>
            <a:off x="2462147" y="1259990"/>
            <a:ext cx="3701974" cy="2057400"/>
          </a:xfrm>
          <a:prstGeom prst="rect">
            <a:avLst/>
          </a:prstGeom>
          <a:noFill/>
          <a:ln w="9525">
            <a:noFill/>
            <a:miter lim="800000"/>
            <a:headEnd/>
            <a:tailEnd/>
          </a:ln>
        </p:spPr>
      </p:pic>
      <p:sp>
        <p:nvSpPr>
          <p:cNvPr id="20" name="文本框 1">
            <a:extLst>
              <a:ext uri="{FF2B5EF4-FFF2-40B4-BE49-F238E27FC236}">
                <a16:creationId xmlns:a16="http://schemas.microsoft.com/office/drawing/2014/main" xmlns="" id="{9EBE7EC0-2F2A-4A9F-BB83-DBE4093374F9}"/>
              </a:ext>
            </a:extLst>
          </p:cNvPr>
          <p:cNvSpPr txBox="1"/>
          <p:nvPr/>
        </p:nvSpPr>
        <p:spPr>
          <a:xfrm>
            <a:off x="3853018" y="3449485"/>
            <a:ext cx="1482762" cy="484748"/>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树形结构</a:t>
            </a:r>
            <a:endParaRPr lang="en-US" altLang="zh-CN" sz="1700" dirty="0" smtClean="0">
              <a:latin typeface="微软雅黑" panose="020B0503020204020204" pitchFamily="34" charset="-122"/>
              <a:ea typeface="微软雅黑" panose="020B0503020204020204" pitchFamily="34" charset="-122"/>
            </a:endParaRPr>
          </a:p>
        </p:txBody>
      </p:sp>
      <p:sp>
        <p:nvSpPr>
          <p:cNvPr id="23" name="文本框 1">
            <a:extLst>
              <a:ext uri="{FF2B5EF4-FFF2-40B4-BE49-F238E27FC236}">
                <a16:creationId xmlns:a16="http://schemas.microsoft.com/office/drawing/2014/main" xmlns="" id="{9EBE7EC0-2F2A-4A9F-BB83-DBE4093374F9}"/>
              </a:ext>
            </a:extLst>
          </p:cNvPr>
          <p:cNvSpPr txBox="1"/>
          <p:nvPr/>
        </p:nvSpPr>
        <p:spPr>
          <a:xfrm>
            <a:off x="1323212" y="4243754"/>
            <a:ext cx="8659907" cy="1661993"/>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开始结点唯一，终端结点不唯一，开始结点就是指的根结点，终端结点就是指的最下面的结点。除终端结点以外，每个结点有一个或多个后继结点，在根结点的左结点中有三个后继结点，右结点有两个后继结点，除开始结点外（根结点没有前驱结点），每个结点有且仅有一个前驱结点。</a:t>
            </a: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66255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树、森林与二叉树</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
            <a:extLst>
              <a:ext uri="{FF2B5EF4-FFF2-40B4-BE49-F238E27FC236}">
                <a16:creationId xmlns:a16="http://schemas.microsoft.com/office/drawing/2014/main" xmlns="" id="{9EBE7EC0-2F2A-4A9F-BB83-DBE4093374F9}"/>
              </a:ext>
            </a:extLst>
          </p:cNvPr>
          <p:cNvSpPr txBox="1"/>
          <p:nvPr/>
        </p:nvSpPr>
        <p:spPr>
          <a:xfrm>
            <a:off x="1473797" y="1074869"/>
            <a:ext cx="9793684" cy="1269578"/>
          </a:xfrm>
          <a:prstGeom prst="rect">
            <a:avLst/>
          </a:prstGeom>
          <a:noFill/>
        </p:spPr>
        <p:txBody>
          <a:bodyPr wrap="square" rtlCol="0">
            <a:spAutoFit/>
          </a:bodyPr>
          <a:lstStyle/>
          <a:p>
            <a:pPr>
              <a:lnSpc>
                <a:spcPct val="150000"/>
              </a:lnSpc>
            </a:pPr>
            <a:r>
              <a:rPr lang="zh-CN" altLang="en-US" sz="1700" dirty="0" smtClean="0">
                <a:solidFill>
                  <a:srgbClr val="9900CC"/>
                </a:solidFill>
                <a:latin typeface="微软雅黑" panose="020B0503020204020204" pitchFamily="34" charset="-122"/>
                <a:ea typeface="微软雅黑" panose="020B0503020204020204" pitchFamily="34" charset="-122"/>
              </a:rPr>
              <a:t>树、森林的二叉树表示的意义？</a:t>
            </a:r>
            <a:endParaRPr lang="en-US" altLang="zh-CN" sz="1700" dirty="0" smtClean="0">
              <a:solidFill>
                <a:srgbClr val="9900CC"/>
              </a:solidFill>
              <a:latin typeface="微软雅黑" panose="020B0503020204020204" pitchFamily="34" charset="-122"/>
              <a:ea typeface="微软雅黑" panose="020B0503020204020204" pitchFamily="34" charset="-122"/>
            </a:endParaRPr>
          </a:p>
          <a:p>
            <a:pPr>
              <a:lnSpc>
                <a:spcPct val="150000"/>
              </a:lnSpc>
            </a:pPr>
            <a:endParaRPr lang="en-US" altLang="zh-CN" sz="1700" dirty="0" smtClean="0">
              <a:solidFill>
                <a:srgbClr val="9900CC"/>
              </a:solidFill>
              <a:latin typeface="微软雅黑" panose="020B0503020204020204" pitchFamily="34" charset="-122"/>
              <a:ea typeface="微软雅黑" panose="020B0503020204020204" pitchFamily="34" charset="-122"/>
            </a:endParaRPr>
          </a:p>
          <a:p>
            <a:pPr>
              <a:lnSpc>
                <a:spcPct val="150000"/>
              </a:lnSpc>
            </a:pPr>
            <a:r>
              <a:rPr lang="zh-CN" altLang="en-US" sz="1700" dirty="0" smtClean="0">
                <a:solidFill>
                  <a:srgbClr val="9900CC"/>
                </a:solidFill>
                <a:latin typeface="微软雅黑" panose="020B0503020204020204" pitchFamily="34" charset="-122"/>
                <a:ea typeface="微软雅黑" panose="020B0503020204020204" pitchFamily="34" charset="-122"/>
              </a:rPr>
              <a:t>在数据结构中，有很多有用的二叉树，如二叉查找树、完全二叉树、平衡树等。</a:t>
            </a:r>
            <a:endParaRPr lang="en-US" altLang="zh-CN" sz="1700" dirty="0" smtClean="0">
              <a:solidFill>
                <a:srgbClr val="9900C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3866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树、森林的遍历</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126527" y="1559018"/>
            <a:ext cx="3333750" cy="2771775"/>
          </a:xfrm>
          <a:prstGeom prst="rect">
            <a:avLst/>
          </a:prstGeom>
          <a:noFill/>
          <a:ln w="9525">
            <a:noFill/>
            <a:miter lim="800000"/>
            <a:headEnd/>
            <a:tailEnd/>
          </a:ln>
        </p:spPr>
      </p:pic>
      <p:pic>
        <p:nvPicPr>
          <p:cNvPr id="1028" name="Picture 4"/>
          <p:cNvPicPr>
            <a:picLocks noChangeAspect="1" noChangeArrowheads="1"/>
          </p:cNvPicPr>
          <p:nvPr/>
        </p:nvPicPr>
        <p:blipFill>
          <a:blip r:embed="rId3"/>
          <a:srcRect/>
          <a:stretch>
            <a:fillRect/>
          </a:stretch>
        </p:blipFill>
        <p:spPr bwMode="auto">
          <a:xfrm>
            <a:off x="4873047" y="1806334"/>
            <a:ext cx="2962275" cy="2105025"/>
          </a:xfrm>
          <a:prstGeom prst="rect">
            <a:avLst/>
          </a:prstGeom>
          <a:noFill/>
          <a:ln w="9525">
            <a:noFill/>
            <a:miter lim="800000"/>
            <a:headEnd/>
            <a:tailEnd/>
          </a:ln>
        </p:spPr>
      </p:pic>
      <p:pic>
        <p:nvPicPr>
          <p:cNvPr id="1029" name="Picture 5"/>
          <p:cNvPicPr>
            <a:picLocks noChangeAspect="1" noChangeArrowheads="1"/>
          </p:cNvPicPr>
          <p:nvPr/>
        </p:nvPicPr>
        <p:blipFill>
          <a:blip r:embed="rId4"/>
          <a:srcRect/>
          <a:stretch>
            <a:fillRect/>
          </a:stretch>
        </p:blipFill>
        <p:spPr bwMode="auto">
          <a:xfrm>
            <a:off x="8135415" y="2235297"/>
            <a:ext cx="3171825" cy="1419225"/>
          </a:xfrm>
          <a:prstGeom prst="rect">
            <a:avLst/>
          </a:prstGeom>
          <a:noFill/>
          <a:ln w="9525">
            <a:noFill/>
            <a:miter lim="800000"/>
            <a:headEnd/>
            <a:tailEnd/>
          </a:ln>
        </p:spPr>
      </p:pic>
      <p:pic>
        <p:nvPicPr>
          <p:cNvPr id="1030" name="Picture 6"/>
          <p:cNvPicPr>
            <a:picLocks noChangeAspect="1" noChangeArrowheads="1"/>
          </p:cNvPicPr>
          <p:nvPr/>
        </p:nvPicPr>
        <p:blipFill>
          <a:blip r:embed="rId5"/>
          <a:srcRect/>
          <a:stretch>
            <a:fillRect/>
          </a:stretch>
        </p:blipFill>
        <p:spPr bwMode="auto">
          <a:xfrm>
            <a:off x="5519627" y="4407220"/>
            <a:ext cx="2763761" cy="1378704"/>
          </a:xfrm>
          <a:prstGeom prst="rect">
            <a:avLst/>
          </a:prstGeom>
          <a:noFill/>
          <a:ln w="9525">
            <a:noFill/>
            <a:miter lim="800000"/>
            <a:headEnd/>
            <a:tailEnd/>
          </a:ln>
        </p:spPr>
      </p:pic>
      <p:pic>
        <p:nvPicPr>
          <p:cNvPr id="1031" name="Picture 7"/>
          <p:cNvPicPr>
            <a:picLocks noChangeAspect="1" noChangeArrowheads="1"/>
          </p:cNvPicPr>
          <p:nvPr/>
        </p:nvPicPr>
        <p:blipFill>
          <a:blip r:embed="rId6"/>
          <a:srcRect/>
          <a:stretch>
            <a:fillRect/>
          </a:stretch>
        </p:blipFill>
        <p:spPr bwMode="auto">
          <a:xfrm>
            <a:off x="8925374" y="4522013"/>
            <a:ext cx="2466975" cy="1195451"/>
          </a:xfrm>
          <a:prstGeom prst="rect">
            <a:avLst/>
          </a:prstGeom>
          <a:noFill/>
          <a:ln w="9525">
            <a:noFill/>
            <a:miter lim="800000"/>
            <a:headEnd/>
            <a:tailEnd/>
          </a:ln>
        </p:spPr>
      </p:pic>
      <p:pic>
        <p:nvPicPr>
          <p:cNvPr id="1032" name="Picture 8"/>
          <p:cNvPicPr>
            <a:picLocks noChangeAspect="1" noChangeArrowheads="1"/>
          </p:cNvPicPr>
          <p:nvPr/>
        </p:nvPicPr>
        <p:blipFill>
          <a:blip r:embed="rId7"/>
          <a:srcRect/>
          <a:stretch>
            <a:fillRect/>
          </a:stretch>
        </p:blipFill>
        <p:spPr bwMode="auto">
          <a:xfrm>
            <a:off x="2638649" y="4428732"/>
            <a:ext cx="1847290" cy="1382282"/>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3866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树的遍历</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
            <a:extLst>
              <a:ext uri="{FF2B5EF4-FFF2-40B4-BE49-F238E27FC236}">
                <a16:creationId xmlns:a16="http://schemas.microsoft.com/office/drawing/2014/main" xmlns="" id="{9EBE7EC0-2F2A-4A9F-BB83-DBE4093374F9}"/>
              </a:ext>
            </a:extLst>
          </p:cNvPr>
          <p:cNvSpPr txBox="1"/>
          <p:nvPr/>
        </p:nvSpPr>
        <p:spPr>
          <a:xfrm>
            <a:off x="1473797" y="1074869"/>
            <a:ext cx="9793684" cy="1661993"/>
          </a:xfrm>
          <a:prstGeom prst="rect">
            <a:avLst/>
          </a:prstGeom>
          <a:noFill/>
        </p:spPr>
        <p:txBody>
          <a:bodyPr wrap="square" rtlCol="0">
            <a:spAutoFit/>
          </a:bodyPr>
          <a:lstStyle/>
          <a:p>
            <a:pPr>
              <a:lnSpc>
                <a:spcPct val="150000"/>
              </a:lnSpc>
            </a:pPr>
            <a:r>
              <a:rPr lang="zh-CN" altLang="en-US" sz="1700" dirty="0" smtClean="0">
                <a:solidFill>
                  <a:srgbClr val="9900CC"/>
                </a:solidFill>
                <a:latin typeface="微软雅黑" panose="020B0503020204020204" pitchFamily="34" charset="-122"/>
                <a:ea typeface="微软雅黑" panose="020B0503020204020204" pitchFamily="34" charset="-122"/>
              </a:rPr>
              <a:t>层次遍历 </a:t>
            </a:r>
            <a:r>
              <a:rPr lang="zh-CN" altLang="en-US" sz="1700" dirty="0" smtClean="0">
                <a:latin typeface="微软雅黑" panose="020B0503020204020204" pitchFamily="34" charset="-122"/>
                <a:ea typeface="微软雅黑" panose="020B0503020204020204" pitchFamily="34" charset="-122"/>
              </a:rPr>
              <a:t>与二叉树的层次遍历相同，需要借助一个队列。</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zh-CN" altLang="en-US" sz="1700" dirty="0" smtClean="0">
                <a:solidFill>
                  <a:srgbClr val="9900CC"/>
                </a:solidFill>
                <a:latin typeface="微软雅黑" panose="020B0503020204020204" pitchFamily="34" charset="-122"/>
                <a:ea typeface="微软雅黑" panose="020B0503020204020204" pitchFamily="34" charset="-122"/>
              </a:rPr>
              <a:t>先根遍历</a:t>
            </a:r>
            <a:r>
              <a:rPr lang="zh-CN" altLang="en-US" sz="1700" dirty="0" smtClean="0">
                <a:latin typeface="微软雅黑" panose="020B0503020204020204" pitchFamily="34" charset="-122"/>
                <a:ea typeface="微软雅黑" panose="020B0503020204020204" pitchFamily="34" charset="-122"/>
              </a:rPr>
              <a:t> 若树非空，先访问树的根结点，然后依次先根遍历每棵子树。</a:t>
            </a:r>
            <a:r>
              <a:rPr lang="zh-CN" altLang="en-US" sz="1700" dirty="0" smtClean="0">
                <a:solidFill>
                  <a:srgbClr val="9900CC"/>
                </a:solidFill>
                <a:latin typeface="微软雅黑" panose="020B0503020204020204" pitchFamily="34" charset="-122"/>
                <a:ea typeface="微软雅黑" panose="020B0503020204020204" pitchFamily="34" charset="-122"/>
              </a:rPr>
              <a:t>结果与对应二叉树的先序遍历相同。</a:t>
            </a:r>
            <a:endParaRPr lang="en-US" altLang="zh-CN" sz="1700" dirty="0" smtClean="0">
              <a:solidFill>
                <a:srgbClr val="9900CC"/>
              </a:solidFill>
              <a:latin typeface="微软雅黑" panose="020B0503020204020204" pitchFamily="34" charset="-122"/>
              <a:ea typeface="微软雅黑" panose="020B0503020204020204" pitchFamily="34" charset="-122"/>
            </a:endParaRPr>
          </a:p>
          <a:p>
            <a:pPr>
              <a:lnSpc>
                <a:spcPct val="150000"/>
              </a:lnSpc>
            </a:pPr>
            <a:r>
              <a:rPr lang="zh-CN" altLang="en-US" sz="1700" dirty="0" smtClean="0">
                <a:solidFill>
                  <a:srgbClr val="9900CC"/>
                </a:solidFill>
                <a:latin typeface="微软雅黑" panose="020B0503020204020204" pitchFamily="34" charset="-122"/>
                <a:ea typeface="微软雅黑" panose="020B0503020204020204" pitchFamily="34" charset="-122"/>
              </a:rPr>
              <a:t>后根遍历</a:t>
            </a:r>
            <a:r>
              <a:rPr lang="zh-CN" altLang="en-US" sz="1700" dirty="0" smtClean="0">
                <a:latin typeface="微软雅黑" panose="020B0503020204020204" pitchFamily="34" charset="-122"/>
                <a:ea typeface="微软雅黑" panose="020B0503020204020204" pitchFamily="34" charset="-122"/>
              </a:rPr>
              <a:t> 若树非空，先依次后根遍历每棵子树，然后访问根结点。</a:t>
            </a:r>
            <a:r>
              <a:rPr lang="zh-CN" altLang="en-US" sz="1700" dirty="0" smtClean="0">
                <a:solidFill>
                  <a:srgbClr val="9900CC"/>
                </a:solidFill>
                <a:latin typeface="微软雅黑" panose="020B0503020204020204" pitchFamily="34" charset="-122"/>
                <a:ea typeface="微软雅黑" panose="020B0503020204020204" pitchFamily="34" charset="-122"/>
              </a:rPr>
              <a:t>结果与对应二叉树的中序遍历相同。</a:t>
            </a:r>
            <a:endParaRPr lang="en-US" altLang="zh-CN" sz="1700" dirty="0" smtClean="0">
              <a:solidFill>
                <a:srgbClr val="9900CC"/>
              </a:solidFill>
              <a:latin typeface="微软雅黑" panose="020B0503020204020204" pitchFamily="34" charset="-122"/>
              <a:ea typeface="微软雅黑" panose="020B0503020204020204" pitchFamily="34" charset="-122"/>
            </a:endParaRPr>
          </a:p>
        </p:txBody>
      </p:sp>
      <p:pic>
        <p:nvPicPr>
          <p:cNvPr id="2050" name="Picture 2"/>
          <p:cNvPicPr>
            <a:picLocks noChangeAspect="1" noChangeArrowheads="1"/>
          </p:cNvPicPr>
          <p:nvPr/>
        </p:nvPicPr>
        <p:blipFill>
          <a:blip r:embed="rId2"/>
          <a:srcRect/>
          <a:stretch>
            <a:fillRect/>
          </a:stretch>
        </p:blipFill>
        <p:spPr bwMode="auto">
          <a:xfrm>
            <a:off x="1966072" y="3406813"/>
            <a:ext cx="7829550" cy="1485900"/>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3866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森林的遍历</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
            <a:extLst>
              <a:ext uri="{FF2B5EF4-FFF2-40B4-BE49-F238E27FC236}">
                <a16:creationId xmlns:a16="http://schemas.microsoft.com/office/drawing/2014/main" xmlns="" id="{9EBE7EC0-2F2A-4A9F-BB83-DBE4093374F9}"/>
              </a:ext>
            </a:extLst>
          </p:cNvPr>
          <p:cNvSpPr txBox="1"/>
          <p:nvPr/>
        </p:nvSpPr>
        <p:spPr>
          <a:xfrm>
            <a:off x="1473797" y="1074869"/>
            <a:ext cx="9793684" cy="1661993"/>
          </a:xfrm>
          <a:prstGeom prst="rect">
            <a:avLst/>
          </a:prstGeom>
          <a:noFill/>
        </p:spPr>
        <p:txBody>
          <a:bodyPr wrap="square" rtlCol="0">
            <a:spAutoFit/>
          </a:bodyPr>
          <a:lstStyle/>
          <a:p>
            <a:pPr>
              <a:lnSpc>
                <a:spcPct val="150000"/>
              </a:lnSpc>
            </a:pPr>
            <a:r>
              <a:rPr lang="zh-CN" altLang="en-US" sz="1700" dirty="0" smtClean="0">
                <a:solidFill>
                  <a:srgbClr val="9900CC"/>
                </a:solidFill>
                <a:latin typeface="微软雅黑" panose="020B0503020204020204" pitchFamily="34" charset="-122"/>
                <a:ea typeface="微软雅黑" panose="020B0503020204020204" pitchFamily="34" charset="-122"/>
              </a:rPr>
              <a:t>先序遍历</a:t>
            </a:r>
            <a:r>
              <a:rPr lang="zh-CN" altLang="en-US" sz="1700" dirty="0" smtClean="0">
                <a:latin typeface="微软雅黑" panose="020B0503020204020204" pitchFamily="34" charset="-122"/>
                <a:ea typeface="微软雅黑" panose="020B0503020204020204" pitchFamily="34" charset="-122"/>
              </a:rPr>
              <a:t> 若森林非空，从第一棵树开始，依次对每棵树进行先根遍历。</a:t>
            </a:r>
            <a:r>
              <a:rPr lang="zh-CN" altLang="en-US" sz="1700" dirty="0" smtClean="0">
                <a:solidFill>
                  <a:srgbClr val="9900CC"/>
                </a:solidFill>
                <a:latin typeface="微软雅黑" panose="020B0503020204020204" pitchFamily="34" charset="-122"/>
                <a:ea typeface="微软雅黑" panose="020B0503020204020204" pitchFamily="34" charset="-122"/>
              </a:rPr>
              <a:t>结果与对应二叉树的先序遍历相同。</a:t>
            </a:r>
            <a:endParaRPr lang="en-US" altLang="zh-CN" sz="1700" dirty="0" smtClean="0">
              <a:solidFill>
                <a:srgbClr val="9900CC"/>
              </a:solidFill>
              <a:latin typeface="微软雅黑" panose="020B0503020204020204" pitchFamily="34" charset="-122"/>
              <a:ea typeface="微软雅黑" panose="020B0503020204020204" pitchFamily="34" charset="-122"/>
            </a:endParaRPr>
          </a:p>
          <a:p>
            <a:pPr>
              <a:lnSpc>
                <a:spcPct val="150000"/>
              </a:lnSpc>
            </a:pPr>
            <a:r>
              <a:rPr lang="zh-CN" altLang="en-US" sz="1700" dirty="0" smtClean="0">
                <a:solidFill>
                  <a:srgbClr val="9900CC"/>
                </a:solidFill>
                <a:latin typeface="微软雅黑" panose="020B0503020204020204" pitchFamily="34" charset="-122"/>
                <a:ea typeface="微软雅黑" panose="020B0503020204020204" pitchFamily="34" charset="-122"/>
              </a:rPr>
              <a:t>中序遍历</a:t>
            </a:r>
            <a:r>
              <a:rPr lang="zh-CN" altLang="en-US" sz="1700" dirty="0" smtClean="0">
                <a:latin typeface="微软雅黑" panose="020B0503020204020204" pitchFamily="34" charset="-122"/>
                <a:ea typeface="微软雅黑" panose="020B0503020204020204" pitchFamily="34" charset="-122"/>
              </a:rPr>
              <a:t> 若森林非空，从第一棵树开始，依次对每棵树进行后根遍历。</a:t>
            </a:r>
            <a:r>
              <a:rPr lang="zh-CN" altLang="en-US" sz="1700" dirty="0" smtClean="0">
                <a:solidFill>
                  <a:srgbClr val="9900CC"/>
                </a:solidFill>
                <a:latin typeface="微软雅黑" panose="020B0503020204020204" pitchFamily="34" charset="-122"/>
                <a:ea typeface="微软雅黑" panose="020B0503020204020204" pitchFamily="34" charset="-122"/>
              </a:rPr>
              <a:t>结果与对应二叉树的中序遍历相同。</a:t>
            </a:r>
            <a:endParaRPr lang="en-US" altLang="zh-CN" sz="1700" dirty="0" smtClean="0">
              <a:solidFill>
                <a:srgbClr val="9900CC"/>
              </a:solidFill>
              <a:latin typeface="微软雅黑" panose="020B0503020204020204" pitchFamily="34" charset="-122"/>
              <a:ea typeface="微软雅黑" panose="020B0503020204020204" pitchFamily="34" charset="-122"/>
            </a:endParaRPr>
          </a:p>
        </p:txBody>
      </p:sp>
      <p:pic>
        <p:nvPicPr>
          <p:cNvPr id="3074" name="Picture 2"/>
          <p:cNvPicPr>
            <a:picLocks noChangeAspect="1" noChangeArrowheads="1"/>
          </p:cNvPicPr>
          <p:nvPr/>
        </p:nvPicPr>
        <p:blipFill>
          <a:blip r:embed="rId2"/>
          <a:srcRect/>
          <a:stretch>
            <a:fillRect/>
          </a:stretch>
        </p:blipFill>
        <p:spPr bwMode="auto">
          <a:xfrm>
            <a:off x="2823658" y="3538145"/>
            <a:ext cx="6286500" cy="2019300"/>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3866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树、森林遍历的实现</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
            <a:extLst>
              <a:ext uri="{FF2B5EF4-FFF2-40B4-BE49-F238E27FC236}">
                <a16:creationId xmlns:a16="http://schemas.microsoft.com/office/drawing/2014/main" xmlns="" id="{9EBE7EC0-2F2A-4A9F-BB83-DBE4093374F9}"/>
              </a:ext>
            </a:extLst>
          </p:cNvPr>
          <p:cNvSpPr txBox="1"/>
          <p:nvPr/>
        </p:nvSpPr>
        <p:spPr>
          <a:xfrm>
            <a:off x="1366221" y="1150175"/>
            <a:ext cx="9901260" cy="484748"/>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用二叉链表作为树和森林的存储结构，树、森林的遍历可以借用二叉树的先序和中序遍历的算法来实现。</a:t>
            </a:r>
            <a:endParaRPr lang="en-US" altLang="zh-CN" sz="17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66255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二叉排序（搜索）树</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p:cNvPicPr>
            <a:picLocks noChangeAspect="1" noChangeArrowheads="1"/>
          </p:cNvPicPr>
          <p:nvPr/>
        </p:nvPicPr>
        <p:blipFill>
          <a:blip r:embed="rId2"/>
          <a:srcRect/>
          <a:stretch>
            <a:fillRect/>
          </a:stretch>
        </p:blipFill>
        <p:spPr bwMode="auto">
          <a:xfrm>
            <a:off x="3262313" y="1383366"/>
            <a:ext cx="5667375" cy="4629150"/>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3866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二叉排序树的基本概念</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
            <a:extLst>
              <a:ext uri="{FF2B5EF4-FFF2-40B4-BE49-F238E27FC236}">
                <a16:creationId xmlns:a16="http://schemas.microsoft.com/office/drawing/2014/main" xmlns="" id="{9EBE7EC0-2F2A-4A9F-BB83-DBE4093374F9}"/>
              </a:ext>
            </a:extLst>
          </p:cNvPr>
          <p:cNvSpPr txBox="1"/>
          <p:nvPr/>
        </p:nvSpPr>
        <p:spPr>
          <a:xfrm>
            <a:off x="1054249" y="1150175"/>
            <a:ext cx="10213232" cy="1269578"/>
          </a:xfrm>
          <a:prstGeom prst="rect">
            <a:avLst/>
          </a:prstGeom>
          <a:noFill/>
        </p:spPr>
        <p:txBody>
          <a:bodyPr wrap="square" rtlCol="0">
            <a:spAutoFit/>
          </a:bodyPr>
          <a:lstStyle/>
          <a:p>
            <a:pPr>
              <a:lnSpc>
                <a:spcPct val="150000"/>
              </a:lnSpc>
            </a:pPr>
            <a:r>
              <a:rPr lang="zh-CN" altLang="en-US" sz="1700" dirty="0" smtClean="0">
                <a:solidFill>
                  <a:srgbClr val="9900CC"/>
                </a:solidFill>
                <a:latin typeface="微软雅黑" panose="020B0503020204020204" pitchFamily="34" charset="-122"/>
                <a:ea typeface="微软雅黑" panose="020B0503020204020204" pitchFamily="34" charset="-122"/>
              </a:rPr>
              <a:t>   二叉排序树</a:t>
            </a:r>
            <a:r>
              <a:rPr lang="zh-CN" altLang="en-US" sz="1700" dirty="0" smtClean="0">
                <a:latin typeface="微软雅黑" panose="020B0503020204020204" pitchFamily="34" charset="-122"/>
                <a:ea typeface="微软雅黑" panose="020B0503020204020204" pitchFamily="34" charset="-122"/>
              </a:rPr>
              <a:t>（二叉搜索树、二叉查找树  </a:t>
            </a:r>
            <a:r>
              <a:rPr lang="en-US" altLang="zh-CN" sz="1700" b="1" dirty="0" smtClean="0">
                <a:latin typeface="微软雅黑" panose="020B0503020204020204" pitchFamily="34" charset="-122"/>
                <a:ea typeface="微软雅黑" panose="020B0503020204020204" pitchFamily="34" charset="-122"/>
              </a:rPr>
              <a:t>BST</a:t>
            </a:r>
            <a:r>
              <a:rPr lang="en-US" altLang="zh-CN" sz="1700" dirty="0" smtClean="0">
                <a:latin typeface="微软雅黑" panose="020B0503020204020204" pitchFamily="34" charset="-122"/>
                <a:ea typeface="微软雅黑" panose="020B0503020204020204" pitchFamily="34" charset="-122"/>
              </a:rPr>
              <a:t> Binary Sort Tree</a:t>
            </a:r>
            <a:r>
              <a:rPr lang="zh-CN" altLang="en-US" sz="1700" dirty="0" smtClean="0">
                <a:latin typeface="微软雅黑" panose="020B0503020204020204" pitchFamily="34" charset="-122"/>
                <a:ea typeface="微软雅黑" panose="020B0503020204020204" pitchFamily="34" charset="-122"/>
              </a:rPr>
              <a:t>），一棵非空的二叉排序树具有下列性质：</a:t>
            </a:r>
            <a:r>
              <a:rPr lang="en-US" altLang="zh-CN" sz="1700" dirty="0" smtClean="0">
                <a:latin typeface="微软雅黑" panose="020B0503020204020204" pitchFamily="34" charset="-122"/>
                <a:ea typeface="微软雅黑" panose="020B0503020204020204" pitchFamily="34" charset="-122"/>
              </a:rPr>
              <a:t>1</a:t>
            </a:r>
            <a:r>
              <a:rPr lang="zh-CN" altLang="en-US" sz="1700" dirty="0" smtClean="0">
                <a:latin typeface="微软雅黑" panose="020B0503020204020204" pitchFamily="34" charset="-122"/>
                <a:ea typeface="微软雅黑" panose="020B0503020204020204" pitchFamily="34" charset="-122"/>
              </a:rPr>
              <a:t>）如果左子树不空，则左子树上所有结点的值都小于根结点的值；</a:t>
            </a:r>
            <a:r>
              <a:rPr lang="en-US" altLang="zh-CN" sz="1700" dirty="0" smtClean="0">
                <a:latin typeface="微软雅黑" panose="020B0503020204020204" pitchFamily="34" charset="-122"/>
                <a:ea typeface="微软雅黑" panose="020B0503020204020204" pitchFamily="34" charset="-122"/>
              </a:rPr>
              <a:t>2</a:t>
            </a:r>
            <a:r>
              <a:rPr lang="zh-CN" altLang="en-US" sz="1700" dirty="0" smtClean="0">
                <a:latin typeface="微软雅黑" panose="020B0503020204020204" pitchFamily="34" charset="-122"/>
                <a:ea typeface="微软雅黑" panose="020B0503020204020204" pitchFamily="34" charset="-122"/>
              </a:rPr>
              <a:t>）如果右子树不空，则右子树上所有结点的值都大于根结点的值；</a:t>
            </a:r>
            <a:r>
              <a:rPr lang="en-US" altLang="zh-CN" sz="1700" dirty="0" smtClean="0">
                <a:latin typeface="微软雅黑" panose="020B0503020204020204" pitchFamily="34" charset="-122"/>
                <a:ea typeface="微软雅黑" panose="020B0503020204020204" pitchFamily="34" charset="-122"/>
              </a:rPr>
              <a:t>3</a:t>
            </a:r>
            <a:r>
              <a:rPr lang="zh-CN" altLang="en-US" sz="1700" dirty="0" smtClean="0">
                <a:latin typeface="微软雅黑" panose="020B0503020204020204" pitchFamily="34" charset="-122"/>
                <a:ea typeface="微软雅黑" panose="020B0503020204020204" pitchFamily="34" charset="-122"/>
              </a:rPr>
              <a:t>）左右子树也分别是二叉排序树。</a:t>
            </a:r>
            <a:endParaRPr lang="en-US" altLang="zh-CN" sz="1700" dirty="0" smtClean="0">
              <a:latin typeface="微软雅黑" panose="020B0503020204020204" pitchFamily="34" charset="-122"/>
              <a:ea typeface="微软雅黑" panose="020B0503020204020204" pitchFamily="34" charset="-122"/>
            </a:endParaRPr>
          </a:p>
        </p:txBody>
      </p:sp>
      <p:pic>
        <p:nvPicPr>
          <p:cNvPr id="2050" name="Picture 2"/>
          <p:cNvPicPr>
            <a:picLocks noChangeAspect="1" noChangeArrowheads="1"/>
          </p:cNvPicPr>
          <p:nvPr/>
        </p:nvPicPr>
        <p:blipFill>
          <a:blip r:embed="rId2"/>
          <a:srcRect/>
          <a:stretch>
            <a:fillRect/>
          </a:stretch>
        </p:blipFill>
        <p:spPr bwMode="auto">
          <a:xfrm>
            <a:off x="3621458" y="2810460"/>
            <a:ext cx="4733925" cy="2743200"/>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3866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二叉排序树的查找</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p:cNvPicPr>
            <a:picLocks noChangeAspect="1" noChangeArrowheads="1"/>
          </p:cNvPicPr>
          <p:nvPr/>
        </p:nvPicPr>
        <p:blipFill>
          <a:blip r:embed="rId2"/>
          <a:srcRect/>
          <a:stretch>
            <a:fillRect/>
          </a:stretch>
        </p:blipFill>
        <p:spPr bwMode="auto">
          <a:xfrm>
            <a:off x="3642973" y="2014369"/>
            <a:ext cx="4733925" cy="2743200"/>
          </a:xfrm>
          <a:prstGeom prst="rect">
            <a:avLst/>
          </a:prstGeom>
          <a:noFill/>
          <a:ln w="9525">
            <a:noFill/>
            <a:miter lim="800000"/>
            <a:headEnd/>
            <a:tailEnd/>
          </a:ln>
        </p:spPr>
      </p:pic>
      <p:sp>
        <p:nvSpPr>
          <p:cNvPr id="18" name="文本框 1">
            <a:extLst>
              <a:ext uri="{FF2B5EF4-FFF2-40B4-BE49-F238E27FC236}">
                <a16:creationId xmlns:a16="http://schemas.microsoft.com/office/drawing/2014/main" xmlns="" id="{9EBE7EC0-2F2A-4A9F-BB83-DBE4093374F9}"/>
              </a:ext>
            </a:extLst>
          </p:cNvPr>
          <p:cNvSpPr txBox="1"/>
          <p:nvPr/>
        </p:nvSpPr>
        <p:spPr>
          <a:xfrm>
            <a:off x="4722614" y="1236236"/>
            <a:ext cx="2732443" cy="438518"/>
          </a:xfrm>
          <a:prstGeom prst="rect">
            <a:avLst/>
          </a:prstGeom>
          <a:noFill/>
        </p:spPr>
        <p:txBody>
          <a:bodyPr wrap="square" rtlCol="0">
            <a:spAutoFit/>
          </a:bodyPr>
          <a:lstStyle/>
          <a:p>
            <a:pPr>
              <a:lnSpc>
                <a:spcPct val="150000"/>
              </a:lnSpc>
            </a:pPr>
            <a:r>
              <a:rPr lang="zh-CN" altLang="en-US" sz="1700" b="1" dirty="0" smtClean="0">
                <a:latin typeface="微软雅黑" panose="020B0503020204020204" pitchFamily="34" charset="-122"/>
                <a:ea typeface="微软雅黑" panose="020B0503020204020204" pitchFamily="34" charset="-122"/>
              </a:rPr>
              <a:t>左子树 </a:t>
            </a:r>
            <a:r>
              <a:rPr lang="en-US" altLang="zh-CN" sz="1700" b="1" dirty="0" smtClean="0">
                <a:latin typeface="微软雅黑" panose="020B0503020204020204" pitchFamily="34" charset="-122"/>
                <a:ea typeface="微软雅黑" panose="020B0503020204020204" pitchFamily="34" charset="-122"/>
              </a:rPr>
              <a:t>&lt;</a:t>
            </a:r>
            <a:r>
              <a:rPr lang="zh-CN" altLang="en-US" sz="1700" b="1" dirty="0" smtClean="0">
                <a:latin typeface="微软雅黑" panose="020B0503020204020204" pitchFamily="34" charset="-122"/>
                <a:ea typeface="微软雅黑" panose="020B0503020204020204" pitchFamily="34" charset="-122"/>
              </a:rPr>
              <a:t>  根 </a:t>
            </a:r>
            <a:r>
              <a:rPr lang="en-US" altLang="zh-CN" sz="1700" b="1" dirty="0" smtClean="0">
                <a:latin typeface="微软雅黑" panose="020B0503020204020204" pitchFamily="34" charset="-122"/>
                <a:ea typeface="微软雅黑" panose="020B0503020204020204" pitchFamily="34" charset="-122"/>
              </a:rPr>
              <a:t>&lt;</a:t>
            </a:r>
            <a:r>
              <a:rPr lang="zh-CN" altLang="en-US" sz="1700" b="1" dirty="0" smtClean="0">
                <a:latin typeface="微软雅黑" panose="020B0503020204020204" pitchFamily="34" charset="-122"/>
                <a:ea typeface="微软雅黑" panose="020B0503020204020204" pitchFamily="34" charset="-122"/>
              </a:rPr>
              <a:t> 右子树</a:t>
            </a:r>
            <a:endParaRPr lang="en-US" altLang="zh-CN" sz="1700" b="1"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3866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二叉排序树的插入</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p:cNvPicPr>
            <a:picLocks noChangeAspect="1" noChangeArrowheads="1"/>
          </p:cNvPicPr>
          <p:nvPr/>
        </p:nvPicPr>
        <p:blipFill>
          <a:blip r:embed="rId2"/>
          <a:srcRect/>
          <a:stretch>
            <a:fillRect/>
          </a:stretch>
        </p:blipFill>
        <p:spPr bwMode="auto">
          <a:xfrm>
            <a:off x="3642973" y="2014369"/>
            <a:ext cx="4733925" cy="2743200"/>
          </a:xfrm>
          <a:prstGeom prst="rect">
            <a:avLst/>
          </a:prstGeom>
          <a:noFill/>
          <a:ln w="9525">
            <a:noFill/>
            <a:miter lim="800000"/>
            <a:headEnd/>
            <a:tailEnd/>
          </a:ln>
        </p:spPr>
      </p:pic>
      <p:sp>
        <p:nvSpPr>
          <p:cNvPr id="18" name="文本框 1">
            <a:extLst>
              <a:ext uri="{FF2B5EF4-FFF2-40B4-BE49-F238E27FC236}">
                <a16:creationId xmlns:a16="http://schemas.microsoft.com/office/drawing/2014/main" xmlns="" id="{9EBE7EC0-2F2A-4A9F-BB83-DBE4093374F9}"/>
              </a:ext>
            </a:extLst>
          </p:cNvPr>
          <p:cNvSpPr txBox="1"/>
          <p:nvPr/>
        </p:nvSpPr>
        <p:spPr>
          <a:xfrm>
            <a:off x="4722614" y="1236236"/>
            <a:ext cx="2732443" cy="438518"/>
          </a:xfrm>
          <a:prstGeom prst="rect">
            <a:avLst/>
          </a:prstGeom>
          <a:noFill/>
        </p:spPr>
        <p:txBody>
          <a:bodyPr wrap="square" rtlCol="0">
            <a:spAutoFit/>
          </a:bodyPr>
          <a:lstStyle/>
          <a:p>
            <a:pPr>
              <a:lnSpc>
                <a:spcPct val="150000"/>
              </a:lnSpc>
            </a:pPr>
            <a:r>
              <a:rPr lang="zh-CN" altLang="en-US" sz="1700" b="1" dirty="0" smtClean="0">
                <a:latin typeface="微软雅黑" panose="020B0503020204020204" pitchFamily="34" charset="-122"/>
                <a:ea typeface="微软雅黑" panose="020B0503020204020204" pitchFamily="34" charset="-122"/>
              </a:rPr>
              <a:t>左子树 </a:t>
            </a:r>
            <a:r>
              <a:rPr lang="en-US" altLang="zh-CN" sz="1700" b="1" dirty="0" smtClean="0">
                <a:latin typeface="微软雅黑" panose="020B0503020204020204" pitchFamily="34" charset="-122"/>
                <a:ea typeface="微软雅黑" panose="020B0503020204020204" pitchFamily="34" charset="-122"/>
              </a:rPr>
              <a:t>&lt;</a:t>
            </a:r>
            <a:r>
              <a:rPr lang="zh-CN" altLang="en-US" sz="1700" b="1" dirty="0" smtClean="0">
                <a:latin typeface="微软雅黑" panose="020B0503020204020204" pitchFamily="34" charset="-122"/>
                <a:ea typeface="微软雅黑" panose="020B0503020204020204" pitchFamily="34" charset="-122"/>
              </a:rPr>
              <a:t>  根 </a:t>
            </a:r>
            <a:r>
              <a:rPr lang="en-US" altLang="zh-CN" sz="1700" b="1" dirty="0" smtClean="0">
                <a:latin typeface="微软雅黑" panose="020B0503020204020204" pitchFamily="34" charset="-122"/>
                <a:ea typeface="微软雅黑" panose="020B0503020204020204" pitchFamily="34" charset="-122"/>
              </a:rPr>
              <a:t>&lt;</a:t>
            </a:r>
            <a:r>
              <a:rPr lang="zh-CN" altLang="en-US" sz="1700" b="1" dirty="0" smtClean="0">
                <a:latin typeface="微软雅黑" panose="020B0503020204020204" pitchFamily="34" charset="-122"/>
                <a:ea typeface="微软雅黑" panose="020B0503020204020204" pitchFamily="34" charset="-122"/>
              </a:rPr>
              <a:t> 右子树</a:t>
            </a:r>
            <a:endParaRPr lang="en-US" altLang="zh-CN" sz="1700" b="1"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66255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创建二叉排序树</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
            <a:extLst>
              <a:ext uri="{FF2B5EF4-FFF2-40B4-BE49-F238E27FC236}">
                <a16:creationId xmlns:a16="http://schemas.microsoft.com/office/drawing/2014/main" xmlns="" id="{9EBE7EC0-2F2A-4A9F-BB83-DBE4093374F9}"/>
              </a:ext>
            </a:extLst>
          </p:cNvPr>
          <p:cNvSpPr txBox="1"/>
          <p:nvPr/>
        </p:nvSpPr>
        <p:spPr>
          <a:xfrm>
            <a:off x="2861538" y="3904134"/>
            <a:ext cx="6239431" cy="1269578"/>
          </a:xfrm>
          <a:prstGeom prst="rect">
            <a:avLst/>
          </a:prstGeom>
          <a:noFill/>
        </p:spPr>
        <p:txBody>
          <a:bodyPr wrap="square" rtlCol="0">
            <a:spAutoFit/>
          </a:bodyPr>
          <a:lstStyle/>
          <a:p>
            <a:pPr>
              <a:lnSpc>
                <a:spcPct val="150000"/>
              </a:lnSpc>
            </a:pPr>
            <a:r>
              <a:rPr lang="en-US" altLang="zh-CN" sz="1700" dirty="0" smtClean="0">
                <a:latin typeface="微软雅黑" panose="020B0503020204020204" pitchFamily="34" charset="-122"/>
                <a:ea typeface="微软雅黑" panose="020B0503020204020204" pitchFamily="34" charset="-122"/>
              </a:rPr>
              <a:t>1</a:t>
            </a:r>
            <a:r>
              <a:rPr lang="zh-CN" altLang="en-US" sz="1700" dirty="0" smtClean="0">
                <a:latin typeface="微软雅黑" panose="020B0503020204020204" pitchFamily="34" charset="-122"/>
                <a:ea typeface="微软雅黑" panose="020B0503020204020204" pitchFamily="34" charset="-122"/>
              </a:rPr>
              <a:t>）相同的序列创建的二叉排序树是唯一的。</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2</a:t>
            </a:r>
            <a:r>
              <a:rPr lang="zh-CN" altLang="en-US" sz="1700" dirty="0" smtClean="0">
                <a:latin typeface="微软雅黑" panose="020B0503020204020204" pitchFamily="34" charset="-122"/>
                <a:ea typeface="微软雅黑" panose="020B0503020204020204" pitchFamily="34" charset="-122"/>
              </a:rPr>
              <a:t>）同一集合创建的二叉排序树是不同的。</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3</a:t>
            </a:r>
            <a:r>
              <a:rPr lang="zh-CN" altLang="en-US" sz="1700" dirty="0" smtClean="0">
                <a:latin typeface="微软雅黑" panose="020B0503020204020204" pitchFamily="34" charset="-122"/>
                <a:ea typeface="微软雅黑" panose="020B0503020204020204" pitchFamily="34" charset="-122"/>
              </a:rPr>
              <a:t>）用二叉树的先序遍历序列创建的二叉排序树与原树相同。</a:t>
            </a:r>
            <a:endParaRPr lang="en-US" altLang="zh-CN" sz="1700" dirty="0" smtClean="0">
              <a:latin typeface="微软雅黑" panose="020B0503020204020204" pitchFamily="34" charset="-122"/>
              <a:ea typeface="微软雅黑" panose="020B0503020204020204" pitchFamily="34" charset="-122"/>
            </a:endParaRPr>
          </a:p>
        </p:txBody>
      </p:sp>
      <p:pic>
        <p:nvPicPr>
          <p:cNvPr id="3074" name="Picture 2"/>
          <p:cNvPicPr>
            <a:picLocks noChangeAspect="1" noChangeArrowheads="1"/>
          </p:cNvPicPr>
          <p:nvPr/>
        </p:nvPicPr>
        <p:blipFill>
          <a:blip r:embed="rId2"/>
          <a:srcRect/>
          <a:stretch>
            <a:fillRect/>
          </a:stretch>
        </p:blipFill>
        <p:spPr bwMode="auto">
          <a:xfrm>
            <a:off x="2743200" y="2576436"/>
            <a:ext cx="6705600" cy="457200"/>
          </a:xfrm>
          <a:prstGeom prst="rect">
            <a:avLst/>
          </a:prstGeom>
          <a:noFill/>
          <a:ln w="9525">
            <a:noFill/>
            <a:miter lim="800000"/>
            <a:headEnd/>
            <a:tailEnd/>
          </a:ln>
        </p:spPr>
      </p:pic>
      <p:sp>
        <p:nvSpPr>
          <p:cNvPr id="19" name="文本框 1">
            <a:extLst>
              <a:ext uri="{FF2B5EF4-FFF2-40B4-BE49-F238E27FC236}">
                <a16:creationId xmlns:a16="http://schemas.microsoft.com/office/drawing/2014/main" xmlns="" id="{9EBE7EC0-2F2A-4A9F-BB83-DBE4093374F9}"/>
              </a:ext>
            </a:extLst>
          </p:cNvPr>
          <p:cNvSpPr txBox="1"/>
          <p:nvPr/>
        </p:nvSpPr>
        <p:spPr>
          <a:xfrm>
            <a:off x="4875014" y="1442426"/>
            <a:ext cx="2732443" cy="438518"/>
          </a:xfrm>
          <a:prstGeom prst="rect">
            <a:avLst/>
          </a:prstGeom>
          <a:noFill/>
        </p:spPr>
        <p:txBody>
          <a:bodyPr wrap="square" rtlCol="0">
            <a:spAutoFit/>
          </a:bodyPr>
          <a:lstStyle/>
          <a:p>
            <a:pPr>
              <a:lnSpc>
                <a:spcPct val="150000"/>
              </a:lnSpc>
            </a:pPr>
            <a:r>
              <a:rPr lang="zh-CN" altLang="en-US" sz="1700" b="1" dirty="0" smtClean="0">
                <a:latin typeface="微软雅黑" panose="020B0503020204020204" pitchFamily="34" charset="-122"/>
                <a:ea typeface="微软雅黑" panose="020B0503020204020204" pitchFamily="34" charset="-122"/>
              </a:rPr>
              <a:t>左子树 </a:t>
            </a:r>
            <a:r>
              <a:rPr lang="en-US" altLang="zh-CN" sz="1700" b="1" dirty="0" smtClean="0">
                <a:latin typeface="微软雅黑" panose="020B0503020204020204" pitchFamily="34" charset="-122"/>
                <a:ea typeface="微软雅黑" panose="020B0503020204020204" pitchFamily="34" charset="-122"/>
              </a:rPr>
              <a:t>&lt;</a:t>
            </a:r>
            <a:r>
              <a:rPr lang="zh-CN" altLang="en-US" sz="1700" b="1" dirty="0" smtClean="0">
                <a:latin typeface="微软雅黑" panose="020B0503020204020204" pitchFamily="34" charset="-122"/>
                <a:ea typeface="微软雅黑" panose="020B0503020204020204" pitchFamily="34" charset="-122"/>
              </a:rPr>
              <a:t>  根 </a:t>
            </a:r>
            <a:r>
              <a:rPr lang="en-US" altLang="zh-CN" sz="1700" b="1" dirty="0" smtClean="0">
                <a:latin typeface="微软雅黑" panose="020B0503020204020204" pitchFamily="34" charset="-122"/>
                <a:ea typeface="微软雅黑" panose="020B0503020204020204" pitchFamily="34" charset="-122"/>
              </a:rPr>
              <a:t>&lt;</a:t>
            </a:r>
            <a:r>
              <a:rPr lang="zh-CN" altLang="en-US" sz="1700" b="1" dirty="0" smtClean="0">
                <a:latin typeface="微软雅黑" panose="020B0503020204020204" pitchFamily="34" charset="-122"/>
                <a:ea typeface="微软雅黑" panose="020B0503020204020204" pitchFamily="34" charset="-122"/>
              </a:rPr>
              <a:t> 右子树</a:t>
            </a:r>
            <a:endParaRPr lang="en-US" altLang="zh-CN" sz="1700" b="1"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43986"/>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逻辑结构</a:t>
            </a:r>
            <a:r>
              <a:rPr lang="en-US" altLang="zh-CN" sz="3200" b="1" dirty="0" smtClean="0">
                <a:solidFill>
                  <a:srgbClr val="9900CC"/>
                </a:solidFill>
                <a:latin typeface="微软雅黑" panose="020B0503020204020204" pitchFamily="34" charset="-122"/>
                <a:ea typeface="微软雅黑" panose="020B0503020204020204" pitchFamily="34" charset="-122"/>
              </a:rPr>
              <a:t>-</a:t>
            </a:r>
            <a:r>
              <a:rPr lang="zh-CN" altLang="en-US" sz="3200" b="1" dirty="0" smtClean="0">
                <a:solidFill>
                  <a:srgbClr val="9900CC"/>
                </a:solidFill>
                <a:latin typeface="微软雅黑" panose="020B0503020204020204" pitchFamily="34" charset="-122"/>
                <a:ea typeface="微软雅黑" panose="020B0503020204020204" pitchFamily="34" charset="-122"/>
              </a:rPr>
              <a:t>图形结构</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925137"/>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926925"/>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928713"/>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926925"/>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928713"/>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930501"/>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101" name="Picture 5"/>
          <p:cNvPicPr>
            <a:picLocks noChangeAspect="1" noChangeArrowheads="1"/>
          </p:cNvPicPr>
          <p:nvPr/>
        </p:nvPicPr>
        <p:blipFill>
          <a:blip r:embed="rId2"/>
          <a:srcRect/>
          <a:stretch>
            <a:fillRect/>
          </a:stretch>
        </p:blipFill>
        <p:spPr bwMode="auto">
          <a:xfrm>
            <a:off x="2960204" y="1239821"/>
            <a:ext cx="3990975" cy="2743200"/>
          </a:xfrm>
          <a:prstGeom prst="rect">
            <a:avLst/>
          </a:prstGeom>
          <a:noFill/>
          <a:ln w="9525">
            <a:noFill/>
            <a:miter lim="800000"/>
            <a:headEnd/>
            <a:tailEnd/>
          </a:ln>
        </p:spPr>
      </p:pic>
      <p:sp>
        <p:nvSpPr>
          <p:cNvPr id="21" name="文本框 1">
            <a:extLst>
              <a:ext uri="{FF2B5EF4-FFF2-40B4-BE49-F238E27FC236}">
                <a16:creationId xmlns:a16="http://schemas.microsoft.com/office/drawing/2014/main" xmlns="" id="{9EBE7EC0-2F2A-4A9F-BB83-DBE4093374F9}"/>
              </a:ext>
            </a:extLst>
          </p:cNvPr>
          <p:cNvSpPr txBox="1"/>
          <p:nvPr/>
        </p:nvSpPr>
        <p:spPr>
          <a:xfrm>
            <a:off x="4294086" y="3955099"/>
            <a:ext cx="1418215" cy="484748"/>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图形结构</a:t>
            </a:r>
            <a:endParaRPr lang="en-US" altLang="zh-CN" sz="1700" dirty="0" smtClean="0">
              <a:latin typeface="微软雅黑" panose="020B0503020204020204" pitchFamily="34" charset="-122"/>
              <a:ea typeface="微软雅黑" panose="020B0503020204020204" pitchFamily="34" charset="-122"/>
            </a:endParaRPr>
          </a:p>
        </p:txBody>
      </p:sp>
      <p:sp>
        <p:nvSpPr>
          <p:cNvPr id="23" name="文本框 1">
            <a:extLst>
              <a:ext uri="{FF2B5EF4-FFF2-40B4-BE49-F238E27FC236}">
                <a16:creationId xmlns:a16="http://schemas.microsoft.com/office/drawing/2014/main" xmlns="" id="{9EBE7EC0-2F2A-4A9F-BB83-DBE4093374F9}"/>
              </a:ext>
            </a:extLst>
          </p:cNvPr>
          <p:cNvSpPr txBox="1"/>
          <p:nvPr/>
        </p:nvSpPr>
        <p:spPr>
          <a:xfrm>
            <a:off x="1194109" y="4738611"/>
            <a:ext cx="9165515" cy="877163"/>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没有开始结点和终端结点，所有结点都可能有多个前驱结点和多个后继结点，也就是说形成了一个多对多的图形结构，我们在图形结构中也看到了，结点之间是相互连接的。</a:t>
            </a:r>
            <a:endParaRPr lang="en-US" altLang="zh-CN" sz="17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3866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删除二叉排序树的结点</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
            <a:extLst>
              <a:ext uri="{FF2B5EF4-FFF2-40B4-BE49-F238E27FC236}">
                <a16:creationId xmlns:a16="http://schemas.microsoft.com/office/drawing/2014/main" xmlns="" id="{9EBE7EC0-2F2A-4A9F-BB83-DBE4093374F9}"/>
              </a:ext>
            </a:extLst>
          </p:cNvPr>
          <p:cNvSpPr txBox="1"/>
          <p:nvPr/>
        </p:nvSpPr>
        <p:spPr>
          <a:xfrm>
            <a:off x="1333948" y="4614162"/>
            <a:ext cx="10510221" cy="2054409"/>
          </a:xfrm>
          <a:prstGeom prst="rect">
            <a:avLst/>
          </a:prstGeom>
          <a:noFill/>
        </p:spPr>
        <p:txBody>
          <a:bodyPr wrap="square" rtlCol="0">
            <a:spAutoFit/>
          </a:bodyPr>
          <a:lstStyle/>
          <a:p>
            <a:pPr>
              <a:lnSpc>
                <a:spcPct val="150000"/>
              </a:lnSpc>
            </a:pPr>
            <a:r>
              <a:rPr lang="en-US" altLang="zh-CN" sz="1700" dirty="0" smtClean="0">
                <a:latin typeface="微软雅黑" panose="020B0503020204020204" pitchFamily="34" charset="-122"/>
                <a:ea typeface="微软雅黑" panose="020B0503020204020204" pitchFamily="34" charset="-122"/>
              </a:rPr>
              <a:t>1</a:t>
            </a:r>
            <a:r>
              <a:rPr lang="zh-CN" altLang="en-US" sz="1700" dirty="0" smtClean="0">
                <a:latin typeface="微软雅黑" panose="020B0503020204020204" pitchFamily="34" charset="-122"/>
                <a:ea typeface="微软雅黑" panose="020B0503020204020204" pitchFamily="34" charset="-122"/>
              </a:rPr>
              <a:t>）如果树只有根结点，并且待删除的结点就是根结点。</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solidFill>
                  <a:srgbClr val="9900CC"/>
                </a:solidFill>
                <a:latin typeface="微软雅黑" panose="020B0503020204020204" pitchFamily="34" charset="-122"/>
                <a:ea typeface="微软雅黑" panose="020B0503020204020204" pitchFamily="34" charset="-122"/>
              </a:rPr>
              <a:t>2</a:t>
            </a:r>
            <a:r>
              <a:rPr lang="zh-CN" altLang="en-US" sz="1700" dirty="0" smtClean="0">
                <a:solidFill>
                  <a:srgbClr val="9900CC"/>
                </a:solidFill>
                <a:latin typeface="微软雅黑" panose="020B0503020204020204" pitchFamily="34" charset="-122"/>
                <a:ea typeface="微软雅黑" panose="020B0503020204020204" pitchFamily="34" charset="-122"/>
              </a:rPr>
              <a:t>）如果待删除的结点是叶结点，直接删除，不会破坏二叉排序树的性质。</a:t>
            </a:r>
            <a:endParaRPr lang="en-US" altLang="zh-CN" sz="1700" dirty="0" smtClean="0">
              <a:solidFill>
                <a:srgbClr val="9900CC"/>
              </a:solidFill>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3</a:t>
            </a:r>
            <a:r>
              <a:rPr lang="zh-CN" altLang="en-US" sz="1700" dirty="0" smtClean="0">
                <a:latin typeface="微软雅黑" panose="020B0503020204020204" pitchFamily="34" charset="-122"/>
                <a:ea typeface="微软雅黑" panose="020B0503020204020204" pitchFamily="34" charset="-122"/>
              </a:rPr>
              <a:t>）如果待删除的结点只有左子树或右子树，则让子树代替自己。</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solidFill>
                  <a:srgbClr val="9900CC"/>
                </a:solidFill>
                <a:latin typeface="微软雅黑" panose="020B0503020204020204" pitchFamily="34" charset="-122"/>
                <a:ea typeface="微软雅黑" panose="020B0503020204020204" pitchFamily="34" charset="-122"/>
              </a:rPr>
              <a:t>4</a:t>
            </a:r>
            <a:r>
              <a:rPr lang="zh-CN" altLang="en-US" sz="1700" dirty="0" smtClean="0">
                <a:solidFill>
                  <a:srgbClr val="9900CC"/>
                </a:solidFill>
                <a:latin typeface="微软雅黑" panose="020B0503020204020204" pitchFamily="34" charset="-122"/>
                <a:ea typeface="微软雅黑" panose="020B0503020204020204" pitchFamily="34" charset="-122"/>
              </a:rPr>
              <a:t>）如果待删除的结点有左子树和右子树，让左子树最右侧的结点代替自己，然后删除左子树最右侧的结点。也可以让右子树最左侧的结点代替自己，然后删除右子树最左侧的结点。</a:t>
            </a:r>
            <a:endParaRPr lang="en-US" altLang="zh-CN" sz="1700" dirty="0" smtClean="0">
              <a:solidFill>
                <a:srgbClr val="9900CC"/>
              </a:solidFill>
              <a:latin typeface="微软雅黑" panose="020B0503020204020204" pitchFamily="34" charset="-122"/>
              <a:ea typeface="微软雅黑" panose="020B0503020204020204" pitchFamily="34" charset="-122"/>
            </a:endParaRPr>
          </a:p>
        </p:txBody>
      </p:sp>
      <p:sp>
        <p:nvSpPr>
          <p:cNvPr id="19" name="文本框 1">
            <a:extLst>
              <a:ext uri="{FF2B5EF4-FFF2-40B4-BE49-F238E27FC236}">
                <a16:creationId xmlns:a16="http://schemas.microsoft.com/office/drawing/2014/main" xmlns="" id="{9EBE7EC0-2F2A-4A9F-BB83-DBE4093374F9}"/>
              </a:ext>
            </a:extLst>
          </p:cNvPr>
          <p:cNvSpPr txBox="1"/>
          <p:nvPr/>
        </p:nvSpPr>
        <p:spPr>
          <a:xfrm>
            <a:off x="4875014" y="1184234"/>
            <a:ext cx="2732443" cy="438518"/>
          </a:xfrm>
          <a:prstGeom prst="rect">
            <a:avLst/>
          </a:prstGeom>
          <a:noFill/>
        </p:spPr>
        <p:txBody>
          <a:bodyPr wrap="square" rtlCol="0">
            <a:spAutoFit/>
          </a:bodyPr>
          <a:lstStyle/>
          <a:p>
            <a:pPr>
              <a:lnSpc>
                <a:spcPct val="150000"/>
              </a:lnSpc>
            </a:pPr>
            <a:r>
              <a:rPr lang="zh-CN" altLang="en-US" sz="1700" b="1" dirty="0" smtClean="0">
                <a:latin typeface="微软雅黑" panose="020B0503020204020204" pitchFamily="34" charset="-122"/>
                <a:ea typeface="微软雅黑" panose="020B0503020204020204" pitchFamily="34" charset="-122"/>
              </a:rPr>
              <a:t>左子树 </a:t>
            </a:r>
            <a:r>
              <a:rPr lang="en-US" altLang="zh-CN" sz="1700" b="1" dirty="0" smtClean="0">
                <a:latin typeface="微软雅黑" panose="020B0503020204020204" pitchFamily="34" charset="-122"/>
                <a:ea typeface="微软雅黑" panose="020B0503020204020204" pitchFamily="34" charset="-122"/>
              </a:rPr>
              <a:t>&lt;</a:t>
            </a:r>
            <a:r>
              <a:rPr lang="zh-CN" altLang="en-US" sz="1700" b="1" dirty="0" smtClean="0">
                <a:latin typeface="微软雅黑" panose="020B0503020204020204" pitchFamily="34" charset="-122"/>
                <a:ea typeface="微软雅黑" panose="020B0503020204020204" pitchFamily="34" charset="-122"/>
              </a:rPr>
              <a:t>  根 </a:t>
            </a:r>
            <a:r>
              <a:rPr lang="en-US" altLang="zh-CN" sz="1700" b="1" dirty="0" smtClean="0">
                <a:latin typeface="微软雅黑" panose="020B0503020204020204" pitchFamily="34" charset="-122"/>
                <a:ea typeface="微软雅黑" panose="020B0503020204020204" pitchFamily="34" charset="-122"/>
              </a:rPr>
              <a:t>&lt;</a:t>
            </a:r>
            <a:r>
              <a:rPr lang="zh-CN" altLang="en-US" sz="1700" b="1" dirty="0" smtClean="0">
                <a:latin typeface="微软雅黑" panose="020B0503020204020204" pitchFamily="34" charset="-122"/>
                <a:ea typeface="微软雅黑" panose="020B0503020204020204" pitchFamily="34" charset="-122"/>
              </a:rPr>
              <a:t> 右子树</a:t>
            </a:r>
            <a:endParaRPr lang="en-US" altLang="zh-CN" sz="1700" b="1" dirty="0" smtClean="0">
              <a:latin typeface="微软雅黑" panose="020B0503020204020204" pitchFamily="34" charset="-122"/>
              <a:ea typeface="微软雅黑" panose="020B0503020204020204" pitchFamily="34" charset="-122"/>
            </a:endParaRPr>
          </a:p>
        </p:txBody>
      </p:sp>
      <p:pic>
        <p:nvPicPr>
          <p:cNvPr id="4098" name="Picture 2"/>
          <p:cNvPicPr>
            <a:picLocks noChangeAspect="1" noChangeArrowheads="1"/>
          </p:cNvPicPr>
          <p:nvPr/>
        </p:nvPicPr>
        <p:blipFill>
          <a:blip r:embed="rId2"/>
          <a:srcRect/>
          <a:stretch>
            <a:fillRect/>
          </a:stretch>
        </p:blipFill>
        <p:spPr bwMode="auto">
          <a:xfrm>
            <a:off x="3854219" y="1734660"/>
            <a:ext cx="4902517" cy="2600230"/>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3866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二叉排序树的实现</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
            <a:extLst>
              <a:ext uri="{FF2B5EF4-FFF2-40B4-BE49-F238E27FC236}">
                <a16:creationId xmlns:a16="http://schemas.microsoft.com/office/drawing/2014/main" xmlns="" id="{9EBE7EC0-2F2A-4A9F-BB83-DBE4093374F9}"/>
              </a:ext>
            </a:extLst>
          </p:cNvPr>
          <p:cNvSpPr txBox="1"/>
          <p:nvPr/>
        </p:nvSpPr>
        <p:spPr>
          <a:xfrm>
            <a:off x="1075764" y="1429888"/>
            <a:ext cx="10510221" cy="1269578"/>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二叉排序树的源代码：</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1</a:t>
            </a:r>
            <a:r>
              <a:rPr lang="zh-CN" altLang="en-US" sz="1700" dirty="0" smtClean="0">
                <a:latin typeface="微软雅黑" panose="020B0503020204020204" pitchFamily="34" charset="-122"/>
                <a:ea typeface="微软雅黑" panose="020B0503020204020204" pitchFamily="34" charset="-122"/>
              </a:rPr>
              <a:t>）</a:t>
            </a:r>
            <a:r>
              <a:rPr lang="en-US" altLang="zh-CN" sz="1700" dirty="0" smtClean="0">
                <a:latin typeface="微软雅黑" panose="020B0503020204020204" pitchFamily="34" charset="-122"/>
                <a:ea typeface="微软雅黑" panose="020B0503020204020204" pitchFamily="34" charset="-122"/>
              </a:rPr>
              <a:t>C</a:t>
            </a:r>
            <a:r>
              <a:rPr lang="zh-CN" altLang="en-US" sz="1700" dirty="0" smtClean="0">
                <a:latin typeface="微软雅黑" panose="020B0503020204020204" pitchFamily="34" charset="-122"/>
                <a:ea typeface="微软雅黑" panose="020B0503020204020204" pitchFamily="34" charset="-122"/>
              </a:rPr>
              <a:t>语言版本，程序名：</a:t>
            </a:r>
            <a:r>
              <a:rPr lang="en-US" altLang="zh-CN" sz="1700" dirty="0" smtClean="0">
                <a:latin typeface="微软雅黑" panose="020B0503020204020204" pitchFamily="34" charset="-122"/>
                <a:ea typeface="微软雅黑" panose="020B0503020204020204" pitchFamily="34" charset="-122"/>
              </a:rPr>
              <a:t>btree4.c</a:t>
            </a:r>
            <a:r>
              <a:rPr lang="zh-CN" altLang="en-US" sz="1700" dirty="0" smtClean="0">
                <a:latin typeface="微软雅黑" panose="020B0503020204020204" pitchFamily="34" charset="-122"/>
                <a:ea typeface="微软雅黑" panose="020B0503020204020204" pitchFamily="34" charset="-122"/>
              </a:rPr>
              <a:t>，此程序演示二叉排序树的各种操作，包括插入、删除、查找。</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2</a:t>
            </a:r>
            <a:r>
              <a:rPr lang="zh-CN" altLang="en-US" sz="1700" dirty="0" smtClean="0">
                <a:latin typeface="微软雅黑" panose="020B0503020204020204" pitchFamily="34" charset="-122"/>
                <a:ea typeface="微软雅黑" panose="020B0503020204020204" pitchFamily="34" charset="-122"/>
              </a:rPr>
              <a:t>）</a:t>
            </a:r>
            <a:r>
              <a:rPr lang="en-US" altLang="zh-CN" sz="1700" dirty="0" smtClean="0">
                <a:latin typeface="微软雅黑" panose="020B0503020204020204" pitchFamily="34" charset="-122"/>
                <a:ea typeface="微软雅黑" panose="020B0503020204020204" pitchFamily="34" charset="-122"/>
              </a:rPr>
              <a:t>C++</a:t>
            </a:r>
            <a:r>
              <a:rPr lang="zh-CN" altLang="en-US" sz="1700" dirty="0" smtClean="0">
                <a:latin typeface="微软雅黑" panose="020B0503020204020204" pitchFamily="34" charset="-122"/>
                <a:ea typeface="微软雅黑" panose="020B0503020204020204" pitchFamily="34" charset="-122"/>
              </a:rPr>
              <a:t>语言版本，程序名：</a:t>
            </a:r>
            <a:r>
              <a:rPr lang="en-US" altLang="zh-CN" sz="1700" dirty="0" smtClean="0">
                <a:latin typeface="微软雅黑" panose="020B0503020204020204" pitchFamily="34" charset="-122"/>
                <a:ea typeface="微软雅黑" panose="020B0503020204020204" pitchFamily="34" charset="-122"/>
              </a:rPr>
              <a:t>btree4.cpp</a:t>
            </a:r>
            <a:r>
              <a:rPr lang="zh-CN" altLang="en-US" sz="1700" dirty="0" smtClean="0">
                <a:latin typeface="微软雅黑" panose="020B0503020204020204" pitchFamily="34" charset="-122"/>
                <a:ea typeface="微软雅黑" panose="020B0503020204020204" pitchFamily="34" charset="-122"/>
              </a:rPr>
              <a:t>，此程序演示二叉排序树的各种操作，包括插入、删除、查找。</a:t>
            </a:r>
            <a:endParaRPr lang="en-US" altLang="zh-CN" sz="17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3866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二叉排序树的查找效率分析</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
            <a:extLst>
              <a:ext uri="{FF2B5EF4-FFF2-40B4-BE49-F238E27FC236}">
                <a16:creationId xmlns:a16="http://schemas.microsoft.com/office/drawing/2014/main" xmlns="" id="{9EBE7EC0-2F2A-4A9F-BB83-DBE4093374F9}"/>
              </a:ext>
            </a:extLst>
          </p:cNvPr>
          <p:cNvSpPr txBox="1"/>
          <p:nvPr/>
        </p:nvSpPr>
        <p:spPr>
          <a:xfrm>
            <a:off x="1075764" y="1160938"/>
            <a:ext cx="10510221" cy="438518"/>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在查找操作中，需要对比关键字（结点值）的次数即</a:t>
            </a:r>
            <a:r>
              <a:rPr lang="zh-CN" altLang="en-US" sz="1700" b="1" dirty="0" smtClean="0">
                <a:solidFill>
                  <a:srgbClr val="9900CC"/>
                </a:solidFill>
                <a:latin typeface="微软雅黑" panose="020B0503020204020204" pitchFamily="34" charset="-122"/>
                <a:ea typeface="微软雅黑" panose="020B0503020204020204" pitchFamily="34" charset="-122"/>
              </a:rPr>
              <a:t>查找长度</a:t>
            </a:r>
            <a:r>
              <a:rPr lang="zh-CN" altLang="en-US" sz="1700" dirty="0" smtClean="0">
                <a:latin typeface="微软雅黑" panose="020B0503020204020204" pitchFamily="34" charset="-122"/>
                <a:ea typeface="微软雅黑" panose="020B0503020204020204" pitchFamily="34" charset="-122"/>
              </a:rPr>
              <a:t>，反映了查找运算的时间复杂度。</a:t>
            </a:r>
            <a:endParaRPr lang="en-US" altLang="zh-CN" sz="1700" dirty="0" smtClean="0">
              <a:latin typeface="微软雅黑" panose="020B0503020204020204" pitchFamily="34" charset="-122"/>
              <a:ea typeface="微软雅黑" panose="020B0503020204020204" pitchFamily="34" charset="-122"/>
            </a:endParaRPr>
          </a:p>
        </p:txBody>
      </p:sp>
      <p:pic>
        <p:nvPicPr>
          <p:cNvPr id="5123" name="Picture 3"/>
          <p:cNvPicPr>
            <a:picLocks noChangeAspect="1" noChangeArrowheads="1"/>
          </p:cNvPicPr>
          <p:nvPr/>
        </p:nvPicPr>
        <p:blipFill>
          <a:blip r:embed="rId2"/>
          <a:srcRect/>
          <a:stretch>
            <a:fillRect/>
          </a:stretch>
        </p:blipFill>
        <p:spPr bwMode="auto">
          <a:xfrm>
            <a:off x="1369920" y="1918784"/>
            <a:ext cx="2309196" cy="2054192"/>
          </a:xfrm>
          <a:prstGeom prst="rect">
            <a:avLst/>
          </a:prstGeom>
          <a:noFill/>
          <a:ln w="9525">
            <a:noFill/>
            <a:miter lim="800000"/>
            <a:headEnd/>
            <a:tailEnd/>
          </a:ln>
        </p:spPr>
      </p:pic>
      <p:pic>
        <p:nvPicPr>
          <p:cNvPr id="5124" name="Picture 4"/>
          <p:cNvPicPr>
            <a:picLocks noChangeAspect="1" noChangeArrowheads="1"/>
          </p:cNvPicPr>
          <p:nvPr/>
        </p:nvPicPr>
        <p:blipFill>
          <a:blip r:embed="rId3"/>
          <a:srcRect/>
          <a:stretch>
            <a:fillRect/>
          </a:stretch>
        </p:blipFill>
        <p:spPr bwMode="auto">
          <a:xfrm>
            <a:off x="6814354" y="1844039"/>
            <a:ext cx="3717382" cy="3259075"/>
          </a:xfrm>
          <a:prstGeom prst="rect">
            <a:avLst/>
          </a:prstGeom>
          <a:noFill/>
          <a:ln w="9525">
            <a:noFill/>
            <a:miter lim="800000"/>
            <a:headEnd/>
            <a:tailEnd/>
          </a:ln>
        </p:spPr>
      </p:pic>
      <p:sp>
        <p:nvSpPr>
          <p:cNvPr id="19" name="文本框 1">
            <a:extLst>
              <a:ext uri="{FF2B5EF4-FFF2-40B4-BE49-F238E27FC236}">
                <a16:creationId xmlns:a16="http://schemas.microsoft.com/office/drawing/2014/main" xmlns="" id="{9EBE7EC0-2F2A-4A9F-BB83-DBE4093374F9}"/>
              </a:ext>
            </a:extLst>
          </p:cNvPr>
          <p:cNvSpPr txBox="1"/>
          <p:nvPr/>
        </p:nvSpPr>
        <p:spPr>
          <a:xfrm>
            <a:off x="1075764" y="4411547"/>
            <a:ext cx="6541293" cy="484748"/>
          </a:xfrm>
          <a:prstGeom prst="rect">
            <a:avLst/>
          </a:prstGeom>
          <a:noFill/>
        </p:spPr>
        <p:txBody>
          <a:bodyPr wrap="square" rtlCol="0">
            <a:spAutoFit/>
          </a:bodyPr>
          <a:lstStyle/>
          <a:p>
            <a:pPr>
              <a:lnSpc>
                <a:spcPct val="150000"/>
              </a:lnSpc>
            </a:pPr>
            <a:r>
              <a:rPr lang="zh-CN" altLang="en-US" sz="1700" b="1" dirty="0" smtClean="0">
                <a:solidFill>
                  <a:srgbClr val="9900CC"/>
                </a:solidFill>
                <a:latin typeface="微软雅黑" panose="020B0503020204020204" pitchFamily="34" charset="-122"/>
                <a:ea typeface="微软雅黑" panose="020B0503020204020204" pitchFamily="34" charset="-122"/>
              </a:rPr>
              <a:t>查找成功</a:t>
            </a:r>
            <a:r>
              <a:rPr lang="zh-CN" altLang="en-US" sz="1700" dirty="0" smtClean="0">
                <a:latin typeface="微软雅黑" panose="020B0503020204020204" pitchFamily="34" charset="-122"/>
                <a:ea typeface="微软雅黑" panose="020B0503020204020204" pitchFamily="34" charset="-122"/>
              </a:rPr>
              <a:t>的</a:t>
            </a:r>
            <a:r>
              <a:rPr lang="zh-CN" altLang="en-US" sz="1700" b="1" dirty="0" smtClean="0">
                <a:solidFill>
                  <a:srgbClr val="9900CC"/>
                </a:solidFill>
                <a:latin typeface="微软雅黑" panose="020B0503020204020204" pitchFamily="34" charset="-122"/>
                <a:ea typeface="微软雅黑" panose="020B0503020204020204" pitchFamily="34" charset="-122"/>
              </a:rPr>
              <a:t>平均查找长度</a:t>
            </a:r>
            <a:r>
              <a:rPr lang="zh-CN" altLang="en-US" sz="1700" dirty="0" smtClean="0">
                <a:latin typeface="微软雅黑" panose="020B0503020204020204" pitchFamily="34" charset="-122"/>
                <a:ea typeface="微软雅黑" panose="020B0503020204020204" pitchFamily="34" charset="-122"/>
              </a:rPr>
              <a:t>（</a:t>
            </a:r>
            <a:r>
              <a:rPr lang="en-US" altLang="zh-CN" sz="1700" b="1" dirty="0" smtClean="0">
                <a:solidFill>
                  <a:srgbClr val="9900CC"/>
                </a:solidFill>
                <a:latin typeface="微软雅黑" panose="020B0503020204020204" pitchFamily="34" charset="-122"/>
                <a:ea typeface="微软雅黑" panose="020B0503020204020204" pitchFamily="34" charset="-122"/>
              </a:rPr>
              <a:t>ASL</a:t>
            </a:r>
            <a:r>
              <a:rPr lang="en-US" altLang="zh-CN" sz="1700" dirty="0" smtClean="0">
                <a:latin typeface="微软雅黑" panose="020B0503020204020204" pitchFamily="34" charset="-122"/>
                <a:ea typeface="微软雅黑" panose="020B0503020204020204" pitchFamily="34" charset="-122"/>
              </a:rPr>
              <a:t>  Average Search Length</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p:txBody>
      </p:sp>
      <p:sp>
        <p:nvSpPr>
          <p:cNvPr id="20" name="文本框 1">
            <a:extLst>
              <a:ext uri="{FF2B5EF4-FFF2-40B4-BE49-F238E27FC236}">
                <a16:creationId xmlns:a16="http://schemas.microsoft.com/office/drawing/2014/main" xmlns="" id="{9EBE7EC0-2F2A-4A9F-BB83-DBE4093374F9}"/>
              </a:ext>
            </a:extLst>
          </p:cNvPr>
          <p:cNvSpPr txBox="1"/>
          <p:nvPr/>
        </p:nvSpPr>
        <p:spPr>
          <a:xfrm>
            <a:off x="6617741" y="5476547"/>
            <a:ext cx="4731573" cy="484748"/>
          </a:xfrm>
          <a:prstGeom prst="rect">
            <a:avLst/>
          </a:prstGeom>
          <a:noFill/>
        </p:spPr>
        <p:txBody>
          <a:bodyPr wrap="square" rtlCol="0">
            <a:spAutoFit/>
          </a:bodyPr>
          <a:lstStyle/>
          <a:p>
            <a:pPr>
              <a:lnSpc>
                <a:spcPct val="150000"/>
              </a:lnSpc>
            </a:pPr>
            <a:r>
              <a:rPr lang="en-US" altLang="zh-CN" sz="1700" dirty="0" smtClean="0">
                <a:latin typeface="微软雅黑" panose="020B0503020204020204" pitchFamily="34" charset="-122"/>
                <a:ea typeface="微软雅黑" panose="020B0503020204020204" pitchFamily="34" charset="-122"/>
              </a:rPr>
              <a:t>ASL=(1*1+2*2+2*3+1*4+1*5+1*6)/8=3.25</a:t>
            </a:r>
          </a:p>
        </p:txBody>
      </p:sp>
      <p:sp>
        <p:nvSpPr>
          <p:cNvPr id="21" name="文本框 1">
            <a:extLst>
              <a:ext uri="{FF2B5EF4-FFF2-40B4-BE49-F238E27FC236}">
                <a16:creationId xmlns:a16="http://schemas.microsoft.com/office/drawing/2014/main" xmlns="" id="{9EBE7EC0-2F2A-4A9F-BB83-DBE4093374F9}"/>
              </a:ext>
            </a:extLst>
          </p:cNvPr>
          <p:cNvSpPr txBox="1"/>
          <p:nvPr/>
        </p:nvSpPr>
        <p:spPr>
          <a:xfrm>
            <a:off x="1111618" y="5476547"/>
            <a:ext cx="4032326" cy="484748"/>
          </a:xfrm>
          <a:prstGeom prst="rect">
            <a:avLst/>
          </a:prstGeom>
          <a:noFill/>
        </p:spPr>
        <p:txBody>
          <a:bodyPr wrap="square" rtlCol="0">
            <a:spAutoFit/>
          </a:bodyPr>
          <a:lstStyle/>
          <a:p>
            <a:pPr>
              <a:lnSpc>
                <a:spcPct val="150000"/>
              </a:lnSpc>
            </a:pPr>
            <a:r>
              <a:rPr lang="en-US" altLang="zh-CN" sz="1700" dirty="0" smtClean="0">
                <a:latin typeface="微软雅黑" panose="020B0503020204020204" pitchFamily="34" charset="-122"/>
                <a:ea typeface="微软雅黑" panose="020B0503020204020204" pitchFamily="34" charset="-122"/>
              </a:rPr>
              <a:t>ASL=(1*1+2*2+3*4+4*1)/8=2.625</a:t>
            </a: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3866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二叉排序树的查找效率分析</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
            <a:extLst>
              <a:ext uri="{FF2B5EF4-FFF2-40B4-BE49-F238E27FC236}">
                <a16:creationId xmlns:a16="http://schemas.microsoft.com/office/drawing/2014/main" xmlns="" id="{9EBE7EC0-2F2A-4A9F-BB83-DBE4093374F9}"/>
              </a:ext>
            </a:extLst>
          </p:cNvPr>
          <p:cNvSpPr txBox="1"/>
          <p:nvPr/>
        </p:nvSpPr>
        <p:spPr>
          <a:xfrm>
            <a:off x="1075764" y="1160938"/>
            <a:ext cx="10510221" cy="438518"/>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在查找操作中，需要对比关键字（结点值）的次数即</a:t>
            </a:r>
            <a:r>
              <a:rPr lang="zh-CN" altLang="en-US" sz="1700" b="1" dirty="0" smtClean="0">
                <a:solidFill>
                  <a:srgbClr val="9900CC"/>
                </a:solidFill>
                <a:latin typeface="微软雅黑" panose="020B0503020204020204" pitchFamily="34" charset="-122"/>
                <a:ea typeface="微软雅黑" panose="020B0503020204020204" pitchFamily="34" charset="-122"/>
              </a:rPr>
              <a:t>查找长度</a:t>
            </a:r>
            <a:r>
              <a:rPr lang="zh-CN" altLang="en-US" sz="1700" dirty="0" smtClean="0">
                <a:latin typeface="微软雅黑" panose="020B0503020204020204" pitchFamily="34" charset="-122"/>
                <a:ea typeface="微软雅黑" panose="020B0503020204020204" pitchFamily="34" charset="-122"/>
              </a:rPr>
              <a:t>，反映了查找运算的时间复杂度。</a:t>
            </a:r>
            <a:endParaRPr lang="en-US" altLang="zh-CN" sz="1700" dirty="0" smtClean="0">
              <a:latin typeface="微软雅黑" panose="020B0503020204020204" pitchFamily="34" charset="-122"/>
              <a:ea typeface="微软雅黑" panose="020B0503020204020204" pitchFamily="34" charset="-122"/>
            </a:endParaRPr>
          </a:p>
        </p:txBody>
      </p:sp>
      <p:sp>
        <p:nvSpPr>
          <p:cNvPr id="19" name="文本框 1">
            <a:extLst>
              <a:ext uri="{FF2B5EF4-FFF2-40B4-BE49-F238E27FC236}">
                <a16:creationId xmlns:a16="http://schemas.microsoft.com/office/drawing/2014/main" xmlns="" id="{9EBE7EC0-2F2A-4A9F-BB83-DBE4093374F9}"/>
              </a:ext>
            </a:extLst>
          </p:cNvPr>
          <p:cNvSpPr txBox="1"/>
          <p:nvPr/>
        </p:nvSpPr>
        <p:spPr>
          <a:xfrm>
            <a:off x="1075764" y="4583675"/>
            <a:ext cx="6541293" cy="484748"/>
          </a:xfrm>
          <a:prstGeom prst="rect">
            <a:avLst/>
          </a:prstGeom>
          <a:noFill/>
        </p:spPr>
        <p:txBody>
          <a:bodyPr wrap="square" rtlCol="0">
            <a:spAutoFit/>
          </a:bodyPr>
          <a:lstStyle/>
          <a:p>
            <a:pPr>
              <a:lnSpc>
                <a:spcPct val="150000"/>
              </a:lnSpc>
            </a:pPr>
            <a:r>
              <a:rPr lang="zh-CN" altLang="en-US" sz="1700" b="1" dirty="0" smtClean="0">
                <a:solidFill>
                  <a:srgbClr val="9900CC"/>
                </a:solidFill>
                <a:latin typeface="微软雅黑" panose="020B0503020204020204" pitchFamily="34" charset="-122"/>
                <a:ea typeface="微软雅黑" panose="020B0503020204020204" pitchFamily="34" charset="-122"/>
              </a:rPr>
              <a:t>查找失败</a:t>
            </a:r>
            <a:r>
              <a:rPr lang="zh-CN" altLang="en-US" sz="1700" dirty="0" smtClean="0">
                <a:latin typeface="微软雅黑" panose="020B0503020204020204" pitchFamily="34" charset="-122"/>
                <a:ea typeface="微软雅黑" panose="020B0503020204020204" pitchFamily="34" charset="-122"/>
              </a:rPr>
              <a:t>的</a:t>
            </a:r>
            <a:r>
              <a:rPr lang="zh-CN" altLang="en-US" sz="1700" b="1" dirty="0" smtClean="0">
                <a:solidFill>
                  <a:srgbClr val="9900CC"/>
                </a:solidFill>
                <a:latin typeface="微软雅黑" panose="020B0503020204020204" pitchFamily="34" charset="-122"/>
                <a:ea typeface="微软雅黑" panose="020B0503020204020204" pitchFamily="34" charset="-122"/>
              </a:rPr>
              <a:t>平均查找长度</a:t>
            </a:r>
            <a:r>
              <a:rPr lang="zh-CN" altLang="en-US" sz="1700" dirty="0" smtClean="0">
                <a:latin typeface="微软雅黑" panose="020B0503020204020204" pitchFamily="34" charset="-122"/>
                <a:ea typeface="微软雅黑" panose="020B0503020204020204" pitchFamily="34" charset="-122"/>
              </a:rPr>
              <a:t>（</a:t>
            </a:r>
            <a:r>
              <a:rPr lang="en-US" altLang="zh-CN" sz="1700" b="1" dirty="0" smtClean="0">
                <a:solidFill>
                  <a:srgbClr val="9900CC"/>
                </a:solidFill>
                <a:latin typeface="微软雅黑" panose="020B0503020204020204" pitchFamily="34" charset="-122"/>
                <a:ea typeface="微软雅黑" panose="020B0503020204020204" pitchFamily="34" charset="-122"/>
              </a:rPr>
              <a:t>ASL</a:t>
            </a:r>
            <a:r>
              <a:rPr lang="en-US" altLang="zh-CN" sz="1700" dirty="0" smtClean="0">
                <a:latin typeface="微软雅黑" panose="020B0503020204020204" pitchFamily="34" charset="-122"/>
                <a:ea typeface="微软雅黑" panose="020B0503020204020204" pitchFamily="34" charset="-122"/>
              </a:rPr>
              <a:t>  Average Search Length</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p:txBody>
      </p:sp>
      <p:sp>
        <p:nvSpPr>
          <p:cNvPr id="20" name="文本框 1">
            <a:extLst>
              <a:ext uri="{FF2B5EF4-FFF2-40B4-BE49-F238E27FC236}">
                <a16:creationId xmlns:a16="http://schemas.microsoft.com/office/drawing/2014/main" xmlns="" id="{9EBE7EC0-2F2A-4A9F-BB83-DBE4093374F9}"/>
              </a:ext>
            </a:extLst>
          </p:cNvPr>
          <p:cNvSpPr txBox="1"/>
          <p:nvPr/>
        </p:nvSpPr>
        <p:spPr>
          <a:xfrm>
            <a:off x="6639257" y="5476547"/>
            <a:ext cx="4731573" cy="438518"/>
          </a:xfrm>
          <a:prstGeom prst="rect">
            <a:avLst/>
          </a:prstGeom>
          <a:noFill/>
        </p:spPr>
        <p:txBody>
          <a:bodyPr wrap="square" rtlCol="0">
            <a:spAutoFit/>
          </a:bodyPr>
          <a:lstStyle/>
          <a:p>
            <a:pPr>
              <a:lnSpc>
                <a:spcPct val="150000"/>
              </a:lnSpc>
            </a:pPr>
            <a:r>
              <a:rPr lang="en-US" altLang="zh-CN" sz="1700" dirty="0" smtClean="0">
                <a:latin typeface="微软雅黑" panose="020B0503020204020204" pitchFamily="34" charset="-122"/>
                <a:ea typeface="微软雅黑" panose="020B0503020204020204" pitchFamily="34" charset="-122"/>
              </a:rPr>
              <a:t>ASL=…….</a:t>
            </a:r>
          </a:p>
        </p:txBody>
      </p:sp>
      <p:sp>
        <p:nvSpPr>
          <p:cNvPr id="21" name="文本框 1">
            <a:extLst>
              <a:ext uri="{FF2B5EF4-FFF2-40B4-BE49-F238E27FC236}">
                <a16:creationId xmlns:a16="http://schemas.microsoft.com/office/drawing/2014/main" xmlns="" id="{9EBE7EC0-2F2A-4A9F-BB83-DBE4093374F9}"/>
              </a:ext>
            </a:extLst>
          </p:cNvPr>
          <p:cNvSpPr txBox="1"/>
          <p:nvPr/>
        </p:nvSpPr>
        <p:spPr>
          <a:xfrm>
            <a:off x="1111618" y="5476547"/>
            <a:ext cx="4032326" cy="484748"/>
          </a:xfrm>
          <a:prstGeom prst="rect">
            <a:avLst/>
          </a:prstGeom>
          <a:noFill/>
        </p:spPr>
        <p:txBody>
          <a:bodyPr wrap="square" rtlCol="0">
            <a:spAutoFit/>
          </a:bodyPr>
          <a:lstStyle/>
          <a:p>
            <a:pPr>
              <a:lnSpc>
                <a:spcPct val="150000"/>
              </a:lnSpc>
            </a:pPr>
            <a:r>
              <a:rPr lang="en-US" altLang="zh-CN" sz="1700" dirty="0" smtClean="0">
                <a:latin typeface="微软雅黑" panose="020B0503020204020204" pitchFamily="34" charset="-122"/>
                <a:ea typeface="微软雅黑" panose="020B0503020204020204" pitchFamily="34" charset="-122"/>
              </a:rPr>
              <a:t>ASL=(3*7+4*2)/9=3.22</a:t>
            </a:r>
          </a:p>
        </p:txBody>
      </p:sp>
      <p:pic>
        <p:nvPicPr>
          <p:cNvPr id="7172" name="Picture 4"/>
          <p:cNvPicPr>
            <a:picLocks noChangeAspect="1" noChangeArrowheads="1"/>
          </p:cNvPicPr>
          <p:nvPr/>
        </p:nvPicPr>
        <p:blipFill>
          <a:blip r:embed="rId2"/>
          <a:srcRect/>
          <a:stretch>
            <a:fillRect/>
          </a:stretch>
        </p:blipFill>
        <p:spPr bwMode="auto">
          <a:xfrm>
            <a:off x="1256179" y="1813784"/>
            <a:ext cx="3219002" cy="2306529"/>
          </a:xfrm>
          <a:prstGeom prst="rect">
            <a:avLst/>
          </a:prstGeom>
          <a:noFill/>
          <a:ln w="9525">
            <a:noFill/>
            <a:miter lim="800000"/>
            <a:headEnd/>
            <a:tailEnd/>
          </a:ln>
        </p:spPr>
      </p:pic>
      <p:pic>
        <p:nvPicPr>
          <p:cNvPr id="7173" name="Picture 5"/>
          <p:cNvPicPr>
            <a:picLocks noChangeAspect="1" noChangeArrowheads="1"/>
          </p:cNvPicPr>
          <p:nvPr/>
        </p:nvPicPr>
        <p:blipFill>
          <a:blip r:embed="rId3"/>
          <a:srcRect/>
          <a:stretch>
            <a:fillRect/>
          </a:stretch>
        </p:blipFill>
        <p:spPr bwMode="auto">
          <a:xfrm>
            <a:off x="7476676" y="1724753"/>
            <a:ext cx="3689761" cy="3328393"/>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3866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二叉排序树的查找效率分析</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23" name="Picture 3"/>
          <p:cNvPicPr>
            <a:picLocks noChangeAspect="1" noChangeArrowheads="1"/>
          </p:cNvPicPr>
          <p:nvPr/>
        </p:nvPicPr>
        <p:blipFill>
          <a:blip r:embed="rId2"/>
          <a:srcRect/>
          <a:stretch>
            <a:fillRect/>
          </a:stretch>
        </p:blipFill>
        <p:spPr bwMode="auto">
          <a:xfrm>
            <a:off x="1369920" y="2273798"/>
            <a:ext cx="2309196" cy="2054192"/>
          </a:xfrm>
          <a:prstGeom prst="rect">
            <a:avLst/>
          </a:prstGeom>
          <a:noFill/>
          <a:ln w="9525">
            <a:noFill/>
            <a:miter lim="800000"/>
            <a:headEnd/>
            <a:tailEnd/>
          </a:ln>
        </p:spPr>
      </p:pic>
      <p:sp>
        <p:nvSpPr>
          <p:cNvPr id="22" name="文本框 1">
            <a:extLst>
              <a:ext uri="{FF2B5EF4-FFF2-40B4-BE49-F238E27FC236}">
                <a16:creationId xmlns:a16="http://schemas.microsoft.com/office/drawing/2014/main" xmlns="" id="{9EBE7EC0-2F2A-4A9F-BB83-DBE4093374F9}"/>
              </a:ext>
            </a:extLst>
          </p:cNvPr>
          <p:cNvSpPr txBox="1"/>
          <p:nvPr/>
        </p:nvSpPr>
        <p:spPr>
          <a:xfrm>
            <a:off x="1269419" y="4616930"/>
            <a:ext cx="5056076" cy="877163"/>
          </a:xfrm>
          <a:prstGeom prst="rect">
            <a:avLst/>
          </a:prstGeom>
          <a:noFill/>
        </p:spPr>
        <p:txBody>
          <a:bodyPr wrap="square" rtlCol="0">
            <a:spAutoFit/>
          </a:bodyPr>
          <a:lstStyle/>
          <a:p>
            <a:pPr>
              <a:lnSpc>
                <a:spcPct val="150000"/>
              </a:lnSpc>
            </a:pPr>
            <a:r>
              <a:rPr lang="zh-CN" altLang="en-US" sz="1700" dirty="0" smtClean="0">
                <a:latin typeface="Microsoft YaHei UI" pitchFamily="34" charset="-122"/>
                <a:ea typeface="Microsoft YaHei UI" pitchFamily="34" charset="-122"/>
              </a:rPr>
              <a:t>最好的情况：平均查找长度</a:t>
            </a:r>
            <a:r>
              <a:rPr lang="en-US" altLang="zh-CN" sz="1700" dirty="0" smtClean="0">
                <a:latin typeface="Microsoft YaHei UI" pitchFamily="34" charset="-122"/>
                <a:ea typeface="Microsoft YaHei UI" pitchFamily="34" charset="-122"/>
              </a:rPr>
              <a:t>=O(log</a:t>
            </a:r>
            <a:r>
              <a:rPr lang="en-US" altLang="zh-CN" sz="1700" baseline="-25000" dirty="0" smtClean="0">
                <a:latin typeface="Microsoft YaHei UI" pitchFamily="34" charset="-122"/>
                <a:ea typeface="Microsoft YaHei UI" pitchFamily="34" charset="-122"/>
              </a:rPr>
              <a:t>2</a:t>
            </a:r>
            <a:r>
              <a:rPr lang="en-US" altLang="zh-CN" sz="1700" dirty="0" smtClean="0">
                <a:latin typeface="Microsoft YaHei UI" pitchFamily="34" charset="-122"/>
                <a:ea typeface="Microsoft YaHei UI" pitchFamily="34" charset="-122"/>
              </a:rPr>
              <a:t>n)</a:t>
            </a:r>
          </a:p>
          <a:p>
            <a:pPr>
              <a:lnSpc>
                <a:spcPct val="150000"/>
              </a:lnSpc>
            </a:pPr>
            <a:r>
              <a:rPr lang="zh-CN" altLang="en-US" sz="1700" dirty="0" smtClean="0">
                <a:latin typeface="Microsoft YaHei UI" pitchFamily="34" charset="-122"/>
                <a:ea typeface="Microsoft YaHei UI" pitchFamily="34" charset="-122"/>
              </a:rPr>
              <a:t>最坏的情况：平均查找长度</a:t>
            </a:r>
            <a:r>
              <a:rPr lang="en-US" altLang="zh-CN" sz="1700" dirty="0" smtClean="0">
                <a:latin typeface="Microsoft YaHei UI" pitchFamily="34" charset="-122"/>
                <a:ea typeface="Microsoft YaHei UI" pitchFamily="34" charset="-122"/>
              </a:rPr>
              <a:t>=O(n)</a:t>
            </a:r>
          </a:p>
        </p:txBody>
      </p:sp>
      <p:pic>
        <p:nvPicPr>
          <p:cNvPr id="6146" name="Picture 2"/>
          <p:cNvPicPr>
            <a:picLocks noChangeAspect="1" noChangeArrowheads="1"/>
          </p:cNvPicPr>
          <p:nvPr/>
        </p:nvPicPr>
        <p:blipFill>
          <a:blip r:embed="rId3"/>
          <a:srcRect/>
          <a:stretch>
            <a:fillRect/>
          </a:stretch>
        </p:blipFill>
        <p:spPr bwMode="auto">
          <a:xfrm>
            <a:off x="7808652" y="2222201"/>
            <a:ext cx="3712788" cy="4439042"/>
          </a:xfrm>
          <a:prstGeom prst="rect">
            <a:avLst/>
          </a:prstGeom>
          <a:noFill/>
          <a:ln w="9525">
            <a:noFill/>
            <a:miter lim="800000"/>
            <a:headEnd/>
            <a:tailEnd/>
          </a:ln>
        </p:spPr>
      </p:pic>
      <p:sp>
        <p:nvSpPr>
          <p:cNvPr id="28" name="文本框 1">
            <a:extLst>
              <a:ext uri="{FF2B5EF4-FFF2-40B4-BE49-F238E27FC236}">
                <a16:creationId xmlns:a16="http://schemas.microsoft.com/office/drawing/2014/main" xmlns="" id="{9EBE7EC0-2F2A-4A9F-BB83-DBE4093374F9}"/>
              </a:ext>
            </a:extLst>
          </p:cNvPr>
          <p:cNvSpPr txBox="1"/>
          <p:nvPr/>
        </p:nvSpPr>
        <p:spPr>
          <a:xfrm>
            <a:off x="1013015" y="1337528"/>
            <a:ext cx="9916754" cy="877163"/>
          </a:xfrm>
          <a:prstGeom prst="rect">
            <a:avLst/>
          </a:prstGeom>
          <a:noFill/>
        </p:spPr>
        <p:txBody>
          <a:bodyPr wrap="square" rtlCol="0">
            <a:spAutoFit/>
          </a:bodyPr>
          <a:lstStyle/>
          <a:p>
            <a:pPr>
              <a:lnSpc>
                <a:spcPct val="150000"/>
              </a:lnSpc>
            </a:pPr>
            <a:r>
              <a:rPr lang="zh-CN" altLang="en-US" sz="1700" dirty="0" smtClean="0">
                <a:latin typeface="Microsoft YaHei UI" pitchFamily="34" charset="-122"/>
                <a:ea typeface="Microsoft YaHei UI" pitchFamily="34" charset="-122"/>
              </a:rPr>
              <a:t>如果二叉排序树高为</a:t>
            </a:r>
            <a:r>
              <a:rPr lang="en-US" altLang="zh-CN" sz="1700" dirty="0" smtClean="0">
                <a:latin typeface="Microsoft YaHei UI" pitchFamily="34" charset="-122"/>
                <a:ea typeface="Microsoft YaHei UI" pitchFamily="34" charset="-122"/>
              </a:rPr>
              <a:t>h</a:t>
            </a:r>
            <a:r>
              <a:rPr lang="zh-CN" altLang="en-US" sz="1700" dirty="0" smtClean="0">
                <a:latin typeface="Microsoft YaHei UI" pitchFamily="34" charset="-122"/>
                <a:ea typeface="Microsoft YaHei UI" pitchFamily="34" charset="-122"/>
              </a:rPr>
              <a:t>，最下层结点的查找长度为</a:t>
            </a:r>
            <a:r>
              <a:rPr lang="en-US" altLang="zh-CN" sz="1700" dirty="0" smtClean="0">
                <a:latin typeface="Microsoft YaHei UI" pitchFamily="34" charset="-122"/>
                <a:ea typeface="Microsoft YaHei UI" pitchFamily="34" charset="-122"/>
              </a:rPr>
              <a:t>h</a:t>
            </a:r>
            <a:r>
              <a:rPr lang="zh-CN" altLang="en-US" sz="1700" dirty="0" smtClean="0">
                <a:latin typeface="Microsoft YaHei UI" pitchFamily="34" charset="-122"/>
                <a:ea typeface="Microsoft YaHei UI" pitchFamily="34" charset="-122"/>
              </a:rPr>
              <a:t>，查找操作的时间复杂度为</a:t>
            </a:r>
            <a:r>
              <a:rPr lang="en-US" altLang="zh-CN" sz="1700" dirty="0" smtClean="0">
                <a:latin typeface="Microsoft YaHei UI" pitchFamily="34" charset="-122"/>
                <a:ea typeface="Microsoft YaHei UI" pitchFamily="34" charset="-122"/>
              </a:rPr>
              <a:t>O(h)</a:t>
            </a:r>
            <a:r>
              <a:rPr lang="zh-CN" altLang="en-US" sz="1700" dirty="0" smtClean="0">
                <a:latin typeface="Microsoft YaHei UI" pitchFamily="34" charset="-122"/>
                <a:ea typeface="Microsoft YaHei UI" pitchFamily="34" charset="-122"/>
              </a:rPr>
              <a:t>。</a:t>
            </a:r>
            <a:endParaRPr lang="en-US" altLang="zh-CN" sz="1700" dirty="0" smtClean="0">
              <a:latin typeface="Microsoft YaHei UI" pitchFamily="34" charset="-122"/>
              <a:ea typeface="Microsoft YaHei UI" pitchFamily="34" charset="-122"/>
            </a:endParaRPr>
          </a:p>
          <a:p>
            <a:pPr>
              <a:lnSpc>
                <a:spcPct val="150000"/>
              </a:lnSpc>
            </a:pPr>
            <a:r>
              <a:rPr lang="zh-CN" altLang="en-US" sz="1700" dirty="0" smtClean="0">
                <a:latin typeface="Microsoft YaHei UI" pitchFamily="34" charset="-122"/>
                <a:ea typeface="Microsoft YaHei UI" pitchFamily="34" charset="-122"/>
              </a:rPr>
              <a:t>具有</a:t>
            </a:r>
            <a:r>
              <a:rPr lang="en-US" altLang="zh-CN" sz="1700" dirty="0" smtClean="0">
                <a:latin typeface="Microsoft YaHei UI" pitchFamily="34" charset="-122"/>
                <a:ea typeface="Microsoft YaHei UI" pitchFamily="34" charset="-122"/>
              </a:rPr>
              <a:t>n</a:t>
            </a:r>
            <a:r>
              <a:rPr lang="zh-CN" altLang="en-US" sz="1700" dirty="0" smtClean="0">
                <a:latin typeface="Microsoft YaHei UI" pitchFamily="34" charset="-122"/>
                <a:ea typeface="Microsoft YaHei UI" pitchFamily="34" charset="-122"/>
              </a:rPr>
              <a:t>个（</a:t>
            </a:r>
            <a:r>
              <a:rPr lang="en-US" altLang="zh-CN" sz="1700" dirty="0" smtClean="0">
                <a:latin typeface="Microsoft YaHei UI" pitchFamily="34" charset="-122"/>
                <a:ea typeface="Microsoft YaHei UI" pitchFamily="34" charset="-122"/>
              </a:rPr>
              <a:t>n&gt;0</a:t>
            </a:r>
            <a:r>
              <a:rPr lang="zh-CN" altLang="en-US" sz="1700" dirty="0" smtClean="0">
                <a:latin typeface="Microsoft YaHei UI" pitchFamily="34" charset="-122"/>
                <a:ea typeface="Microsoft YaHei UI" pitchFamily="34" charset="-122"/>
              </a:rPr>
              <a:t>）结点的二叉树的最小高度为                  或                。最大高度为</a:t>
            </a:r>
            <a:r>
              <a:rPr lang="en-US" altLang="zh-CN" sz="1700" dirty="0" smtClean="0">
                <a:latin typeface="Microsoft YaHei UI" pitchFamily="34" charset="-122"/>
                <a:ea typeface="Microsoft YaHei UI" pitchFamily="34" charset="-122"/>
              </a:rPr>
              <a:t>n</a:t>
            </a:r>
            <a:r>
              <a:rPr lang="zh-CN" altLang="en-US" sz="1700" dirty="0" smtClean="0">
                <a:latin typeface="Microsoft YaHei UI" pitchFamily="34" charset="-122"/>
                <a:ea typeface="Microsoft YaHei UI" pitchFamily="34" charset="-122"/>
              </a:rPr>
              <a:t>。</a:t>
            </a:r>
            <a:endParaRPr lang="en-US" altLang="zh-CN" sz="1700" dirty="0" smtClean="0">
              <a:latin typeface="Microsoft YaHei UI" pitchFamily="34" charset="-122"/>
              <a:ea typeface="Microsoft YaHei UI" pitchFamily="34" charset="-122"/>
            </a:endParaRPr>
          </a:p>
        </p:txBody>
      </p:sp>
      <p:pic>
        <p:nvPicPr>
          <p:cNvPr id="29" name="Picture 9"/>
          <p:cNvPicPr>
            <a:picLocks noChangeAspect="1" noChangeArrowheads="1"/>
          </p:cNvPicPr>
          <p:nvPr/>
        </p:nvPicPr>
        <p:blipFill>
          <a:blip r:embed="rId4"/>
          <a:srcRect/>
          <a:stretch>
            <a:fillRect/>
          </a:stretch>
        </p:blipFill>
        <p:spPr bwMode="auto">
          <a:xfrm>
            <a:off x="5411406" y="1810587"/>
            <a:ext cx="1057275" cy="314325"/>
          </a:xfrm>
          <a:prstGeom prst="rect">
            <a:avLst/>
          </a:prstGeom>
          <a:noFill/>
          <a:ln w="9525">
            <a:noFill/>
            <a:miter lim="800000"/>
            <a:headEnd/>
            <a:tailEnd/>
          </a:ln>
        </p:spPr>
      </p:pic>
      <p:pic>
        <p:nvPicPr>
          <p:cNvPr id="30" name="Picture 10"/>
          <p:cNvPicPr>
            <a:picLocks noChangeAspect="1" noChangeArrowheads="1"/>
          </p:cNvPicPr>
          <p:nvPr/>
        </p:nvPicPr>
        <p:blipFill>
          <a:blip r:embed="rId5"/>
          <a:srcRect/>
          <a:stretch>
            <a:fillRect/>
          </a:stretch>
        </p:blipFill>
        <p:spPr bwMode="auto">
          <a:xfrm>
            <a:off x="6766891" y="1782268"/>
            <a:ext cx="895350" cy="371475"/>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66255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平衡二叉树</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100" name="Picture 4"/>
          <p:cNvPicPr>
            <a:picLocks noChangeAspect="1" noChangeArrowheads="1"/>
          </p:cNvPicPr>
          <p:nvPr/>
        </p:nvPicPr>
        <p:blipFill>
          <a:blip r:embed="rId2"/>
          <a:srcRect/>
          <a:stretch>
            <a:fillRect/>
          </a:stretch>
        </p:blipFill>
        <p:spPr bwMode="auto">
          <a:xfrm>
            <a:off x="3095625" y="2290763"/>
            <a:ext cx="6000750" cy="2276475"/>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66255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平衡二叉树</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
            <a:extLst>
              <a:ext uri="{FF2B5EF4-FFF2-40B4-BE49-F238E27FC236}">
                <a16:creationId xmlns:a16="http://schemas.microsoft.com/office/drawing/2014/main" xmlns="" id="{9EBE7EC0-2F2A-4A9F-BB83-DBE4093374F9}"/>
              </a:ext>
            </a:extLst>
          </p:cNvPr>
          <p:cNvSpPr txBox="1"/>
          <p:nvPr/>
        </p:nvSpPr>
        <p:spPr>
          <a:xfrm>
            <a:off x="860615" y="1226372"/>
            <a:ext cx="10155216" cy="1290481"/>
          </a:xfrm>
          <a:prstGeom prst="rect">
            <a:avLst/>
          </a:prstGeom>
          <a:noFill/>
        </p:spPr>
        <p:txBody>
          <a:bodyPr wrap="square" rtlCol="0">
            <a:spAutoFit/>
          </a:bodyPr>
          <a:lstStyle/>
          <a:p>
            <a:pPr>
              <a:lnSpc>
                <a:spcPct val="150000"/>
              </a:lnSpc>
            </a:pPr>
            <a:r>
              <a:rPr lang="zh-CN" altLang="en-US" dirty="0" smtClean="0">
                <a:latin typeface="Microsoft YaHei UI" pitchFamily="34" charset="-122"/>
                <a:ea typeface="Microsoft YaHei UI" pitchFamily="34" charset="-122"/>
              </a:rPr>
              <a:t>   </a:t>
            </a:r>
            <a:r>
              <a:rPr lang="zh-CN" altLang="en-US" dirty="0" smtClean="0">
                <a:solidFill>
                  <a:srgbClr val="9900CC"/>
                </a:solidFill>
                <a:latin typeface="Microsoft YaHei UI" pitchFamily="34" charset="-122"/>
                <a:ea typeface="Microsoft YaHei UI" pitchFamily="34" charset="-122"/>
              </a:rPr>
              <a:t>平衡二叉树</a:t>
            </a:r>
            <a:r>
              <a:rPr lang="zh-CN" altLang="en-US" dirty="0" smtClean="0">
                <a:latin typeface="Microsoft YaHei UI" pitchFamily="34" charset="-122"/>
                <a:ea typeface="Microsoft YaHei UI" pitchFamily="34" charset="-122"/>
              </a:rPr>
              <a:t>（</a:t>
            </a:r>
            <a:r>
              <a:rPr lang="en-US" altLang="zh-CN" dirty="0" smtClean="0">
                <a:latin typeface="Microsoft YaHei UI" pitchFamily="34" charset="-122"/>
                <a:ea typeface="Microsoft YaHei UI" pitchFamily="34" charset="-122"/>
              </a:rPr>
              <a:t>Balanced Binary Tree</a:t>
            </a:r>
            <a:r>
              <a:rPr lang="zh-CN" altLang="en-US" dirty="0" smtClean="0">
                <a:latin typeface="Microsoft YaHei UI" pitchFamily="34" charset="-122"/>
                <a:ea typeface="Microsoft YaHei UI" pitchFamily="34" charset="-122"/>
              </a:rPr>
              <a:t>），简称平衡树（</a:t>
            </a:r>
            <a:r>
              <a:rPr lang="en-US" altLang="zh-CN" dirty="0" smtClean="0">
                <a:latin typeface="Microsoft YaHei UI" pitchFamily="34" charset="-122"/>
                <a:ea typeface="Microsoft YaHei UI" pitchFamily="34" charset="-122"/>
              </a:rPr>
              <a:t>AVL </a:t>
            </a:r>
            <a:r>
              <a:rPr lang="en-US" altLang="zh-CN" dirty="0" err="1" smtClean="0">
                <a:latin typeface="Microsoft YaHei UI" pitchFamily="34" charset="-122"/>
                <a:ea typeface="Microsoft YaHei UI" pitchFamily="34" charset="-122"/>
              </a:rPr>
              <a:t>G.M.Adelson-Velsky</a:t>
            </a:r>
            <a:r>
              <a:rPr lang="zh-CN" altLang="en-US" dirty="0" smtClean="0">
                <a:latin typeface="Microsoft YaHei UI" pitchFamily="34" charset="-122"/>
                <a:ea typeface="Microsoft YaHei UI" pitchFamily="34" charset="-122"/>
              </a:rPr>
              <a:t>、</a:t>
            </a:r>
            <a:r>
              <a:rPr lang="en-US" altLang="zh-CN" dirty="0" err="1" smtClean="0">
                <a:latin typeface="Microsoft YaHei UI" pitchFamily="34" charset="-122"/>
                <a:ea typeface="Microsoft YaHei UI" pitchFamily="34" charset="-122"/>
              </a:rPr>
              <a:t>E.M.Landis</a:t>
            </a:r>
            <a:r>
              <a:rPr lang="zh-CN" altLang="en-US" dirty="0" smtClean="0">
                <a:latin typeface="Microsoft YaHei UI" pitchFamily="34" charset="-122"/>
                <a:ea typeface="Microsoft YaHei UI" pitchFamily="34" charset="-122"/>
              </a:rPr>
              <a:t>），树上</a:t>
            </a:r>
            <a:r>
              <a:rPr lang="zh-CN" altLang="en-US" dirty="0" smtClean="0">
                <a:solidFill>
                  <a:srgbClr val="9900CC"/>
                </a:solidFill>
                <a:latin typeface="Microsoft YaHei UI" pitchFamily="34" charset="-122"/>
                <a:ea typeface="Microsoft YaHei UI" pitchFamily="34" charset="-122"/>
              </a:rPr>
              <a:t>任意结点</a:t>
            </a:r>
            <a:r>
              <a:rPr lang="zh-CN" altLang="en-US" dirty="0" smtClean="0">
                <a:latin typeface="Microsoft YaHei UI" pitchFamily="34" charset="-122"/>
                <a:ea typeface="Microsoft YaHei UI" pitchFamily="34" charset="-122"/>
              </a:rPr>
              <a:t>的左子树和右子树的深度之差不超过</a:t>
            </a:r>
            <a:r>
              <a:rPr lang="en-US" altLang="zh-CN" dirty="0" smtClean="0">
                <a:latin typeface="Microsoft YaHei UI" pitchFamily="34" charset="-122"/>
                <a:ea typeface="Microsoft YaHei UI" pitchFamily="34" charset="-122"/>
              </a:rPr>
              <a:t>1</a:t>
            </a:r>
            <a:r>
              <a:rPr lang="zh-CN" altLang="en-US" dirty="0" smtClean="0">
                <a:latin typeface="Microsoft YaHei UI" pitchFamily="34" charset="-122"/>
                <a:ea typeface="Microsoft YaHei UI" pitchFamily="34" charset="-122"/>
              </a:rPr>
              <a:t>。</a:t>
            </a:r>
            <a:endParaRPr lang="en-US" altLang="zh-CN" dirty="0" smtClean="0">
              <a:latin typeface="Microsoft YaHei UI" pitchFamily="34" charset="-122"/>
              <a:ea typeface="Microsoft YaHei UI" pitchFamily="34" charset="-122"/>
            </a:endParaRPr>
          </a:p>
          <a:p>
            <a:pPr>
              <a:lnSpc>
                <a:spcPct val="150000"/>
              </a:lnSpc>
            </a:pPr>
            <a:r>
              <a:rPr lang="en-US" altLang="zh-CN" dirty="0" smtClean="0">
                <a:latin typeface="Microsoft YaHei UI" pitchFamily="34" charset="-122"/>
                <a:ea typeface="Microsoft YaHei UI" pitchFamily="34" charset="-122"/>
              </a:rPr>
              <a:t>   </a:t>
            </a:r>
            <a:r>
              <a:rPr lang="zh-CN" altLang="en-US" dirty="0" smtClean="0">
                <a:solidFill>
                  <a:srgbClr val="9900CC"/>
                </a:solidFill>
                <a:latin typeface="Microsoft YaHei UI" pitchFamily="34" charset="-122"/>
                <a:ea typeface="Microsoft YaHei UI" pitchFamily="34" charset="-122"/>
              </a:rPr>
              <a:t>结点的平衡因子</a:t>
            </a:r>
            <a:r>
              <a:rPr lang="en-US" altLang="zh-CN" dirty="0" smtClean="0">
                <a:latin typeface="Microsoft YaHei UI" pitchFamily="34" charset="-122"/>
                <a:ea typeface="Microsoft YaHei UI" pitchFamily="34" charset="-122"/>
              </a:rPr>
              <a:t>=</a:t>
            </a:r>
            <a:r>
              <a:rPr lang="zh-CN" altLang="en-US" dirty="0" smtClean="0">
                <a:solidFill>
                  <a:srgbClr val="9900CC"/>
                </a:solidFill>
                <a:latin typeface="Microsoft YaHei UI" pitchFamily="34" charset="-122"/>
                <a:ea typeface="Microsoft YaHei UI" pitchFamily="34" charset="-122"/>
              </a:rPr>
              <a:t>左子树的高度</a:t>
            </a:r>
            <a:r>
              <a:rPr lang="en-US" altLang="zh-CN" dirty="0" smtClean="0">
                <a:latin typeface="Microsoft YaHei UI" pitchFamily="34" charset="-122"/>
                <a:ea typeface="Microsoft YaHei UI" pitchFamily="34" charset="-122"/>
              </a:rPr>
              <a:t>-</a:t>
            </a:r>
            <a:r>
              <a:rPr lang="zh-CN" altLang="en-US" dirty="0" smtClean="0">
                <a:solidFill>
                  <a:srgbClr val="9900CC"/>
                </a:solidFill>
                <a:latin typeface="Microsoft YaHei UI" pitchFamily="34" charset="-122"/>
                <a:ea typeface="Microsoft YaHei UI" pitchFamily="34" charset="-122"/>
              </a:rPr>
              <a:t>右子树的高度</a:t>
            </a:r>
            <a:endParaRPr lang="en-US" altLang="zh-CN" dirty="0" smtClean="0">
              <a:solidFill>
                <a:srgbClr val="9900CC"/>
              </a:solidFill>
              <a:latin typeface="Microsoft YaHei UI" pitchFamily="34" charset="-122"/>
              <a:ea typeface="Microsoft YaHei UI" pitchFamily="34" charset="-122"/>
            </a:endParaRPr>
          </a:p>
        </p:txBody>
      </p:sp>
      <p:pic>
        <p:nvPicPr>
          <p:cNvPr id="1027" name="Picture 3"/>
          <p:cNvPicPr>
            <a:picLocks noChangeAspect="1" noChangeArrowheads="1"/>
          </p:cNvPicPr>
          <p:nvPr/>
        </p:nvPicPr>
        <p:blipFill>
          <a:blip r:embed="rId2"/>
          <a:srcRect/>
          <a:stretch>
            <a:fillRect/>
          </a:stretch>
        </p:blipFill>
        <p:spPr bwMode="auto">
          <a:xfrm>
            <a:off x="1649338" y="3022226"/>
            <a:ext cx="4181475" cy="2857500"/>
          </a:xfrm>
          <a:prstGeom prst="rect">
            <a:avLst/>
          </a:prstGeom>
          <a:noFill/>
          <a:ln w="9525">
            <a:noFill/>
            <a:miter lim="800000"/>
            <a:headEnd/>
            <a:tailEnd/>
          </a:ln>
        </p:spPr>
      </p:pic>
      <p:pic>
        <p:nvPicPr>
          <p:cNvPr id="1028" name="Picture 4"/>
          <p:cNvPicPr>
            <a:picLocks noChangeAspect="1" noChangeArrowheads="1"/>
          </p:cNvPicPr>
          <p:nvPr/>
        </p:nvPicPr>
        <p:blipFill>
          <a:blip r:embed="rId3"/>
          <a:srcRect/>
          <a:stretch>
            <a:fillRect/>
          </a:stretch>
        </p:blipFill>
        <p:spPr bwMode="auto">
          <a:xfrm>
            <a:off x="7147224" y="2803543"/>
            <a:ext cx="3943350" cy="2886075"/>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3866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平衡二叉排序树</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
            <a:extLst>
              <a:ext uri="{FF2B5EF4-FFF2-40B4-BE49-F238E27FC236}">
                <a16:creationId xmlns:a16="http://schemas.microsoft.com/office/drawing/2014/main" xmlns="" id="{9EBE7EC0-2F2A-4A9F-BB83-DBE4093374F9}"/>
              </a:ext>
            </a:extLst>
          </p:cNvPr>
          <p:cNvSpPr txBox="1"/>
          <p:nvPr/>
        </p:nvSpPr>
        <p:spPr>
          <a:xfrm>
            <a:off x="860615" y="1226372"/>
            <a:ext cx="10155216" cy="459485"/>
          </a:xfrm>
          <a:prstGeom prst="rect">
            <a:avLst/>
          </a:prstGeom>
          <a:noFill/>
        </p:spPr>
        <p:txBody>
          <a:bodyPr wrap="square" rtlCol="0">
            <a:spAutoFit/>
          </a:bodyPr>
          <a:lstStyle/>
          <a:p>
            <a:pPr>
              <a:lnSpc>
                <a:spcPct val="150000"/>
              </a:lnSpc>
            </a:pPr>
            <a:r>
              <a:rPr lang="zh-CN" altLang="en-US" dirty="0" smtClean="0">
                <a:latin typeface="Microsoft YaHei UI" pitchFamily="34" charset="-122"/>
                <a:ea typeface="Microsoft YaHei UI" pitchFamily="34" charset="-122"/>
              </a:rPr>
              <a:t>   在二叉排序树中插入和删除结点后，如何保持平衡。</a:t>
            </a:r>
            <a:endParaRPr lang="en-US" altLang="zh-CN" dirty="0" smtClean="0">
              <a:solidFill>
                <a:srgbClr val="9900CC"/>
              </a:solidFill>
              <a:latin typeface="Microsoft YaHei UI" pitchFamily="34" charset="-122"/>
              <a:ea typeface="Microsoft YaHei UI" pitchFamily="34" charset="-122"/>
            </a:endParaRPr>
          </a:p>
        </p:txBody>
      </p:sp>
      <p:pic>
        <p:nvPicPr>
          <p:cNvPr id="2052" name="Picture 4"/>
          <p:cNvPicPr>
            <a:picLocks noChangeAspect="1" noChangeArrowheads="1"/>
          </p:cNvPicPr>
          <p:nvPr/>
        </p:nvPicPr>
        <p:blipFill>
          <a:blip r:embed="rId2"/>
          <a:srcRect/>
          <a:stretch>
            <a:fillRect/>
          </a:stretch>
        </p:blipFill>
        <p:spPr bwMode="auto">
          <a:xfrm>
            <a:off x="6264372" y="2038631"/>
            <a:ext cx="4181475" cy="3533775"/>
          </a:xfrm>
          <a:prstGeom prst="rect">
            <a:avLst/>
          </a:prstGeom>
          <a:noFill/>
          <a:ln w="9525">
            <a:noFill/>
            <a:miter lim="800000"/>
            <a:headEnd/>
            <a:tailEnd/>
          </a:ln>
        </p:spPr>
      </p:pic>
      <p:pic>
        <p:nvPicPr>
          <p:cNvPr id="2053" name="Picture 5"/>
          <p:cNvPicPr>
            <a:picLocks noChangeAspect="1" noChangeArrowheads="1"/>
          </p:cNvPicPr>
          <p:nvPr/>
        </p:nvPicPr>
        <p:blipFill>
          <a:blip r:embed="rId3"/>
          <a:srcRect/>
          <a:stretch>
            <a:fillRect/>
          </a:stretch>
        </p:blipFill>
        <p:spPr bwMode="auto">
          <a:xfrm>
            <a:off x="1606305" y="2064789"/>
            <a:ext cx="3944637" cy="2695651"/>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3866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平衡二叉排序树</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
            <a:extLst>
              <a:ext uri="{FF2B5EF4-FFF2-40B4-BE49-F238E27FC236}">
                <a16:creationId xmlns:a16="http://schemas.microsoft.com/office/drawing/2014/main" xmlns="" id="{9EBE7EC0-2F2A-4A9F-BB83-DBE4093374F9}"/>
              </a:ext>
            </a:extLst>
          </p:cNvPr>
          <p:cNvSpPr txBox="1"/>
          <p:nvPr/>
        </p:nvSpPr>
        <p:spPr>
          <a:xfrm>
            <a:off x="860615" y="1226372"/>
            <a:ext cx="10155216" cy="507831"/>
          </a:xfrm>
          <a:prstGeom prst="rect">
            <a:avLst/>
          </a:prstGeom>
          <a:noFill/>
        </p:spPr>
        <p:txBody>
          <a:bodyPr wrap="square" rtlCol="0">
            <a:spAutoFit/>
          </a:bodyPr>
          <a:lstStyle/>
          <a:p>
            <a:pPr>
              <a:lnSpc>
                <a:spcPct val="150000"/>
              </a:lnSpc>
            </a:pPr>
            <a:r>
              <a:rPr lang="zh-CN" altLang="en-US" dirty="0" smtClean="0">
                <a:latin typeface="Microsoft YaHei UI" pitchFamily="34" charset="-122"/>
                <a:ea typeface="Microsoft YaHei UI" pitchFamily="34" charset="-122"/>
              </a:rPr>
              <a:t>   在二叉排序树中插入和删除结点后，只需要调整</a:t>
            </a:r>
            <a:r>
              <a:rPr lang="zh-CN" altLang="en-US" b="1" dirty="0" smtClean="0">
                <a:solidFill>
                  <a:srgbClr val="9900CC"/>
                </a:solidFill>
                <a:latin typeface="Microsoft YaHei UI" pitchFamily="34" charset="-122"/>
                <a:ea typeface="Microsoft YaHei UI" pitchFamily="34" charset="-122"/>
              </a:rPr>
              <a:t>最小不平衡子树</a:t>
            </a:r>
            <a:r>
              <a:rPr lang="zh-CN" altLang="en-US" dirty="0" smtClean="0">
                <a:latin typeface="Microsoft YaHei UI" pitchFamily="34" charset="-122"/>
                <a:ea typeface="Microsoft YaHei UI" pitchFamily="34" charset="-122"/>
              </a:rPr>
              <a:t>，整棵树将恢复平衡。</a:t>
            </a:r>
            <a:endParaRPr lang="en-US" altLang="zh-CN" dirty="0" smtClean="0">
              <a:solidFill>
                <a:srgbClr val="9900CC"/>
              </a:solidFill>
              <a:latin typeface="Microsoft YaHei UI" pitchFamily="34" charset="-122"/>
              <a:ea typeface="Microsoft YaHei UI" pitchFamily="34" charset="-122"/>
            </a:endParaRPr>
          </a:p>
        </p:txBody>
      </p:sp>
      <p:pic>
        <p:nvPicPr>
          <p:cNvPr id="2052" name="Picture 4"/>
          <p:cNvPicPr>
            <a:picLocks noChangeAspect="1" noChangeArrowheads="1"/>
          </p:cNvPicPr>
          <p:nvPr/>
        </p:nvPicPr>
        <p:blipFill>
          <a:blip r:embed="rId2"/>
          <a:srcRect/>
          <a:stretch>
            <a:fillRect/>
          </a:stretch>
        </p:blipFill>
        <p:spPr bwMode="auto">
          <a:xfrm>
            <a:off x="1412673" y="2221511"/>
            <a:ext cx="4181475" cy="3533775"/>
          </a:xfrm>
          <a:prstGeom prst="rect">
            <a:avLst/>
          </a:prstGeom>
          <a:noFill/>
          <a:ln w="9525">
            <a:noFill/>
            <a:miter lim="800000"/>
            <a:headEnd/>
            <a:tailEnd/>
          </a:ln>
        </p:spPr>
      </p:pic>
      <p:pic>
        <p:nvPicPr>
          <p:cNvPr id="3075" name="Picture 3"/>
          <p:cNvPicPr>
            <a:picLocks noChangeAspect="1" noChangeArrowheads="1"/>
          </p:cNvPicPr>
          <p:nvPr/>
        </p:nvPicPr>
        <p:blipFill>
          <a:blip r:embed="rId3"/>
          <a:srcRect/>
          <a:stretch>
            <a:fillRect/>
          </a:stretch>
        </p:blipFill>
        <p:spPr bwMode="auto">
          <a:xfrm>
            <a:off x="6015325" y="2204480"/>
            <a:ext cx="4572000" cy="2771775"/>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66255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平衡二叉树考研真题</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9" name="Picture 5"/>
          <p:cNvPicPr>
            <a:picLocks noChangeAspect="1" noChangeArrowheads="1"/>
          </p:cNvPicPr>
          <p:nvPr/>
        </p:nvPicPr>
        <p:blipFill>
          <a:blip r:embed="rId2"/>
          <a:srcRect/>
          <a:stretch>
            <a:fillRect/>
          </a:stretch>
        </p:blipFill>
        <p:spPr bwMode="auto">
          <a:xfrm>
            <a:off x="1776301" y="1250688"/>
            <a:ext cx="6143625" cy="1581150"/>
          </a:xfrm>
          <a:prstGeom prst="rect">
            <a:avLst/>
          </a:prstGeom>
          <a:noFill/>
          <a:ln w="9525">
            <a:noFill/>
            <a:miter lim="800000"/>
            <a:headEnd/>
            <a:tailEnd/>
          </a:ln>
        </p:spPr>
      </p:pic>
      <p:pic>
        <p:nvPicPr>
          <p:cNvPr id="1030" name="Picture 6"/>
          <p:cNvPicPr>
            <a:picLocks noChangeAspect="1" noChangeArrowheads="1"/>
          </p:cNvPicPr>
          <p:nvPr/>
        </p:nvPicPr>
        <p:blipFill>
          <a:blip r:embed="rId3"/>
          <a:srcRect/>
          <a:stretch>
            <a:fillRect/>
          </a:stretch>
        </p:blipFill>
        <p:spPr bwMode="auto">
          <a:xfrm>
            <a:off x="1642446" y="2992307"/>
            <a:ext cx="7980363" cy="2228850"/>
          </a:xfrm>
          <a:prstGeom prst="rect">
            <a:avLst/>
          </a:prstGeom>
          <a:noFill/>
          <a:ln w="9525">
            <a:noFill/>
            <a:miter lim="800000"/>
            <a:headEnd/>
            <a:tailEnd/>
          </a:ln>
        </p:spPr>
      </p:pic>
      <p:pic>
        <p:nvPicPr>
          <p:cNvPr id="1031" name="Picture 7"/>
          <p:cNvPicPr>
            <a:picLocks noChangeAspect="1" noChangeArrowheads="1"/>
          </p:cNvPicPr>
          <p:nvPr/>
        </p:nvPicPr>
        <p:blipFill>
          <a:blip r:embed="rId4"/>
          <a:srcRect/>
          <a:stretch>
            <a:fillRect/>
          </a:stretch>
        </p:blipFill>
        <p:spPr bwMode="auto">
          <a:xfrm>
            <a:off x="1739994" y="5226704"/>
            <a:ext cx="7742237" cy="600075"/>
          </a:xfrm>
          <a:prstGeom prst="rect">
            <a:avLst/>
          </a:prstGeom>
          <a:noFill/>
          <a:ln w="9525">
            <a:noFill/>
            <a:miter lim="800000"/>
            <a:headEnd/>
            <a:tailEnd/>
          </a:ln>
        </p:spPr>
      </p:pic>
      <p:pic>
        <p:nvPicPr>
          <p:cNvPr id="1032" name="Picture 8"/>
          <p:cNvPicPr>
            <a:picLocks noChangeAspect="1" noChangeArrowheads="1"/>
          </p:cNvPicPr>
          <p:nvPr/>
        </p:nvPicPr>
        <p:blipFill>
          <a:blip r:embed="rId5"/>
          <a:srcRect/>
          <a:stretch>
            <a:fillRect/>
          </a:stretch>
        </p:blipFill>
        <p:spPr bwMode="auto">
          <a:xfrm>
            <a:off x="1731869" y="5908134"/>
            <a:ext cx="7866063" cy="657225"/>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43986"/>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物理结构</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925137"/>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926925"/>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928713"/>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926925"/>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928713"/>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930501"/>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
            <a:extLst>
              <a:ext uri="{FF2B5EF4-FFF2-40B4-BE49-F238E27FC236}">
                <a16:creationId xmlns:a16="http://schemas.microsoft.com/office/drawing/2014/main" xmlns="" id="{9EBE7EC0-2F2A-4A9F-BB83-DBE4093374F9}"/>
              </a:ext>
            </a:extLst>
          </p:cNvPr>
          <p:cNvSpPr txBox="1"/>
          <p:nvPr/>
        </p:nvSpPr>
        <p:spPr>
          <a:xfrm>
            <a:off x="1893355" y="1452305"/>
            <a:ext cx="7906861" cy="877163"/>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物理结构（存储结构）是指数据及其逻辑关系在计算机（内存或磁盘）中存储的方式，不同的计算语言实现的方式可能不同。</a:t>
            </a:r>
            <a:endParaRPr lang="en-US" altLang="zh-CN" sz="1700" dirty="0" smtClean="0">
              <a:latin typeface="微软雅黑" panose="020B0503020204020204" pitchFamily="34" charset="-122"/>
              <a:ea typeface="微软雅黑" panose="020B0503020204020204" pitchFamily="34" charset="-122"/>
            </a:endParaRPr>
          </a:p>
        </p:txBody>
      </p:sp>
      <p:pic>
        <p:nvPicPr>
          <p:cNvPr id="3074" name="Picture 2"/>
          <p:cNvPicPr>
            <a:picLocks noChangeAspect="1" noChangeArrowheads="1"/>
          </p:cNvPicPr>
          <p:nvPr/>
        </p:nvPicPr>
        <p:blipFill>
          <a:blip r:embed="rId2"/>
          <a:srcRect/>
          <a:stretch>
            <a:fillRect/>
          </a:stretch>
        </p:blipFill>
        <p:spPr bwMode="auto">
          <a:xfrm>
            <a:off x="2918181" y="2473371"/>
            <a:ext cx="4505325" cy="3352800"/>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66255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平衡二叉树结点数与树高</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
            <a:extLst>
              <a:ext uri="{FF2B5EF4-FFF2-40B4-BE49-F238E27FC236}">
                <a16:creationId xmlns:a16="http://schemas.microsoft.com/office/drawing/2014/main" xmlns="" id="{9EBE7EC0-2F2A-4A9F-BB83-DBE4093374F9}"/>
              </a:ext>
            </a:extLst>
          </p:cNvPr>
          <p:cNvSpPr txBox="1"/>
          <p:nvPr/>
        </p:nvSpPr>
        <p:spPr>
          <a:xfrm>
            <a:off x="1013015" y="1240706"/>
            <a:ext cx="9916754" cy="1269578"/>
          </a:xfrm>
          <a:prstGeom prst="rect">
            <a:avLst/>
          </a:prstGeom>
          <a:noFill/>
        </p:spPr>
        <p:txBody>
          <a:bodyPr wrap="square" rtlCol="0">
            <a:spAutoFit/>
          </a:bodyPr>
          <a:lstStyle/>
          <a:p>
            <a:pPr>
              <a:lnSpc>
                <a:spcPct val="150000"/>
              </a:lnSpc>
            </a:pPr>
            <a:r>
              <a:rPr lang="zh-CN" altLang="en-US" sz="1700" dirty="0" smtClean="0">
                <a:latin typeface="Microsoft YaHei UI" pitchFamily="34" charset="-122"/>
                <a:ea typeface="Microsoft YaHei UI" pitchFamily="34" charset="-122"/>
              </a:rPr>
              <a:t>   高度为</a:t>
            </a:r>
            <a:r>
              <a:rPr lang="en-US" altLang="zh-CN" sz="1700" dirty="0" smtClean="0">
                <a:latin typeface="Microsoft YaHei UI" pitchFamily="34" charset="-122"/>
                <a:ea typeface="Microsoft YaHei UI" pitchFamily="34" charset="-122"/>
              </a:rPr>
              <a:t>h</a:t>
            </a:r>
            <a:r>
              <a:rPr lang="zh-CN" altLang="en-US" sz="1700" dirty="0" smtClean="0">
                <a:latin typeface="Microsoft YaHei UI" pitchFamily="34" charset="-122"/>
                <a:ea typeface="Microsoft YaHei UI" pitchFamily="34" charset="-122"/>
              </a:rPr>
              <a:t>的</a:t>
            </a:r>
            <a:r>
              <a:rPr lang="en-US" altLang="zh-CN" sz="1700" dirty="0" smtClean="0">
                <a:latin typeface="Microsoft YaHei UI" pitchFamily="34" charset="-122"/>
                <a:ea typeface="Microsoft YaHei UI" pitchFamily="34" charset="-122"/>
              </a:rPr>
              <a:t>AVL</a:t>
            </a:r>
            <a:r>
              <a:rPr lang="zh-CN" altLang="en-US" sz="1700" dirty="0" smtClean="0">
                <a:latin typeface="Microsoft YaHei UI" pitchFamily="34" charset="-122"/>
                <a:ea typeface="Microsoft YaHei UI" pitchFamily="34" charset="-122"/>
              </a:rPr>
              <a:t>树，最多结点数是</a:t>
            </a:r>
            <a:r>
              <a:rPr lang="en-US" altLang="zh-CN" sz="1600" dirty="0" smtClean="0">
                <a:solidFill>
                  <a:srgbClr val="9900CC"/>
                </a:solidFill>
                <a:latin typeface="Microsoft YaHei UI" pitchFamily="34" charset="-122"/>
                <a:ea typeface="Microsoft YaHei UI" pitchFamily="34" charset="-122"/>
              </a:rPr>
              <a:t>2</a:t>
            </a:r>
            <a:r>
              <a:rPr lang="en-US" altLang="zh-CN" sz="1600" baseline="30000" dirty="0" smtClean="0">
                <a:solidFill>
                  <a:srgbClr val="9900CC"/>
                </a:solidFill>
                <a:latin typeface="Microsoft YaHei UI" pitchFamily="34" charset="-122"/>
                <a:ea typeface="Microsoft YaHei UI" pitchFamily="34" charset="-122"/>
              </a:rPr>
              <a:t>h</a:t>
            </a:r>
            <a:r>
              <a:rPr lang="en-US" altLang="zh-CN" sz="1600" dirty="0" smtClean="0">
                <a:solidFill>
                  <a:srgbClr val="9900CC"/>
                </a:solidFill>
                <a:latin typeface="Microsoft YaHei UI" pitchFamily="34" charset="-122"/>
                <a:ea typeface="Microsoft YaHei UI" pitchFamily="34" charset="-122"/>
              </a:rPr>
              <a:t>-1</a:t>
            </a:r>
            <a:r>
              <a:rPr lang="zh-CN" altLang="en-US" sz="1600" dirty="0" smtClean="0">
                <a:latin typeface="Microsoft YaHei UI" pitchFamily="34" charset="-122"/>
                <a:ea typeface="Microsoft YaHei UI" pitchFamily="34" charset="-122"/>
              </a:rPr>
              <a:t>个结点（完全二叉树）。</a:t>
            </a:r>
            <a:endParaRPr lang="en-US" altLang="zh-CN" sz="1700" dirty="0" smtClean="0">
              <a:solidFill>
                <a:srgbClr val="9900CC"/>
              </a:solidFill>
              <a:latin typeface="Microsoft YaHei UI" pitchFamily="34" charset="-122"/>
              <a:ea typeface="Microsoft YaHei UI" pitchFamily="34" charset="-122"/>
            </a:endParaRPr>
          </a:p>
          <a:p>
            <a:pPr>
              <a:lnSpc>
                <a:spcPct val="150000"/>
              </a:lnSpc>
            </a:pPr>
            <a:r>
              <a:rPr lang="zh-CN" altLang="en-US" sz="1700" dirty="0" smtClean="0">
                <a:latin typeface="Microsoft YaHei UI" pitchFamily="34" charset="-122"/>
                <a:ea typeface="Microsoft YaHei UI" pitchFamily="34" charset="-122"/>
              </a:rPr>
              <a:t>   每次增加一个最左结点导致高度加 </a:t>
            </a:r>
            <a:r>
              <a:rPr lang="en-US" altLang="zh-CN" sz="1700" dirty="0" smtClean="0">
                <a:latin typeface="Microsoft YaHei UI" pitchFamily="34" charset="-122"/>
                <a:ea typeface="Microsoft YaHei UI" pitchFamily="34" charset="-122"/>
              </a:rPr>
              <a:t>1</a:t>
            </a:r>
            <a:r>
              <a:rPr lang="zh-CN" altLang="en-US" sz="1700" dirty="0" smtClean="0">
                <a:latin typeface="Microsoft YaHei UI" pitchFamily="34" charset="-122"/>
                <a:ea typeface="Microsoft YaHei UI" pitchFamily="34" charset="-122"/>
              </a:rPr>
              <a:t>，然后需要补充一些结点，在原来树中度为</a:t>
            </a:r>
            <a:r>
              <a:rPr lang="en-US" altLang="zh-CN" sz="1700" dirty="0" smtClean="0">
                <a:latin typeface="Microsoft YaHei UI" pitchFamily="34" charset="-122"/>
                <a:ea typeface="Microsoft YaHei UI" pitchFamily="34" charset="-122"/>
              </a:rPr>
              <a:t>0</a:t>
            </a:r>
            <a:r>
              <a:rPr lang="zh-CN" altLang="en-US" sz="1700" dirty="0" smtClean="0">
                <a:latin typeface="Microsoft YaHei UI" pitchFamily="34" charset="-122"/>
                <a:ea typeface="Microsoft YaHei UI" pitchFamily="34" charset="-122"/>
              </a:rPr>
              <a:t>的结点下增加一个左孩子，度为</a:t>
            </a:r>
            <a:r>
              <a:rPr lang="en-US" altLang="zh-CN" sz="1700" dirty="0" smtClean="0">
                <a:latin typeface="Microsoft YaHei UI" pitchFamily="34" charset="-122"/>
                <a:ea typeface="Microsoft YaHei UI" pitchFamily="34" charset="-122"/>
              </a:rPr>
              <a:t>1</a:t>
            </a:r>
            <a:r>
              <a:rPr lang="zh-CN" altLang="en-US" sz="1700" dirty="0" smtClean="0">
                <a:latin typeface="Microsoft YaHei UI" pitchFamily="34" charset="-122"/>
                <a:ea typeface="Microsoft YaHei UI" pitchFamily="34" charset="-122"/>
              </a:rPr>
              <a:t>的结点下增加一个右孩子。</a:t>
            </a:r>
            <a:endParaRPr lang="en-US" altLang="zh-CN" sz="1700" dirty="0" smtClean="0">
              <a:latin typeface="Microsoft YaHei UI" pitchFamily="34" charset="-122"/>
              <a:ea typeface="Microsoft YaHei UI" pitchFamily="34" charset="-122"/>
            </a:endParaRPr>
          </a:p>
        </p:txBody>
      </p:sp>
      <p:pic>
        <p:nvPicPr>
          <p:cNvPr id="1026" name="Picture 2"/>
          <p:cNvPicPr>
            <a:picLocks noChangeAspect="1" noChangeArrowheads="1"/>
          </p:cNvPicPr>
          <p:nvPr/>
        </p:nvPicPr>
        <p:blipFill>
          <a:blip r:embed="rId2"/>
          <a:srcRect/>
          <a:stretch>
            <a:fillRect/>
          </a:stretch>
        </p:blipFill>
        <p:spPr bwMode="auto">
          <a:xfrm>
            <a:off x="1928084" y="2634992"/>
            <a:ext cx="1257300" cy="2828925"/>
          </a:xfrm>
          <a:prstGeom prst="rect">
            <a:avLst/>
          </a:prstGeom>
          <a:noFill/>
          <a:ln w="9525">
            <a:noFill/>
            <a:miter lim="800000"/>
            <a:headEnd/>
            <a:tailEnd/>
          </a:ln>
        </p:spPr>
      </p:pic>
      <p:pic>
        <p:nvPicPr>
          <p:cNvPr id="1027" name="Picture 3"/>
          <p:cNvPicPr>
            <a:picLocks noChangeAspect="1" noChangeArrowheads="1"/>
          </p:cNvPicPr>
          <p:nvPr/>
        </p:nvPicPr>
        <p:blipFill>
          <a:blip r:embed="rId3"/>
          <a:srcRect/>
          <a:stretch>
            <a:fillRect/>
          </a:stretch>
        </p:blipFill>
        <p:spPr bwMode="auto">
          <a:xfrm>
            <a:off x="4139674" y="3077401"/>
            <a:ext cx="2019300" cy="1685925"/>
          </a:xfrm>
          <a:prstGeom prst="rect">
            <a:avLst/>
          </a:prstGeom>
          <a:noFill/>
          <a:ln w="9525">
            <a:noFill/>
            <a:miter lim="800000"/>
            <a:headEnd/>
            <a:tailEnd/>
          </a:ln>
        </p:spPr>
      </p:pic>
      <p:pic>
        <p:nvPicPr>
          <p:cNvPr id="1028" name="Picture 4"/>
          <p:cNvPicPr>
            <a:picLocks noChangeAspect="1" noChangeArrowheads="1"/>
          </p:cNvPicPr>
          <p:nvPr/>
        </p:nvPicPr>
        <p:blipFill>
          <a:blip r:embed="rId4"/>
          <a:srcRect/>
          <a:stretch>
            <a:fillRect/>
          </a:stretch>
        </p:blipFill>
        <p:spPr bwMode="auto">
          <a:xfrm>
            <a:off x="7272343" y="2644405"/>
            <a:ext cx="3133725" cy="2143125"/>
          </a:xfrm>
          <a:prstGeom prst="rect">
            <a:avLst/>
          </a:prstGeom>
          <a:noFill/>
          <a:ln w="9525">
            <a:noFill/>
            <a:miter lim="800000"/>
            <a:headEnd/>
            <a:tailEnd/>
          </a:ln>
        </p:spPr>
      </p:pic>
      <p:sp>
        <p:nvSpPr>
          <p:cNvPr id="18" name="文本框 1">
            <a:extLst>
              <a:ext uri="{FF2B5EF4-FFF2-40B4-BE49-F238E27FC236}">
                <a16:creationId xmlns:a16="http://schemas.microsoft.com/office/drawing/2014/main" xmlns="" id="{9EBE7EC0-2F2A-4A9F-BB83-DBE4093374F9}"/>
              </a:ext>
            </a:extLst>
          </p:cNvPr>
          <p:cNvSpPr txBox="1"/>
          <p:nvPr/>
        </p:nvSpPr>
        <p:spPr>
          <a:xfrm>
            <a:off x="1068593" y="2551520"/>
            <a:ext cx="1427178" cy="398251"/>
          </a:xfrm>
          <a:prstGeom prst="rect">
            <a:avLst/>
          </a:prstGeom>
          <a:noFill/>
        </p:spPr>
        <p:txBody>
          <a:bodyPr wrap="square" rtlCol="0">
            <a:spAutoFit/>
          </a:bodyPr>
          <a:lstStyle/>
          <a:p>
            <a:pPr>
              <a:lnSpc>
                <a:spcPct val="150000"/>
              </a:lnSpc>
            </a:pPr>
            <a:r>
              <a:rPr lang="en-US" altLang="zh-CN" sz="1500" dirty="0" smtClean="0">
                <a:latin typeface="Microsoft YaHei UI" pitchFamily="34" charset="-122"/>
                <a:ea typeface="Microsoft YaHei UI" pitchFamily="34" charset="-122"/>
              </a:rPr>
              <a:t>h=1</a:t>
            </a:r>
            <a:r>
              <a:rPr lang="zh-CN" altLang="en-US" sz="1500" dirty="0" smtClean="0">
                <a:latin typeface="Microsoft YaHei UI" pitchFamily="34" charset="-122"/>
                <a:ea typeface="Microsoft YaHei UI" pitchFamily="34" charset="-122"/>
              </a:rPr>
              <a:t>，</a:t>
            </a:r>
            <a:r>
              <a:rPr lang="en-US" altLang="zh-CN" sz="1500" dirty="0" smtClean="0">
                <a:latin typeface="Microsoft YaHei UI" pitchFamily="34" charset="-122"/>
                <a:ea typeface="Microsoft YaHei UI" pitchFamily="34" charset="-122"/>
              </a:rPr>
              <a:t>C</a:t>
            </a:r>
            <a:r>
              <a:rPr lang="en-US" altLang="zh-CN" sz="1500" baseline="-25000" dirty="0" smtClean="0">
                <a:latin typeface="Microsoft YaHei UI" pitchFamily="34" charset="-122"/>
                <a:ea typeface="Microsoft YaHei UI" pitchFamily="34" charset="-122"/>
              </a:rPr>
              <a:t>1</a:t>
            </a:r>
            <a:r>
              <a:rPr lang="en-US" altLang="zh-CN" sz="1500" dirty="0" smtClean="0">
                <a:latin typeface="Microsoft YaHei UI" pitchFamily="34" charset="-122"/>
                <a:ea typeface="Microsoft YaHei UI" pitchFamily="34" charset="-122"/>
              </a:rPr>
              <a:t>=1</a:t>
            </a:r>
          </a:p>
        </p:txBody>
      </p:sp>
      <p:sp>
        <p:nvSpPr>
          <p:cNvPr id="19" name="文本框 1">
            <a:extLst>
              <a:ext uri="{FF2B5EF4-FFF2-40B4-BE49-F238E27FC236}">
                <a16:creationId xmlns:a16="http://schemas.microsoft.com/office/drawing/2014/main" xmlns="" id="{9EBE7EC0-2F2A-4A9F-BB83-DBE4093374F9}"/>
              </a:ext>
            </a:extLst>
          </p:cNvPr>
          <p:cNvSpPr txBox="1"/>
          <p:nvPr/>
        </p:nvSpPr>
        <p:spPr>
          <a:xfrm>
            <a:off x="1059623" y="3155756"/>
            <a:ext cx="1427178" cy="438582"/>
          </a:xfrm>
          <a:prstGeom prst="rect">
            <a:avLst/>
          </a:prstGeom>
          <a:noFill/>
        </p:spPr>
        <p:txBody>
          <a:bodyPr wrap="square" rtlCol="0">
            <a:spAutoFit/>
          </a:bodyPr>
          <a:lstStyle/>
          <a:p>
            <a:pPr>
              <a:lnSpc>
                <a:spcPct val="150000"/>
              </a:lnSpc>
            </a:pPr>
            <a:r>
              <a:rPr lang="en-US" altLang="zh-CN" sz="1500" dirty="0" smtClean="0">
                <a:latin typeface="Microsoft YaHei UI" pitchFamily="34" charset="-122"/>
                <a:ea typeface="Microsoft YaHei UI" pitchFamily="34" charset="-122"/>
              </a:rPr>
              <a:t>h=2</a:t>
            </a:r>
            <a:r>
              <a:rPr lang="zh-CN" altLang="en-US" sz="1500" dirty="0" smtClean="0">
                <a:latin typeface="Microsoft YaHei UI" pitchFamily="34" charset="-122"/>
                <a:ea typeface="Microsoft YaHei UI" pitchFamily="34" charset="-122"/>
              </a:rPr>
              <a:t>，</a:t>
            </a:r>
            <a:r>
              <a:rPr lang="en-US" altLang="zh-CN" sz="1500" dirty="0" smtClean="0">
                <a:latin typeface="Microsoft YaHei UI" pitchFamily="34" charset="-122"/>
                <a:ea typeface="Microsoft YaHei UI" pitchFamily="34" charset="-122"/>
              </a:rPr>
              <a:t>C</a:t>
            </a:r>
            <a:r>
              <a:rPr lang="en-US" altLang="zh-CN" sz="1500" baseline="-25000" dirty="0" smtClean="0">
                <a:latin typeface="Microsoft YaHei UI" pitchFamily="34" charset="-122"/>
                <a:ea typeface="Microsoft YaHei UI" pitchFamily="34" charset="-122"/>
              </a:rPr>
              <a:t>2</a:t>
            </a:r>
            <a:r>
              <a:rPr lang="en-US" altLang="zh-CN" sz="1500" dirty="0" smtClean="0">
                <a:latin typeface="Microsoft YaHei UI" pitchFamily="34" charset="-122"/>
                <a:ea typeface="Microsoft YaHei UI" pitchFamily="34" charset="-122"/>
              </a:rPr>
              <a:t>=2</a:t>
            </a:r>
          </a:p>
        </p:txBody>
      </p:sp>
      <p:sp>
        <p:nvSpPr>
          <p:cNvPr id="20" name="文本框 1">
            <a:extLst>
              <a:ext uri="{FF2B5EF4-FFF2-40B4-BE49-F238E27FC236}">
                <a16:creationId xmlns:a16="http://schemas.microsoft.com/office/drawing/2014/main" xmlns="" id="{9EBE7EC0-2F2A-4A9F-BB83-DBE4093374F9}"/>
              </a:ext>
            </a:extLst>
          </p:cNvPr>
          <p:cNvSpPr txBox="1"/>
          <p:nvPr/>
        </p:nvSpPr>
        <p:spPr>
          <a:xfrm>
            <a:off x="1061411" y="4523810"/>
            <a:ext cx="1427178" cy="438582"/>
          </a:xfrm>
          <a:prstGeom prst="rect">
            <a:avLst/>
          </a:prstGeom>
          <a:noFill/>
        </p:spPr>
        <p:txBody>
          <a:bodyPr wrap="square" rtlCol="0">
            <a:spAutoFit/>
          </a:bodyPr>
          <a:lstStyle/>
          <a:p>
            <a:pPr>
              <a:lnSpc>
                <a:spcPct val="150000"/>
              </a:lnSpc>
            </a:pPr>
            <a:r>
              <a:rPr lang="en-US" altLang="zh-CN" sz="1500" dirty="0" smtClean="0">
                <a:latin typeface="Microsoft YaHei UI" pitchFamily="34" charset="-122"/>
                <a:ea typeface="Microsoft YaHei UI" pitchFamily="34" charset="-122"/>
              </a:rPr>
              <a:t>h=3</a:t>
            </a:r>
            <a:r>
              <a:rPr lang="zh-CN" altLang="en-US" sz="1500" dirty="0" smtClean="0">
                <a:latin typeface="Microsoft YaHei UI" pitchFamily="34" charset="-122"/>
                <a:ea typeface="Microsoft YaHei UI" pitchFamily="34" charset="-122"/>
              </a:rPr>
              <a:t>，</a:t>
            </a:r>
            <a:r>
              <a:rPr lang="en-US" altLang="zh-CN" sz="1500" dirty="0" smtClean="0">
                <a:latin typeface="Microsoft YaHei UI" pitchFamily="34" charset="-122"/>
                <a:ea typeface="Microsoft YaHei UI" pitchFamily="34" charset="-122"/>
              </a:rPr>
              <a:t>C</a:t>
            </a:r>
            <a:r>
              <a:rPr lang="en-US" altLang="zh-CN" sz="1500" baseline="-25000" dirty="0" smtClean="0">
                <a:latin typeface="Microsoft YaHei UI" pitchFamily="34" charset="-122"/>
                <a:ea typeface="Microsoft YaHei UI" pitchFamily="34" charset="-122"/>
              </a:rPr>
              <a:t>3</a:t>
            </a:r>
            <a:r>
              <a:rPr lang="en-US" altLang="zh-CN" sz="1500" dirty="0" smtClean="0">
                <a:latin typeface="Microsoft YaHei UI" pitchFamily="34" charset="-122"/>
                <a:ea typeface="Microsoft YaHei UI" pitchFamily="34" charset="-122"/>
              </a:rPr>
              <a:t>=4</a:t>
            </a:r>
          </a:p>
        </p:txBody>
      </p:sp>
      <p:sp>
        <p:nvSpPr>
          <p:cNvPr id="21" name="文本框 1">
            <a:extLst>
              <a:ext uri="{FF2B5EF4-FFF2-40B4-BE49-F238E27FC236}">
                <a16:creationId xmlns:a16="http://schemas.microsoft.com/office/drawing/2014/main" xmlns="" id="{9EBE7EC0-2F2A-4A9F-BB83-DBE4093374F9}"/>
              </a:ext>
            </a:extLst>
          </p:cNvPr>
          <p:cNvSpPr txBox="1"/>
          <p:nvPr/>
        </p:nvSpPr>
        <p:spPr>
          <a:xfrm>
            <a:off x="3279286" y="3621960"/>
            <a:ext cx="1427178" cy="438582"/>
          </a:xfrm>
          <a:prstGeom prst="rect">
            <a:avLst/>
          </a:prstGeom>
          <a:noFill/>
        </p:spPr>
        <p:txBody>
          <a:bodyPr wrap="square" rtlCol="0">
            <a:spAutoFit/>
          </a:bodyPr>
          <a:lstStyle/>
          <a:p>
            <a:pPr>
              <a:lnSpc>
                <a:spcPct val="150000"/>
              </a:lnSpc>
            </a:pPr>
            <a:r>
              <a:rPr lang="en-US" altLang="zh-CN" sz="1500" dirty="0" smtClean="0">
                <a:latin typeface="Microsoft YaHei UI" pitchFamily="34" charset="-122"/>
                <a:ea typeface="Microsoft YaHei UI" pitchFamily="34" charset="-122"/>
              </a:rPr>
              <a:t>h=4</a:t>
            </a:r>
            <a:r>
              <a:rPr lang="zh-CN" altLang="en-US" sz="1500" dirty="0" smtClean="0">
                <a:latin typeface="Microsoft YaHei UI" pitchFamily="34" charset="-122"/>
                <a:ea typeface="Microsoft YaHei UI" pitchFamily="34" charset="-122"/>
              </a:rPr>
              <a:t>，</a:t>
            </a:r>
            <a:r>
              <a:rPr lang="en-US" altLang="zh-CN" sz="1500" dirty="0" smtClean="0">
                <a:latin typeface="Microsoft YaHei UI" pitchFamily="34" charset="-122"/>
                <a:ea typeface="Microsoft YaHei UI" pitchFamily="34" charset="-122"/>
              </a:rPr>
              <a:t>C</a:t>
            </a:r>
            <a:r>
              <a:rPr lang="en-US" altLang="zh-CN" sz="1500" baseline="-25000" dirty="0" smtClean="0">
                <a:latin typeface="Microsoft YaHei UI" pitchFamily="34" charset="-122"/>
                <a:ea typeface="Microsoft YaHei UI" pitchFamily="34" charset="-122"/>
              </a:rPr>
              <a:t>4</a:t>
            </a:r>
            <a:r>
              <a:rPr lang="en-US" altLang="zh-CN" sz="1500" dirty="0" smtClean="0">
                <a:latin typeface="Microsoft YaHei UI" pitchFamily="34" charset="-122"/>
                <a:ea typeface="Microsoft YaHei UI" pitchFamily="34" charset="-122"/>
              </a:rPr>
              <a:t>=7</a:t>
            </a:r>
          </a:p>
        </p:txBody>
      </p:sp>
      <p:sp>
        <p:nvSpPr>
          <p:cNvPr id="22" name="文本框 1">
            <a:extLst>
              <a:ext uri="{FF2B5EF4-FFF2-40B4-BE49-F238E27FC236}">
                <a16:creationId xmlns:a16="http://schemas.microsoft.com/office/drawing/2014/main" xmlns="" id="{9EBE7EC0-2F2A-4A9F-BB83-DBE4093374F9}"/>
              </a:ext>
            </a:extLst>
          </p:cNvPr>
          <p:cNvSpPr txBox="1"/>
          <p:nvPr/>
        </p:nvSpPr>
        <p:spPr>
          <a:xfrm>
            <a:off x="6303983" y="3559207"/>
            <a:ext cx="1427178" cy="438582"/>
          </a:xfrm>
          <a:prstGeom prst="rect">
            <a:avLst/>
          </a:prstGeom>
          <a:noFill/>
        </p:spPr>
        <p:txBody>
          <a:bodyPr wrap="square" rtlCol="0">
            <a:spAutoFit/>
          </a:bodyPr>
          <a:lstStyle/>
          <a:p>
            <a:pPr>
              <a:lnSpc>
                <a:spcPct val="150000"/>
              </a:lnSpc>
            </a:pPr>
            <a:r>
              <a:rPr lang="en-US" altLang="zh-CN" sz="1500" dirty="0" smtClean="0">
                <a:latin typeface="Microsoft YaHei UI" pitchFamily="34" charset="-122"/>
                <a:ea typeface="Microsoft YaHei UI" pitchFamily="34" charset="-122"/>
              </a:rPr>
              <a:t>h=5</a:t>
            </a:r>
            <a:r>
              <a:rPr lang="zh-CN" altLang="en-US" sz="1500" dirty="0" smtClean="0">
                <a:latin typeface="Microsoft YaHei UI" pitchFamily="34" charset="-122"/>
                <a:ea typeface="Microsoft YaHei UI" pitchFamily="34" charset="-122"/>
              </a:rPr>
              <a:t>，</a:t>
            </a:r>
            <a:r>
              <a:rPr lang="en-US" altLang="zh-CN" sz="1500" dirty="0" smtClean="0">
                <a:latin typeface="Microsoft YaHei UI" pitchFamily="34" charset="-122"/>
                <a:ea typeface="Microsoft YaHei UI" pitchFamily="34" charset="-122"/>
              </a:rPr>
              <a:t>C</a:t>
            </a:r>
            <a:r>
              <a:rPr lang="en-US" altLang="zh-CN" sz="1500" baseline="-25000" dirty="0" smtClean="0">
                <a:latin typeface="Microsoft YaHei UI" pitchFamily="34" charset="-122"/>
                <a:ea typeface="Microsoft YaHei UI" pitchFamily="34" charset="-122"/>
              </a:rPr>
              <a:t>5</a:t>
            </a:r>
            <a:r>
              <a:rPr lang="en-US" altLang="zh-CN" sz="1500" dirty="0" smtClean="0">
                <a:latin typeface="Microsoft YaHei UI" pitchFamily="34" charset="-122"/>
                <a:ea typeface="Microsoft YaHei UI" pitchFamily="34" charset="-122"/>
              </a:rPr>
              <a:t>=12</a:t>
            </a:r>
          </a:p>
        </p:txBody>
      </p:sp>
      <p:sp>
        <p:nvSpPr>
          <p:cNvPr id="23" name="文本框 1">
            <a:extLst>
              <a:ext uri="{FF2B5EF4-FFF2-40B4-BE49-F238E27FC236}">
                <a16:creationId xmlns:a16="http://schemas.microsoft.com/office/drawing/2014/main" xmlns="" id="{9EBE7EC0-2F2A-4A9F-BB83-DBE4093374F9}"/>
              </a:ext>
            </a:extLst>
          </p:cNvPr>
          <p:cNvSpPr txBox="1"/>
          <p:nvPr/>
        </p:nvSpPr>
        <p:spPr>
          <a:xfrm>
            <a:off x="1244801" y="5419428"/>
            <a:ext cx="9916754" cy="1269578"/>
          </a:xfrm>
          <a:prstGeom prst="rect">
            <a:avLst/>
          </a:prstGeom>
          <a:noFill/>
        </p:spPr>
        <p:txBody>
          <a:bodyPr wrap="square" rtlCol="0">
            <a:spAutoFit/>
          </a:bodyPr>
          <a:lstStyle/>
          <a:p>
            <a:pPr>
              <a:lnSpc>
                <a:spcPct val="150000"/>
              </a:lnSpc>
            </a:pPr>
            <a:r>
              <a:rPr lang="en-US" altLang="zh-CN" sz="1700" dirty="0" smtClean="0">
                <a:latin typeface="Microsoft YaHei UI" pitchFamily="34" charset="-122"/>
                <a:ea typeface="Microsoft YaHei UI" pitchFamily="34" charset="-122"/>
              </a:rPr>
              <a:t>AVL</a:t>
            </a:r>
            <a:r>
              <a:rPr lang="zh-CN" altLang="en-US" sz="1700" dirty="0" smtClean="0">
                <a:latin typeface="Microsoft YaHei UI" pitchFamily="34" charset="-122"/>
                <a:ea typeface="Microsoft YaHei UI" pitchFamily="34" charset="-122"/>
              </a:rPr>
              <a:t>树最少结点数的递推公式：</a:t>
            </a:r>
            <a:r>
              <a:rPr lang="en-US" altLang="zh-CN" sz="1600" dirty="0" smtClean="0">
                <a:solidFill>
                  <a:srgbClr val="9900CC"/>
                </a:solidFill>
                <a:latin typeface="Microsoft YaHei UI" pitchFamily="34" charset="-122"/>
                <a:ea typeface="Microsoft YaHei UI" pitchFamily="34" charset="-122"/>
              </a:rPr>
              <a:t> C</a:t>
            </a:r>
            <a:r>
              <a:rPr lang="en-US" altLang="zh-CN" sz="1600" baseline="-25000" dirty="0" smtClean="0">
                <a:solidFill>
                  <a:srgbClr val="9900CC"/>
                </a:solidFill>
                <a:latin typeface="Microsoft YaHei UI" pitchFamily="34" charset="-122"/>
                <a:ea typeface="Microsoft YaHei UI" pitchFamily="34" charset="-122"/>
              </a:rPr>
              <a:t>h</a:t>
            </a:r>
            <a:r>
              <a:rPr lang="en-US" altLang="zh-CN" sz="1600" dirty="0" smtClean="0">
                <a:solidFill>
                  <a:srgbClr val="9900CC"/>
                </a:solidFill>
                <a:latin typeface="Microsoft YaHei UI" pitchFamily="34" charset="-122"/>
                <a:ea typeface="Microsoft YaHei UI" pitchFamily="34" charset="-122"/>
              </a:rPr>
              <a:t>=C</a:t>
            </a:r>
            <a:r>
              <a:rPr lang="en-US" altLang="zh-CN" sz="1600" baseline="-25000" dirty="0" smtClean="0">
                <a:solidFill>
                  <a:srgbClr val="9900CC"/>
                </a:solidFill>
                <a:latin typeface="Microsoft YaHei UI" pitchFamily="34" charset="-122"/>
                <a:ea typeface="Microsoft YaHei UI" pitchFamily="34" charset="-122"/>
              </a:rPr>
              <a:t>h-1</a:t>
            </a:r>
            <a:r>
              <a:rPr lang="en-US" altLang="zh-CN" sz="1600" dirty="0" smtClean="0">
                <a:solidFill>
                  <a:srgbClr val="9900CC"/>
                </a:solidFill>
                <a:latin typeface="Microsoft YaHei UI" pitchFamily="34" charset="-122"/>
                <a:ea typeface="Microsoft YaHei UI" pitchFamily="34" charset="-122"/>
              </a:rPr>
              <a:t>+C</a:t>
            </a:r>
            <a:r>
              <a:rPr lang="en-US" altLang="zh-CN" sz="1600" baseline="-25000" dirty="0" smtClean="0">
                <a:solidFill>
                  <a:srgbClr val="9900CC"/>
                </a:solidFill>
                <a:latin typeface="Microsoft YaHei UI" pitchFamily="34" charset="-122"/>
                <a:ea typeface="Microsoft YaHei UI" pitchFamily="34" charset="-122"/>
              </a:rPr>
              <a:t>h-2</a:t>
            </a:r>
            <a:r>
              <a:rPr lang="en-US" altLang="zh-CN" sz="1600" dirty="0" smtClean="0">
                <a:solidFill>
                  <a:srgbClr val="9900CC"/>
                </a:solidFill>
                <a:latin typeface="Microsoft YaHei UI" pitchFamily="34" charset="-122"/>
                <a:ea typeface="Microsoft YaHei UI" pitchFamily="34" charset="-122"/>
              </a:rPr>
              <a:t>+1</a:t>
            </a:r>
            <a:r>
              <a:rPr lang="zh-CN" altLang="en-US" sz="1600" dirty="0" smtClean="0">
                <a:latin typeface="Microsoft YaHei UI" pitchFamily="34" charset="-122"/>
                <a:ea typeface="Microsoft YaHei UI" pitchFamily="34" charset="-122"/>
              </a:rPr>
              <a:t>。</a:t>
            </a:r>
            <a:r>
              <a:rPr lang="zh-CN" altLang="en-US" sz="1700" dirty="0" smtClean="0">
                <a:latin typeface="Microsoft YaHei UI" pitchFamily="34" charset="-122"/>
                <a:ea typeface="Microsoft YaHei UI" pitchFamily="34" charset="-122"/>
              </a:rPr>
              <a:t>与斐波那契数列类似的数列。</a:t>
            </a:r>
            <a:endParaRPr lang="en-US" altLang="zh-CN" sz="1700" dirty="0" smtClean="0">
              <a:latin typeface="Microsoft YaHei UI" pitchFamily="34" charset="-122"/>
              <a:ea typeface="Microsoft YaHei UI" pitchFamily="34" charset="-122"/>
            </a:endParaRPr>
          </a:p>
          <a:p>
            <a:pPr>
              <a:lnSpc>
                <a:spcPct val="150000"/>
              </a:lnSpc>
            </a:pPr>
            <a:r>
              <a:rPr lang="en-US" altLang="zh-CN" sz="1700" dirty="0" smtClean="0">
                <a:latin typeface="Microsoft YaHei UI" pitchFamily="34" charset="-122"/>
                <a:ea typeface="Microsoft YaHei UI" pitchFamily="34" charset="-122"/>
              </a:rPr>
              <a:t>F</a:t>
            </a:r>
            <a:r>
              <a:rPr lang="en-US" altLang="zh-CN" sz="1700" baseline="-25000" dirty="0" smtClean="0">
                <a:latin typeface="Microsoft YaHei UI" pitchFamily="34" charset="-122"/>
                <a:ea typeface="Microsoft YaHei UI" pitchFamily="34" charset="-122"/>
              </a:rPr>
              <a:t>n</a:t>
            </a:r>
            <a:r>
              <a:rPr lang="zh-CN" altLang="en-US" sz="1700" dirty="0" smtClean="0">
                <a:latin typeface="Microsoft YaHei UI" pitchFamily="34" charset="-122"/>
                <a:ea typeface="Microsoft YaHei UI" pitchFamily="34" charset="-122"/>
              </a:rPr>
              <a:t>：</a:t>
            </a:r>
            <a:r>
              <a:rPr lang="en-US" altLang="zh-CN" sz="1700" dirty="0" smtClean="0">
                <a:latin typeface="Microsoft YaHei UI" pitchFamily="34" charset="-122"/>
                <a:ea typeface="Microsoft YaHei UI" pitchFamily="34" charset="-122"/>
              </a:rPr>
              <a:t>1 1 2 3   5   8 13 21 34   55   89 144 233</a:t>
            </a:r>
          </a:p>
          <a:p>
            <a:pPr>
              <a:lnSpc>
                <a:spcPct val="150000"/>
              </a:lnSpc>
            </a:pPr>
            <a:r>
              <a:rPr lang="en-US" altLang="zh-CN" sz="1700" dirty="0" smtClean="0">
                <a:solidFill>
                  <a:srgbClr val="9900CC"/>
                </a:solidFill>
                <a:latin typeface="Microsoft YaHei UI" pitchFamily="34" charset="-122"/>
                <a:ea typeface="Microsoft YaHei UI" pitchFamily="34" charset="-122"/>
              </a:rPr>
              <a:t>C</a:t>
            </a:r>
            <a:r>
              <a:rPr lang="en-US" altLang="zh-CN" sz="1700" baseline="-25000" dirty="0" smtClean="0">
                <a:solidFill>
                  <a:srgbClr val="9900CC"/>
                </a:solidFill>
                <a:latin typeface="Microsoft YaHei UI" pitchFamily="34" charset="-122"/>
                <a:ea typeface="Microsoft YaHei UI" pitchFamily="34" charset="-122"/>
              </a:rPr>
              <a:t>h</a:t>
            </a:r>
            <a:r>
              <a:rPr lang="zh-CN" altLang="en-US" sz="1700" dirty="0" smtClean="0">
                <a:solidFill>
                  <a:srgbClr val="9900CC"/>
                </a:solidFill>
                <a:latin typeface="Microsoft YaHei UI" pitchFamily="34" charset="-122"/>
                <a:ea typeface="Microsoft YaHei UI" pitchFamily="34" charset="-122"/>
              </a:rPr>
              <a:t>：</a:t>
            </a:r>
            <a:r>
              <a:rPr lang="en-US" altLang="zh-CN" sz="1700" dirty="0" smtClean="0">
                <a:solidFill>
                  <a:srgbClr val="9900CC"/>
                </a:solidFill>
                <a:latin typeface="Microsoft YaHei UI" pitchFamily="34" charset="-122"/>
                <a:ea typeface="Microsoft YaHei UI" pitchFamily="34" charset="-122"/>
              </a:rPr>
              <a:t>1 2 4 7 12 20 33 54 88 143 232 376 609</a:t>
            </a:r>
            <a:endParaRPr lang="en-US" altLang="zh-CN" sz="1700" dirty="0" smtClean="0">
              <a:latin typeface="Microsoft YaHei UI" pitchFamily="34" charset="-122"/>
              <a:ea typeface="Microsoft YaHei UI"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66255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平衡二叉树结点数与树高</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p:cNvPicPr>
            <a:picLocks noChangeAspect="1" noChangeArrowheads="1"/>
          </p:cNvPicPr>
          <p:nvPr/>
        </p:nvPicPr>
        <p:blipFill>
          <a:blip r:embed="rId2"/>
          <a:srcRect/>
          <a:stretch>
            <a:fillRect/>
          </a:stretch>
        </p:blipFill>
        <p:spPr bwMode="auto">
          <a:xfrm>
            <a:off x="542493" y="1075677"/>
            <a:ext cx="10978963" cy="5619892"/>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3866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如何给超女安排房间</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1"/>
          <p:cNvPicPr>
            <a:picLocks noChangeAspect="1" noChangeArrowheads="1"/>
          </p:cNvPicPr>
          <p:nvPr/>
        </p:nvPicPr>
        <p:blipFill>
          <a:blip r:embed="rId2"/>
          <a:srcRect/>
          <a:stretch>
            <a:fillRect/>
          </a:stretch>
        </p:blipFill>
        <p:spPr bwMode="auto">
          <a:xfrm>
            <a:off x="1468102" y="1721111"/>
            <a:ext cx="6298567" cy="4001957"/>
          </a:xfrm>
          <a:prstGeom prst="rect">
            <a:avLst/>
          </a:prstGeom>
          <a:noFill/>
          <a:ln w="9525">
            <a:noFill/>
            <a:miter lim="800000"/>
            <a:headEnd/>
            <a:tailEnd/>
          </a:ln>
        </p:spPr>
      </p:pic>
      <p:pic>
        <p:nvPicPr>
          <p:cNvPr id="2050" name="Picture 2"/>
          <p:cNvPicPr>
            <a:picLocks noChangeAspect="1" noChangeArrowheads="1"/>
          </p:cNvPicPr>
          <p:nvPr/>
        </p:nvPicPr>
        <p:blipFill>
          <a:blip r:embed="rId3"/>
          <a:srcRect/>
          <a:stretch>
            <a:fillRect/>
          </a:stretch>
        </p:blipFill>
        <p:spPr bwMode="auto">
          <a:xfrm>
            <a:off x="8390461" y="1747440"/>
            <a:ext cx="2958857" cy="3999001"/>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3866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如何给超女安排房间</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p:cNvPicPr>
            <a:picLocks noChangeAspect="1" noChangeArrowheads="1"/>
          </p:cNvPicPr>
          <p:nvPr/>
        </p:nvPicPr>
        <p:blipFill>
          <a:blip r:embed="rId2"/>
          <a:srcRect/>
          <a:stretch>
            <a:fillRect/>
          </a:stretch>
        </p:blipFill>
        <p:spPr bwMode="auto">
          <a:xfrm>
            <a:off x="4036470" y="1600817"/>
            <a:ext cx="4248150" cy="923925"/>
          </a:xfrm>
          <a:prstGeom prst="rect">
            <a:avLst/>
          </a:prstGeom>
          <a:noFill/>
          <a:ln w="9525">
            <a:noFill/>
            <a:miter lim="800000"/>
            <a:headEnd/>
            <a:tailEnd/>
          </a:ln>
        </p:spPr>
      </p:pic>
      <p:pic>
        <p:nvPicPr>
          <p:cNvPr id="1027" name="Picture 3"/>
          <p:cNvPicPr>
            <a:picLocks noChangeAspect="1" noChangeArrowheads="1"/>
          </p:cNvPicPr>
          <p:nvPr/>
        </p:nvPicPr>
        <p:blipFill>
          <a:blip r:embed="rId3"/>
          <a:srcRect/>
          <a:stretch>
            <a:fillRect/>
          </a:stretch>
        </p:blipFill>
        <p:spPr bwMode="auto">
          <a:xfrm>
            <a:off x="3605705" y="2641341"/>
            <a:ext cx="3020993" cy="3797338"/>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3866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如何给超女安排房间</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p:cNvPicPr>
            <a:picLocks noChangeAspect="1" noChangeArrowheads="1"/>
          </p:cNvPicPr>
          <p:nvPr/>
        </p:nvPicPr>
        <p:blipFill>
          <a:blip r:embed="rId2"/>
          <a:srcRect/>
          <a:stretch>
            <a:fillRect/>
          </a:stretch>
        </p:blipFill>
        <p:spPr bwMode="auto">
          <a:xfrm>
            <a:off x="4036470" y="1600817"/>
            <a:ext cx="4248150" cy="923925"/>
          </a:xfrm>
          <a:prstGeom prst="rect">
            <a:avLst/>
          </a:prstGeom>
          <a:noFill/>
          <a:ln w="9525">
            <a:noFill/>
            <a:miter lim="800000"/>
            <a:headEnd/>
            <a:tailEnd/>
          </a:ln>
        </p:spPr>
      </p:pic>
      <p:pic>
        <p:nvPicPr>
          <p:cNvPr id="1027" name="Picture 3"/>
          <p:cNvPicPr>
            <a:picLocks noChangeAspect="1" noChangeArrowheads="1"/>
          </p:cNvPicPr>
          <p:nvPr/>
        </p:nvPicPr>
        <p:blipFill>
          <a:blip r:embed="rId3"/>
          <a:srcRect/>
          <a:stretch>
            <a:fillRect/>
          </a:stretch>
        </p:blipFill>
        <p:spPr bwMode="auto">
          <a:xfrm>
            <a:off x="3605705" y="2641341"/>
            <a:ext cx="3020993" cy="3797338"/>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761251" y="3304950"/>
            <a:ext cx="2543175" cy="2571750"/>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3866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如何给超女安排房间</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p:cNvPicPr>
            <a:picLocks noChangeAspect="1" noChangeArrowheads="1"/>
          </p:cNvPicPr>
          <p:nvPr/>
        </p:nvPicPr>
        <p:blipFill>
          <a:blip r:embed="rId2"/>
          <a:srcRect/>
          <a:stretch>
            <a:fillRect/>
          </a:stretch>
        </p:blipFill>
        <p:spPr bwMode="auto">
          <a:xfrm>
            <a:off x="4036470" y="1385657"/>
            <a:ext cx="4248150" cy="923925"/>
          </a:xfrm>
          <a:prstGeom prst="rect">
            <a:avLst/>
          </a:prstGeom>
          <a:noFill/>
          <a:ln w="9525">
            <a:noFill/>
            <a:miter lim="800000"/>
            <a:headEnd/>
            <a:tailEnd/>
          </a:ln>
        </p:spPr>
      </p:pic>
      <p:pic>
        <p:nvPicPr>
          <p:cNvPr id="1030" name="Picture 6"/>
          <p:cNvPicPr>
            <a:picLocks noChangeAspect="1" noChangeArrowheads="1"/>
          </p:cNvPicPr>
          <p:nvPr/>
        </p:nvPicPr>
        <p:blipFill>
          <a:blip r:embed="rId3"/>
          <a:srcRect/>
          <a:stretch>
            <a:fillRect/>
          </a:stretch>
        </p:blipFill>
        <p:spPr bwMode="auto">
          <a:xfrm>
            <a:off x="1129778" y="2332897"/>
            <a:ext cx="9867900" cy="4257675"/>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66255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哈夫曼树</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
            <a:extLst>
              <a:ext uri="{FF2B5EF4-FFF2-40B4-BE49-F238E27FC236}">
                <a16:creationId xmlns:a16="http://schemas.microsoft.com/office/drawing/2014/main" xmlns="" id="{9EBE7EC0-2F2A-4A9F-BB83-DBE4093374F9}"/>
              </a:ext>
            </a:extLst>
          </p:cNvPr>
          <p:cNvSpPr txBox="1"/>
          <p:nvPr/>
        </p:nvSpPr>
        <p:spPr>
          <a:xfrm>
            <a:off x="1366221" y="1150175"/>
            <a:ext cx="9901260" cy="1269578"/>
          </a:xfrm>
          <a:prstGeom prst="rect">
            <a:avLst/>
          </a:prstGeom>
          <a:noFill/>
        </p:spPr>
        <p:txBody>
          <a:bodyPr wrap="square" rtlCol="0">
            <a:spAutoFit/>
          </a:bodyPr>
          <a:lstStyle/>
          <a:p>
            <a:pPr>
              <a:lnSpc>
                <a:spcPct val="150000"/>
              </a:lnSpc>
            </a:pPr>
            <a:r>
              <a:rPr lang="en-US" altLang="zh-CN" sz="1700" dirty="0" smtClean="0">
                <a:latin typeface="微软雅黑" panose="020B0503020204020204" pitchFamily="34" charset="-122"/>
                <a:ea typeface="微软雅黑" panose="020B0503020204020204" pitchFamily="34" charset="-122"/>
              </a:rPr>
              <a:t>   1951</a:t>
            </a:r>
            <a:r>
              <a:rPr lang="zh-CN" altLang="en-US" sz="1700" dirty="0" smtClean="0">
                <a:latin typeface="微软雅黑" panose="020B0503020204020204" pitchFamily="34" charset="-122"/>
                <a:ea typeface="微软雅黑" panose="020B0503020204020204" pitchFamily="34" charset="-122"/>
              </a:rPr>
              <a:t>年，哈夫曼（</a:t>
            </a:r>
            <a:r>
              <a:rPr lang="en-US" altLang="zh-CN" sz="1700" dirty="0" smtClean="0">
                <a:latin typeface="微软雅黑" panose="020B0503020204020204" pitchFamily="34" charset="-122"/>
                <a:ea typeface="微软雅黑" panose="020B0503020204020204" pitchFamily="34" charset="-122"/>
              </a:rPr>
              <a:t> Huffman </a:t>
            </a:r>
            <a:r>
              <a:rPr lang="zh-CN" altLang="en-US" sz="1700" dirty="0" smtClean="0">
                <a:latin typeface="微软雅黑" panose="020B0503020204020204" pitchFamily="34" charset="-122"/>
                <a:ea typeface="微软雅黑" panose="020B0503020204020204" pitchFamily="34" charset="-122"/>
              </a:rPr>
              <a:t>赫夫曼 ）在麻省理工学院攻读博士学位，导师出的学期报告题目是：查找最有效的二进制编码。由于无法证明哪个已有编码是最有效的，哈夫曼放弃对已有编码的研究，转向新的探索，最终发现了二叉树编码的想法，并很快证明了这个方法是最有效的。</a:t>
            </a:r>
            <a:endParaRPr lang="en-US" altLang="zh-CN" sz="17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66255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哈夫曼树的基本概念</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
            <a:extLst>
              <a:ext uri="{FF2B5EF4-FFF2-40B4-BE49-F238E27FC236}">
                <a16:creationId xmlns:a16="http://schemas.microsoft.com/office/drawing/2014/main" xmlns="" id="{9EBE7EC0-2F2A-4A9F-BB83-DBE4093374F9}"/>
              </a:ext>
            </a:extLst>
          </p:cNvPr>
          <p:cNvSpPr txBox="1"/>
          <p:nvPr/>
        </p:nvSpPr>
        <p:spPr>
          <a:xfrm>
            <a:off x="1366221" y="4012592"/>
            <a:ext cx="9901260" cy="2054409"/>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a:t>
            </a:r>
            <a:r>
              <a:rPr lang="zh-CN" altLang="en-US" sz="1700" dirty="0" smtClean="0">
                <a:solidFill>
                  <a:srgbClr val="9900CC"/>
                </a:solidFill>
                <a:latin typeface="微软雅黑" panose="020B0503020204020204" pitchFamily="34" charset="-122"/>
                <a:ea typeface="微软雅黑" panose="020B0503020204020204" pitchFamily="34" charset="-122"/>
              </a:rPr>
              <a:t>结点的路径</a:t>
            </a:r>
            <a:r>
              <a:rPr lang="zh-CN" altLang="en-US" sz="1700" dirty="0" smtClean="0">
                <a:latin typeface="微软雅黑" panose="020B0503020204020204" pitchFamily="34" charset="-122"/>
                <a:ea typeface="微软雅黑" panose="020B0503020204020204" pitchFamily="34" charset="-122"/>
              </a:rPr>
              <a:t>：从树中一个结点到另一个结点之间的分支构成这两个结点之间的路径，路径上的分支数目称做路径长度。</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zh-CN" altLang="en-US" sz="1700" dirty="0" smtClean="0">
                <a:latin typeface="微软雅黑" panose="020B0503020204020204" pitchFamily="34" charset="-122"/>
                <a:ea typeface="微软雅黑" panose="020B0503020204020204" pitchFamily="34" charset="-122"/>
              </a:rPr>
              <a:t>   </a:t>
            </a:r>
            <a:r>
              <a:rPr lang="zh-CN" altLang="en-US" sz="1700" dirty="0" smtClean="0">
                <a:solidFill>
                  <a:srgbClr val="9900CC"/>
                </a:solidFill>
                <a:latin typeface="微软雅黑" panose="020B0503020204020204" pitchFamily="34" charset="-122"/>
                <a:ea typeface="微软雅黑" panose="020B0503020204020204" pitchFamily="34" charset="-122"/>
              </a:rPr>
              <a:t>结点的权</a:t>
            </a:r>
            <a:r>
              <a:rPr lang="zh-CN" altLang="en-US" sz="1700" dirty="0" smtClean="0">
                <a:latin typeface="微软雅黑" panose="020B0503020204020204" pitchFamily="34" charset="-122"/>
                <a:ea typeface="微软雅黑" panose="020B0503020204020204" pitchFamily="34" charset="-122"/>
              </a:rPr>
              <a:t>：结点的数值有某种现实的含义（如重要性、两个点之间的距离等）。</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solidFill>
                  <a:srgbClr val="9900CC"/>
                </a:solidFill>
                <a:latin typeface="微软雅黑" panose="020B0503020204020204" pitchFamily="34" charset="-122"/>
                <a:ea typeface="微软雅黑" panose="020B0503020204020204" pitchFamily="34" charset="-122"/>
              </a:rPr>
              <a:t>结点的带权路径长度</a:t>
            </a:r>
            <a:r>
              <a:rPr lang="zh-CN" altLang="en-US" sz="1700" dirty="0" smtClean="0">
                <a:latin typeface="微软雅黑" panose="020B0503020204020204" pitchFamily="34" charset="-122"/>
                <a:ea typeface="微软雅黑" panose="020B0503020204020204" pitchFamily="34" charset="-122"/>
              </a:rPr>
              <a:t>：从树的根到该结点的路径长度与该结点上权值的乘积。</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solidFill>
                  <a:srgbClr val="9900CC"/>
                </a:solidFill>
                <a:latin typeface="微软雅黑" panose="020B0503020204020204" pitchFamily="34" charset="-122"/>
                <a:ea typeface="微软雅黑" panose="020B0503020204020204" pitchFamily="34" charset="-122"/>
              </a:rPr>
              <a:t>树的带权路径长度</a:t>
            </a:r>
            <a:r>
              <a:rPr lang="zh-CN" altLang="en-US" sz="1700" dirty="0" smtClean="0">
                <a:latin typeface="微软雅黑" panose="020B0503020204020204" pitchFamily="34" charset="-122"/>
                <a:ea typeface="微软雅黑" panose="020B0503020204020204" pitchFamily="34" charset="-122"/>
              </a:rPr>
              <a:t>为树中所有叶子结点的带权路径长度之和（</a:t>
            </a:r>
            <a:r>
              <a:rPr lang="en-US" altLang="zh-CN" sz="1700" dirty="0" smtClean="0">
                <a:latin typeface="微软雅黑" panose="020B0503020204020204" pitchFamily="34" charset="-122"/>
                <a:ea typeface="微软雅黑" panose="020B0503020204020204" pitchFamily="34" charset="-122"/>
              </a:rPr>
              <a:t>WPL</a:t>
            </a:r>
            <a:r>
              <a:rPr lang="zh-CN" altLang="en-US" sz="1700" dirty="0" smtClean="0">
                <a:latin typeface="微软雅黑" panose="020B0503020204020204" pitchFamily="34" charset="-122"/>
                <a:ea typeface="微软雅黑" panose="020B0503020204020204" pitchFamily="34" charset="-122"/>
              </a:rPr>
              <a:t>，</a:t>
            </a:r>
            <a:r>
              <a:rPr lang="en-US" altLang="zh-CN" sz="1700" dirty="0" smtClean="0">
                <a:latin typeface="微软雅黑" panose="020B0503020204020204" pitchFamily="34" charset="-122"/>
                <a:ea typeface="微软雅黑" panose="020B0503020204020204" pitchFamily="34" charset="-122"/>
              </a:rPr>
              <a:t>Weighted Path Length</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p:txBody>
      </p:sp>
      <p:pic>
        <p:nvPicPr>
          <p:cNvPr id="1027" name="Picture 3"/>
          <p:cNvPicPr>
            <a:picLocks noChangeAspect="1" noChangeArrowheads="1"/>
          </p:cNvPicPr>
          <p:nvPr/>
        </p:nvPicPr>
        <p:blipFill>
          <a:blip r:embed="rId2"/>
          <a:srcRect/>
          <a:stretch>
            <a:fillRect/>
          </a:stretch>
        </p:blipFill>
        <p:spPr bwMode="auto">
          <a:xfrm>
            <a:off x="4808781" y="6104404"/>
            <a:ext cx="1366109" cy="565762"/>
          </a:xfrm>
          <a:prstGeom prst="rect">
            <a:avLst/>
          </a:prstGeom>
          <a:noFill/>
          <a:ln w="9525">
            <a:noFill/>
            <a:miter lim="800000"/>
            <a:headEnd/>
            <a:tailEnd/>
          </a:ln>
        </p:spPr>
      </p:pic>
      <p:pic>
        <p:nvPicPr>
          <p:cNvPr id="1028" name="Picture 4"/>
          <p:cNvPicPr>
            <a:picLocks noChangeAspect="1" noChangeArrowheads="1"/>
          </p:cNvPicPr>
          <p:nvPr/>
        </p:nvPicPr>
        <p:blipFill>
          <a:blip r:embed="rId3"/>
          <a:srcRect/>
          <a:stretch>
            <a:fillRect/>
          </a:stretch>
        </p:blipFill>
        <p:spPr bwMode="auto">
          <a:xfrm>
            <a:off x="4305300" y="1304340"/>
            <a:ext cx="3009900" cy="2305455"/>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66255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哈夫曼树的基本概念</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
            <a:extLst>
              <a:ext uri="{FF2B5EF4-FFF2-40B4-BE49-F238E27FC236}">
                <a16:creationId xmlns:a16="http://schemas.microsoft.com/office/drawing/2014/main" xmlns="" id="{9EBE7EC0-2F2A-4A9F-BB83-DBE4093374F9}"/>
              </a:ext>
            </a:extLst>
          </p:cNvPr>
          <p:cNvSpPr txBox="1"/>
          <p:nvPr/>
        </p:nvSpPr>
        <p:spPr>
          <a:xfrm>
            <a:off x="1366221" y="3754400"/>
            <a:ext cx="2850777" cy="392415"/>
          </a:xfrm>
          <a:prstGeom prst="rect">
            <a:avLst/>
          </a:prstGeom>
          <a:noFill/>
        </p:spPr>
        <p:txBody>
          <a:bodyPr wrap="square" rtlCol="0">
            <a:spAutoFit/>
          </a:bodyPr>
          <a:lstStyle/>
          <a:p>
            <a:pPr>
              <a:lnSpc>
                <a:spcPct val="150000"/>
              </a:lnSpc>
            </a:pPr>
            <a:r>
              <a:rPr lang="en-US" altLang="zh-CN" sz="1300" dirty="0" smtClean="0">
                <a:latin typeface="微软雅黑" panose="020B0503020204020204" pitchFamily="34" charset="-122"/>
                <a:ea typeface="微软雅黑" panose="020B0503020204020204" pitchFamily="34" charset="-122"/>
              </a:rPr>
              <a:t>WPL=1*3+3*3+5*2+6*3+8*3=64</a:t>
            </a:r>
          </a:p>
        </p:txBody>
      </p:sp>
      <p:pic>
        <p:nvPicPr>
          <p:cNvPr id="2050" name="Picture 2"/>
          <p:cNvPicPr>
            <a:picLocks noChangeAspect="1" noChangeArrowheads="1"/>
          </p:cNvPicPr>
          <p:nvPr/>
        </p:nvPicPr>
        <p:blipFill>
          <a:blip r:embed="rId2"/>
          <a:srcRect/>
          <a:stretch>
            <a:fillRect/>
          </a:stretch>
        </p:blipFill>
        <p:spPr bwMode="auto">
          <a:xfrm>
            <a:off x="1615888" y="1368913"/>
            <a:ext cx="2450502" cy="1876980"/>
          </a:xfrm>
          <a:prstGeom prst="rect">
            <a:avLst/>
          </a:prstGeom>
          <a:noFill/>
          <a:ln w="9525">
            <a:noFill/>
            <a:miter lim="800000"/>
            <a:headEnd/>
            <a:tailEnd/>
          </a:ln>
        </p:spPr>
      </p:pic>
      <p:pic>
        <p:nvPicPr>
          <p:cNvPr id="2051" name="Picture 3"/>
          <p:cNvPicPr>
            <a:picLocks noChangeAspect="1" noChangeArrowheads="1"/>
          </p:cNvPicPr>
          <p:nvPr/>
        </p:nvPicPr>
        <p:blipFill>
          <a:blip r:embed="rId3"/>
          <a:srcRect/>
          <a:stretch>
            <a:fillRect/>
          </a:stretch>
        </p:blipFill>
        <p:spPr bwMode="auto">
          <a:xfrm>
            <a:off x="5152409" y="1278872"/>
            <a:ext cx="1571121" cy="2118064"/>
          </a:xfrm>
          <a:prstGeom prst="rect">
            <a:avLst/>
          </a:prstGeom>
          <a:noFill/>
          <a:ln w="9525">
            <a:noFill/>
            <a:miter lim="800000"/>
            <a:headEnd/>
            <a:tailEnd/>
          </a:ln>
        </p:spPr>
      </p:pic>
      <p:pic>
        <p:nvPicPr>
          <p:cNvPr id="2052" name="Picture 4"/>
          <p:cNvPicPr>
            <a:picLocks noChangeAspect="1" noChangeArrowheads="1"/>
          </p:cNvPicPr>
          <p:nvPr/>
        </p:nvPicPr>
        <p:blipFill>
          <a:blip r:embed="rId4"/>
          <a:srcRect/>
          <a:stretch>
            <a:fillRect/>
          </a:stretch>
        </p:blipFill>
        <p:spPr bwMode="auto">
          <a:xfrm>
            <a:off x="8078492" y="1268116"/>
            <a:ext cx="1652758" cy="2228120"/>
          </a:xfrm>
          <a:prstGeom prst="rect">
            <a:avLst/>
          </a:prstGeom>
          <a:noFill/>
          <a:ln w="9525">
            <a:noFill/>
            <a:miter lim="800000"/>
            <a:headEnd/>
            <a:tailEnd/>
          </a:ln>
        </p:spPr>
      </p:pic>
      <p:sp>
        <p:nvSpPr>
          <p:cNvPr id="19" name="文本框 1">
            <a:extLst>
              <a:ext uri="{FF2B5EF4-FFF2-40B4-BE49-F238E27FC236}">
                <a16:creationId xmlns:a16="http://schemas.microsoft.com/office/drawing/2014/main" xmlns="" id="{9EBE7EC0-2F2A-4A9F-BB83-DBE4093374F9}"/>
              </a:ext>
            </a:extLst>
          </p:cNvPr>
          <p:cNvSpPr txBox="1"/>
          <p:nvPr/>
        </p:nvSpPr>
        <p:spPr>
          <a:xfrm>
            <a:off x="4649199" y="3754400"/>
            <a:ext cx="2850777" cy="357021"/>
          </a:xfrm>
          <a:prstGeom prst="rect">
            <a:avLst/>
          </a:prstGeom>
          <a:noFill/>
        </p:spPr>
        <p:txBody>
          <a:bodyPr wrap="square" rtlCol="0">
            <a:spAutoFit/>
          </a:bodyPr>
          <a:lstStyle/>
          <a:p>
            <a:pPr>
              <a:lnSpc>
                <a:spcPct val="150000"/>
              </a:lnSpc>
            </a:pPr>
            <a:r>
              <a:rPr lang="en-US" altLang="zh-CN" sz="1300" dirty="0" smtClean="0">
                <a:latin typeface="微软雅黑" panose="020B0503020204020204" pitchFamily="34" charset="-122"/>
                <a:ea typeface="微软雅黑" panose="020B0503020204020204" pitchFamily="34" charset="-122"/>
              </a:rPr>
              <a:t>WPL=5*4+8*4+3*3+6*2+1*1=74</a:t>
            </a:r>
          </a:p>
        </p:txBody>
      </p:sp>
      <p:sp>
        <p:nvSpPr>
          <p:cNvPr id="20" name="文本框 1">
            <a:extLst>
              <a:ext uri="{FF2B5EF4-FFF2-40B4-BE49-F238E27FC236}">
                <a16:creationId xmlns:a16="http://schemas.microsoft.com/office/drawing/2014/main" xmlns="" id="{9EBE7EC0-2F2A-4A9F-BB83-DBE4093374F9}"/>
              </a:ext>
            </a:extLst>
          </p:cNvPr>
          <p:cNvSpPr txBox="1"/>
          <p:nvPr/>
        </p:nvSpPr>
        <p:spPr>
          <a:xfrm>
            <a:off x="7921324" y="3754400"/>
            <a:ext cx="2850777" cy="357021"/>
          </a:xfrm>
          <a:prstGeom prst="rect">
            <a:avLst/>
          </a:prstGeom>
          <a:noFill/>
        </p:spPr>
        <p:txBody>
          <a:bodyPr wrap="square" rtlCol="0">
            <a:spAutoFit/>
          </a:bodyPr>
          <a:lstStyle/>
          <a:p>
            <a:pPr>
              <a:lnSpc>
                <a:spcPct val="150000"/>
              </a:lnSpc>
            </a:pPr>
            <a:r>
              <a:rPr lang="en-US" altLang="zh-CN" sz="1300" dirty="0" smtClean="0">
                <a:latin typeface="微软雅黑" panose="020B0503020204020204" pitchFamily="34" charset="-122"/>
                <a:ea typeface="微软雅黑" panose="020B0503020204020204" pitchFamily="34" charset="-122"/>
              </a:rPr>
              <a:t>WPL=1*4+3*4+5*3+6*2+8*1=51</a:t>
            </a:r>
          </a:p>
        </p:txBody>
      </p:sp>
      <p:sp>
        <p:nvSpPr>
          <p:cNvPr id="21" name="文本框 1">
            <a:extLst>
              <a:ext uri="{FF2B5EF4-FFF2-40B4-BE49-F238E27FC236}">
                <a16:creationId xmlns:a16="http://schemas.microsoft.com/office/drawing/2014/main" xmlns="" id="{9EBE7EC0-2F2A-4A9F-BB83-DBE4093374F9}"/>
              </a:ext>
            </a:extLst>
          </p:cNvPr>
          <p:cNvSpPr txBox="1"/>
          <p:nvPr/>
        </p:nvSpPr>
        <p:spPr>
          <a:xfrm>
            <a:off x="1172577" y="4399091"/>
            <a:ext cx="9901260" cy="877163"/>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在含有</a:t>
            </a:r>
            <a:r>
              <a:rPr lang="en-US" altLang="zh-CN" sz="1700" dirty="0" smtClean="0">
                <a:latin typeface="微软雅黑" panose="020B0503020204020204" pitchFamily="34" charset="-122"/>
                <a:ea typeface="微软雅黑" panose="020B0503020204020204" pitchFamily="34" charset="-122"/>
              </a:rPr>
              <a:t>n</a:t>
            </a:r>
            <a:r>
              <a:rPr lang="zh-CN" altLang="en-US" sz="1700" dirty="0" smtClean="0">
                <a:latin typeface="微软雅黑" panose="020B0503020204020204" pitchFamily="34" charset="-122"/>
                <a:ea typeface="微软雅黑" panose="020B0503020204020204" pitchFamily="34" charset="-122"/>
              </a:rPr>
              <a:t>个带权叶结点的二叉树中，</a:t>
            </a:r>
            <a:r>
              <a:rPr lang="en-US" altLang="zh-CN" sz="1700" dirty="0" smtClean="0">
                <a:latin typeface="微软雅黑" panose="020B0503020204020204" pitchFamily="34" charset="-122"/>
                <a:ea typeface="微软雅黑" panose="020B0503020204020204" pitchFamily="34" charset="-122"/>
              </a:rPr>
              <a:t>WPL</a:t>
            </a:r>
            <a:r>
              <a:rPr lang="zh-CN" altLang="en-US" sz="1700" dirty="0" smtClean="0">
                <a:latin typeface="微软雅黑" panose="020B0503020204020204" pitchFamily="34" charset="-122"/>
                <a:ea typeface="微软雅黑" panose="020B0503020204020204" pitchFamily="34" charset="-122"/>
              </a:rPr>
              <a:t>最小的二叉树称为哈夫曼树（最优二叉树）。</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zh-CN" altLang="en-US" sz="1700" dirty="0" smtClean="0">
                <a:latin typeface="微软雅黑" panose="020B0503020204020204" pitchFamily="34" charset="-122"/>
                <a:ea typeface="微软雅黑" panose="020B0503020204020204" pitchFamily="34" charset="-122"/>
              </a:rPr>
              <a:t>哈夫曼树并不唯一。</a:t>
            </a:r>
            <a:endParaRPr lang="en-US" altLang="zh-CN" sz="17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3866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构造哈夫曼树</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1">
            <a:extLst>
              <a:ext uri="{FF2B5EF4-FFF2-40B4-BE49-F238E27FC236}">
                <a16:creationId xmlns:a16="http://schemas.microsoft.com/office/drawing/2014/main" xmlns="" id="{9EBE7EC0-2F2A-4A9F-BB83-DBE4093374F9}"/>
              </a:ext>
            </a:extLst>
          </p:cNvPr>
          <p:cNvSpPr txBox="1"/>
          <p:nvPr/>
        </p:nvSpPr>
        <p:spPr>
          <a:xfrm>
            <a:off x="4410676" y="3786682"/>
            <a:ext cx="7293685" cy="1661993"/>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a:t>
            </a:r>
            <a:r>
              <a:rPr lang="en-US" altLang="zh-CN" sz="1700" dirty="0" smtClean="0">
                <a:latin typeface="微软雅黑" panose="020B0503020204020204" pitchFamily="34" charset="-122"/>
                <a:ea typeface="微软雅黑" panose="020B0503020204020204" pitchFamily="34" charset="-122"/>
              </a:rPr>
              <a:t>1</a:t>
            </a:r>
            <a:r>
              <a:rPr lang="zh-CN" altLang="en-US" sz="1700" dirty="0" smtClean="0">
                <a:latin typeface="微软雅黑" panose="020B0503020204020204" pitchFamily="34" charset="-122"/>
                <a:ea typeface="微软雅黑" panose="020B0503020204020204" pitchFamily="34" charset="-122"/>
              </a:rPr>
              <a:t>）初始结点都会成为叶结点，叶结点的权值最大，离根越近。</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2</a:t>
            </a:r>
            <a:r>
              <a:rPr lang="zh-CN" altLang="en-US" sz="1700" dirty="0" smtClean="0">
                <a:latin typeface="微软雅黑" panose="020B0503020204020204" pitchFamily="34" charset="-122"/>
                <a:ea typeface="微软雅黑" panose="020B0503020204020204" pitchFamily="34" charset="-122"/>
              </a:rPr>
              <a:t>）如果叶结点有</a:t>
            </a:r>
            <a:r>
              <a:rPr lang="en-US" altLang="zh-CN" sz="1700" dirty="0" smtClean="0">
                <a:latin typeface="微软雅黑" panose="020B0503020204020204" pitchFamily="34" charset="-122"/>
                <a:ea typeface="微软雅黑" panose="020B0503020204020204" pitchFamily="34" charset="-122"/>
              </a:rPr>
              <a:t>n</a:t>
            </a:r>
            <a:r>
              <a:rPr lang="zh-CN" altLang="en-US" sz="1700" dirty="0" smtClean="0">
                <a:latin typeface="微软雅黑" panose="020B0503020204020204" pitchFamily="34" charset="-122"/>
                <a:ea typeface="微软雅黑" panose="020B0503020204020204" pitchFamily="34" charset="-122"/>
              </a:rPr>
              <a:t>个，共合并</a:t>
            </a:r>
            <a:r>
              <a:rPr lang="en-US" altLang="zh-CN" sz="1700" dirty="0" smtClean="0">
                <a:latin typeface="微软雅黑" panose="020B0503020204020204" pitchFamily="34" charset="-122"/>
                <a:ea typeface="微软雅黑" panose="020B0503020204020204" pitchFamily="34" charset="-122"/>
              </a:rPr>
              <a:t>n-1</a:t>
            </a:r>
            <a:r>
              <a:rPr lang="zh-CN" altLang="en-US" sz="1700" dirty="0" smtClean="0">
                <a:latin typeface="微软雅黑" panose="020B0503020204020204" pitchFamily="34" charset="-122"/>
                <a:ea typeface="微软雅黑" panose="020B0503020204020204" pitchFamily="34" charset="-122"/>
              </a:rPr>
              <a:t>次，哈夫曼树的结点总数为</a:t>
            </a:r>
            <a:r>
              <a:rPr lang="en-US" altLang="zh-CN" sz="1700" dirty="0" smtClean="0">
                <a:latin typeface="微软雅黑" panose="020B0503020204020204" pitchFamily="34" charset="-122"/>
                <a:ea typeface="微软雅黑" panose="020B0503020204020204" pitchFamily="34" charset="-122"/>
              </a:rPr>
              <a:t>2n-1</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3</a:t>
            </a:r>
            <a:r>
              <a:rPr lang="zh-CN" altLang="en-US" sz="1700" dirty="0" smtClean="0">
                <a:latin typeface="微软雅黑" panose="020B0503020204020204" pitchFamily="34" charset="-122"/>
                <a:ea typeface="微软雅黑" panose="020B0503020204020204" pitchFamily="34" charset="-122"/>
              </a:rPr>
              <a:t>）哈夫曼树不存在度为</a:t>
            </a:r>
            <a:r>
              <a:rPr lang="en-US" altLang="zh-CN" sz="1700" dirty="0" smtClean="0">
                <a:latin typeface="微软雅黑" panose="020B0503020204020204" pitchFamily="34" charset="-122"/>
                <a:ea typeface="微软雅黑" panose="020B0503020204020204" pitchFamily="34" charset="-122"/>
              </a:rPr>
              <a:t>1</a:t>
            </a:r>
            <a:r>
              <a:rPr lang="zh-CN" altLang="en-US" sz="1700" dirty="0" smtClean="0">
                <a:latin typeface="微软雅黑" panose="020B0503020204020204" pitchFamily="34" charset="-122"/>
                <a:ea typeface="微软雅黑" panose="020B0503020204020204" pitchFamily="34" charset="-122"/>
              </a:rPr>
              <a:t>的结点。</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4</a:t>
            </a:r>
            <a:r>
              <a:rPr lang="zh-CN" altLang="en-US" sz="1700" dirty="0" smtClean="0">
                <a:latin typeface="微软雅黑" panose="020B0503020204020204" pitchFamily="34" charset="-122"/>
                <a:ea typeface="微软雅黑" panose="020B0503020204020204" pitchFamily="34" charset="-122"/>
              </a:rPr>
              <a:t>）哈夫曼树并不唯一，只要</a:t>
            </a:r>
            <a:r>
              <a:rPr lang="en-US" altLang="zh-CN" sz="1700" dirty="0" smtClean="0">
                <a:latin typeface="微软雅黑" panose="020B0503020204020204" pitchFamily="34" charset="-122"/>
                <a:ea typeface="微软雅黑" panose="020B0503020204020204" pitchFamily="34" charset="-122"/>
              </a:rPr>
              <a:t>WPL</a:t>
            </a:r>
            <a:r>
              <a:rPr lang="zh-CN" altLang="en-US" sz="1700" dirty="0" smtClean="0">
                <a:latin typeface="微软雅黑" panose="020B0503020204020204" pitchFamily="34" charset="-122"/>
                <a:ea typeface="微软雅黑" panose="020B0503020204020204" pitchFamily="34" charset="-122"/>
              </a:rPr>
              <a:t>最小就行。</a:t>
            </a:r>
            <a:endParaRPr lang="en-US" altLang="zh-CN" sz="1700" dirty="0" smtClean="0">
              <a:latin typeface="微软雅黑" panose="020B0503020204020204" pitchFamily="34" charset="-122"/>
              <a:ea typeface="微软雅黑" panose="020B0503020204020204" pitchFamily="34" charset="-122"/>
            </a:endParaRPr>
          </a:p>
        </p:txBody>
      </p:sp>
      <p:pic>
        <p:nvPicPr>
          <p:cNvPr id="1028" name="Picture 4"/>
          <p:cNvPicPr>
            <a:picLocks noChangeAspect="1" noChangeArrowheads="1"/>
          </p:cNvPicPr>
          <p:nvPr/>
        </p:nvPicPr>
        <p:blipFill>
          <a:blip r:embed="rId2"/>
          <a:srcRect/>
          <a:stretch>
            <a:fillRect/>
          </a:stretch>
        </p:blipFill>
        <p:spPr bwMode="auto">
          <a:xfrm>
            <a:off x="1812664" y="1676121"/>
            <a:ext cx="7620000" cy="923925"/>
          </a:xfrm>
          <a:prstGeom prst="rect">
            <a:avLst/>
          </a:prstGeom>
          <a:noFill/>
          <a:ln w="9525">
            <a:noFill/>
            <a:miter lim="800000"/>
            <a:headEnd/>
            <a:tailEnd/>
          </a:ln>
        </p:spPr>
      </p:pic>
      <p:pic>
        <p:nvPicPr>
          <p:cNvPr id="1029" name="Picture 5"/>
          <p:cNvPicPr>
            <a:picLocks noChangeAspect="1" noChangeArrowheads="1"/>
          </p:cNvPicPr>
          <p:nvPr/>
        </p:nvPicPr>
        <p:blipFill>
          <a:blip r:embed="rId3"/>
          <a:srcRect/>
          <a:stretch>
            <a:fillRect/>
          </a:stretch>
        </p:blipFill>
        <p:spPr bwMode="auto">
          <a:xfrm>
            <a:off x="813771" y="3044190"/>
            <a:ext cx="3471327" cy="3206003"/>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261613"/>
            <a:ext cx="12192000" cy="830997"/>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如何学习数据结构？</a:t>
            </a:r>
            <a:endParaRPr lang="en-US" altLang="zh-CN" sz="3200"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087944" y="1075749"/>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45970" y="1077537"/>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03996" y="1079325"/>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58446" y="1077537"/>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16472" y="1079325"/>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63740" y="1081113"/>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1">
            <a:extLst>
              <a:ext uri="{FF2B5EF4-FFF2-40B4-BE49-F238E27FC236}">
                <a16:creationId xmlns:a16="http://schemas.microsoft.com/office/drawing/2014/main" xmlns="" id="{9EBE7EC0-2F2A-4A9F-BB83-DBE4093374F9}"/>
              </a:ext>
            </a:extLst>
          </p:cNvPr>
          <p:cNvSpPr txBox="1"/>
          <p:nvPr/>
        </p:nvSpPr>
        <p:spPr>
          <a:xfrm>
            <a:off x="3065934" y="1489793"/>
            <a:ext cx="5905943" cy="3231654"/>
          </a:xfrm>
          <a:prstGeom prst="rect">
            <a:avLst/>
          </a:prstGeom>
          <a:noFill/>
        </p:spPr>
        <p:txBody>
          <a:bodyPr wrap="square" rtlCol="0">
            <a:spAutoFit/>
          </a:bodyPr>
          <a:lstStyle/>
          <a:p>
            <a:pPr>
              <a:lnSpc>
                <a:spcPct val="150000"/>
              </a:lnSpc>
            </a:pPr>
            <a:r>
              <a:rPr lang="zh-CN" altLang="en-US" sz="1700" b="1" dirty="0" smtClean="0">
                <a:solidFill>
                  <a:srgbClr val="9900CC"/>
                </a:solidFill>
                <a:latin typeface="微软雅黑" panose="020B0503020204020204" pitchFamily="34" charset="-122"/>
                <a:ea typeface="微软雅黑" panose="020B0503020204020204" pitchFamily="34" charset="-122"/>
              </a:rPr>
              <a:t>视频</a:t>
            </a:r>
            <a:endParaRPr lang="en-US" altLang="zh-CN" sz="1700" b="1" dirty="0" smtClean="0">
              <a:solidFill>
                <a:srgbClr val="9900CC"/>
              </a:solidFill>
              <a:latin typeface="微软雅黑" panose="020B0503020204020204" pitchFamily="34" charset="-122"/>
              <a:ea typeface="微软雅黑" panose="020B0503020204020204" pitchFamily="34" charset="-122"/>
            </a:endParaRPr>
          </a:p>
          <a:p>
            <a:pPr>
              <a:lnSpc>
                <a:spcPct val="150000"/>
              </a:lnSpc>
            </a:pPr>
            <a:r>
              <a:rPr lang="zh-CN" altLang="en-US" sz="1700" dirty="0" smtClean="0">
                <a:latin typeface="微软雅黑" panose="020B0503020204020204" pitchFamily="34" charset="-122"/>
                <a:ea typeface="微软雅黑" panose="020B0503020204020204" pitchFamily="34" charset="-122"/>
              </a:rPr>
              <a:t>   本视频紧密结合</a:t>
            </a:r>
            <a:r>
              <a:rPr lang="en-US" altLang="zh-CN" sz="1700" dirty="0" smtClean="0">
                <a:latin typeface="微软雅黑" panose="020B0503020204020204" pitchFamily="34" charset="-122"/>
                <a:ea typeface="微软雅黑" panose="020B0503020204020204" pitchFamily="34" charset="-122"/>
              </a:rPr>
              <a:t>408</a:t>
            </a:r>
            <a:r>
              <a:rPr lang="zh-CN" altLang="en-US" sz="1700" dirty="0" smtClean="0">
                <a:latin typeface="微软雅黑" panose="020B0503020204020204" pitchFamily="34" charset="-122"/>
                <a:ea typeface="微软雅黑" panose="020B0503020204020204" pitchFamily="34" charset="-122"/>
              </a:rPr>
              <a:t>大纲，也适用于自主命题的学校。</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通俗易懂的流程演示和动画。</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zh-CN" altLang="en-US" sz="1700" b="1" dirty="0" smtClean="0">
                <a:solidFill>
                  <a:srgbClr val="9900CC"/>
                </a:solidFill>
                <a:latin typeface="微软雅黑" panose="020B0503020204020204" pitchFamily="34" charset="-122"/>
                <a:ea typeface="微软雅黑" panose="020B0503020204020204" pitchFamily="34" charset="-122"/>
              </a:rPr>
              <a:t>源代码</a:t>
            </a:r>
            <a:endParaRPr lang="en-US" altLang="zh-CN" sz="1700" b="1" dirty="0" smtClean="0">
              <a:solidFill>
                <a:srgbClr val="9900CC"/>
              </a:solidFill>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除了图章节，其它章节的源代码可下载，多动手测试效果。</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zh-CN" altLang="en-US" sz="1700" b="1" dirty="0" smtClean="0">
                <a:solidFill>
                  <a:srgbClr val="9900CC"/>
                </a:solidFill>
                <a:latin typeface="微软雅黑" panose="020B0503020204020204" pitchFamily="34" charset="-122"/>
                <a:ea typeface="微软雅黑" panose="020B0503020204020204" pitchFamily="34" charset="-122"/>
              </a:rPr>
              <a:t>刷题</a:t>
            </a:r>
            <a:endParaRPr lang="en-US" altLang="zh-CN" sz="1700" b="1" dirty="0" smtClean="0">
              <a:solidFill>
                <a:srgbClr val="9900CC"/>
              </a:solidFill>
              <a:latin typeface="微软雅黑" panose="020B0503020204020204" pitchFamily="34" charset="-122"/>
              <a:ea typeface="微软雅黑" panose="020B0503020204020204" pitchFamily="34" charset="-122"/>
            </a:endParaRPr>
          </a:p>
          <a:p>
            <a:pPr>
              <a:lnSpc>
                <a:spcPct val="150000"/>
              </a:lnSpc>
            </a:pPr>
            <a:r>
              <a:rPr lang="zh-CN" altLang="en-US" sz="1700" dirty="0" smtClean="0">
                <a:latin typeface="微软雅黑" panose="020B0503020204020204" pitchFamily="34" charset="-122"/>
                <a:ea typeface="微软雅黑" panose="020B0503020204020204" pitchFamily="34" charset="-122"/>
              </a:rPr>
              <a:t>   历年的考研真题。</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43986"/>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物理结构</a:t>
            </a:r>
            <a:r>
              <a:rPr lang="en-US" altLang="zh-CN" sz="3200" b="1" dirty="0" smtClean="0">
                <a:solidFill>
                  <a:srgbClr val="9900CC"/>
                </a:solidFill>
                <a:latin typeface="微软雅黑" panose="020B0503020204020204" pitchFamily="34" charset="-122"/>
                <a:ea typeface="微软雅黑" panose="020B0503020204020204" pitchFamily="34" charset="-122"/>
              </a:rPr>
              <a:t>-</a:t>
            </a:r>
            <a:r>
              <a:rPr lang="zh-CN" altLang="en-US" sz="3200" b="1" dirty="0" smtClean="0">
                <a:solidFill>
                  <a:srgbClr val="9900CC"/>
                </a:solidFill>
                <a:latin typeface="微软雅黑" panose="020B0503020204020204" pitchFamily="34" charset="-122"/>
                <a:ea typeface="微软雅黑" panose="020B0503020204020204" pitchFamily="34" charset="-122"/>
              </a:rPr>
              <a:t>顺序存储</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925137"/>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926925"/>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928713"/>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926925"/>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928713"/>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930501"/>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
            <a:extLst>
              <a:ext uri="{FF2B5EF4-FFF2-40B4-BE49-F238E27FC236}">
                <a16:creationId xmlns:a16="http://schemas.microsoft.com/office/drawing/2014/main" xmlns="" id="{9EBE7EC0-2F2A-4A9F-BB83-DBE4093374F9}"/>
              </a:ext>
            </a:extLst>
          </p:cNvPr>
          <p:cNvSpPr txBox="1"/>
          <p:nvPr/>
        </p:nvSpPr>
        <p:spPr>
          <a:xfrm>
            <a:off x="1387736" y="1452305"/>
            <a:ext cx="8853543" cy="877163"/>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把数据元素存放在地址连续的存储单元里，其数据元素之间的逻辑关系和物理关系是一致的。</a:t>
            </a:r>
            <a:endParaRPr lang="en-US" altLang="zh-CN" sz="1700" dirty="0" smtClean="0">
              <a:latin typeface="微软雅黑" panose="020B0503020204020204" pitchFamily="34" charset="-122"/>
              <a:ea typeface="微软雅黑" panose="020B0503020204020204" pitchFamily="34" charset="-122"/>
            </a:endParaRPr>
          </a:p>
        </p:txBody>
      </p:sp>
      <p:sp>
        <p:nvSpPr>
          <p:cNvPr id="18" name="文本框 1">
            <a:extLst>
              <a:ext uri="{FF2B5EF4-FFF2-40B4-BE49-F238E27FC236}">
                <a16:creationId xmlns:a16="http://schemas.microsoft.com/office/drawing/2014/main" xmlns="" id="{9EBE7EC0-2F2A-4A9F-BB83-DBE4093374F9}"/>
              </a:ext>
            </a:extLst>
          </p:cNvPr>
          <p:cNvSpPr txBox="1"/>
          <p:nvPr/>
        </p:nvSpPr>
        <p:spPr>
          <a:xfrm>
            <a:off x="1378766" y="3734789"/>
            <a:ext cx="8853543" cy="2054409"/>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这种存储结构其实很简单，说白了，就是排队占位。大家都按顺序排好，每个人占一小段空间。数组就是这样的顺序存储结构。当你告诉计算机，你要建立一个有</a:t>
            </a:r>
            <a:r>
              <a:rPr lang="en-US" altLang="zh-CN" sz="1700" dirty="0" smtClean="0">
                <a:latin typeface="微软雅黑" panose="020B0503020204020204" pitchFamily="34" charset="-122"/>
                <a:ea typeface="微软雅黑" panose="020B0503020204020204" pitchFamily="34" charset="-122"/>
              </a:rPr>
              <a:t>11</a:t>
            </a:r>
            <a:r>
              <a:rPr lang="zh-CN" altLang="en-US" sz="1700" dirty="0" smtClean="0">
                <a:latin typeface="微软雅黑" panose="020B0503020204020204" pitchFamily="34" charset="-122"/>
                <a:ea typeface="微软雅黑" panose="020B0503020204020204" pitchFamily="34" charset="-122"/>
              </a:rPr>
              <a:t>个整型数据的数组时，计算机就在内存中找了片空地，按照一个整型所占位置的大小乘以</a:t>
            </a:r>
            <a:r>
              <a:rPr lang="en-US" altLang="zh-CN" sz="1700" dirty="0" smtClean="0">
                <a:latin typeface="微软雅黑" panose="020B0503020204020204" pitchFamily="34" charset="-122"/>
                <a:ea typeface="微软雅黑" panose="020B0503020204020204" pitchFamily="34" charset="-122"/>
              </a:rPr>
              <a:t>11</a:t>
            </a:r>
            <a:r>
              <a:rPr lang="zh-CN" altLang="en-US" sz="1700" dirty="0" smtClean="0">
                <a:latin typeface="微软雅黑" panose="020B0503020204020204" pitchFamily="34" charset="-122"/>
                <a:ea typeface="微软雅黑" panose="020B0503020204020204" pitchFamily="34" charset="-122"/>
              </a:rPr>
              <a:t>，开辟一段连续的空间，于是第一个数组数据就放在第一个位置，第二个数据放在第二个，这样依次摆放。</a:t>
            </a:r>
            <a:endParaRPr lang="en-US" altLang="zh-CN" sz="1700" dirty="0" smtClean="0">
              <a:latin typeface="微软雅黑" panose="020B0503020204020204" pitchFamily="34" charset="-122"/>
              <a:ea typeface="微软雅黑" panose="020B0503020204020204" pitchFamily="34" charset="-122"/>
            </a:endParaRPr>
          </a:p>
        </p:txBody>
      </p:sp>
      <p:pic>
        <p:nvPicPr>
          <p:cNvPr id="2050" name="Picture 2"/>
          <p:cNvPicPr>
            <a:picLocks noChangeAspect="1" noChangeArrowheads="1"/>
          </p:cNvPicPr>
          <p:nvPr/>
        </p:nvPicPr>
        <p:blipFill>
          <a:blip r:embed="rId2"/>
          <a:srcRect/>
          <a:stretch>
            <a:fillRect/>
          </a:stretch>
        </p:blipFill>
        <p:spPr bwMode="auto">
          <a:xfrm>
            <a:off x="2661117" y="2217150"/>
            <a:ext cx="5686425" cy="1304925"/>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66255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哈夫曼编码</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1">
            <a:extLst>
              <a:ext uri="{FF2B5EF4-FFF2-40B4-BE49-F238E27FC236}">
                <a16:creationId xmlns:a16="http://schemas.microsoft.com/office/drawing/2014/main" xmlns="" id="{9EBE7EC0-2F2A-4A9F-BB83-DBE4093374F9}"/>
              </a:ext>
            </a:extLst>
          </p:cNvPr>
          <p:cNvSpPr txBox="1"/>
          <p:nvPr/>
        </p:nvSpPr>
        <p:spPr>
          <a:xfrm>
            <a:off x="1366221" y="5540228"/>
            <a:ext cx="9901260" cy="877163"/>
          </a:xfrm>
          <a:prstGeom prst="rect">
            <a:avLst/>
          </a:prstGeom>
          <a:noFill/>
        </p:spPr>
        <p:txBody>
          <a:bodyPr wrap="square" rtlCol="0">
            <a:spAutoFit/>
          </a:bodyPr>
          <a:lstStyle/>
          <a:p>
            <a:pPr>
              <a:lnSpc>
                <a:spcPct val="150000"/>
              </a:lnSpc>
            </a:pPr>
            <a:r>
              <a:rPr lang="zh-CN" altLang="en-US" sz="1700" dirty="0" smtClean="0">
                <a:solidFill>
                  <a:srgbClr val="9900CC"/>
                </a:solidFill>
                <a:latin typeface="微软雅黑" panose="020B0503020204020204" pitchFamily="34" charset="-122"/>
                <a:ea typeface="微软雅黑" panose="020B0503020204020204" pitchFamily="34" charset="-122"/>
              </a:rPr>
              <a:t>可变长度编码</a:t>
            </a:r>
            <a:r>
              <a:rPr lang="zh-CN" altLang="en-US" sz="1700" dirty="0" smtClean="0">
                <a:latin typeface="微软雅黑" panose="020B0503020204020204" pitchFamily="34" charset="-122"/>
                <a:ea typeface="微软雅黑" panose="020B0503020204020204" pitchFamily="34" charset="-122"/>
              </a:rPr>
              <a:t>，任何一个字符的编码都不是另一个字符的编码的前缀，这种编码称做</a:t>
            </a:r>
            <a:r>
              <a:rPr lang="zh-CN" altLang="en-US" sz="1700" b="1" dirty="0" smtClean="0">
                <a:latin typeface="微软雅黑" panose="020B0503020204020204" pitchFamily="34" charset="-122"/>
                <a:ea typeface="微软雅黑" panose="020B0503020204020204" pitchFamily="34" charset="-122"/>
              </a:rPr>
              <a:t>前缀编码</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zh-CN" altLang="en-US" sz="1700" dirty="0" smtClean="0">
                <a:latin typeface="微软雅黑" panose="020B0503020204020204" pitchFamily="34" charset="-122"/>
                <a:ea typeface="微软雅黑" panose="020B0503020204020204" pitchFamily="34" charset="-122"/>
              </a:rPr>
              <a:t>利用哈夫曼树来设计前缀编码，用</a:t>
            </a:r>
            <a:r>
              <a:rPr lang="en-US" altLang="zh-CN" sz="1700" dirty="0" smtClean="0">
                <a:latin typeface="微软雅黑" panose="020B0503020204020204" pitchFamily="34" charset="-122"/>
                <a:ea typeface="微软雅黑" panose="020B0503020204020204" pitchFamily="34" charset="-122"/>
              </a:rPr>
              <a:t>0</a:t>
            </a:r>
            <a:r>
              <a:rPr lang="zh-CN" altLang="en-US" sz="1700" dirty="0" smtClean="0">
                <a:latin typeface="微软雅黑" panose="020B0503020204020204" pitchFamily="34" charset="-122"/>
                <a:ea typeface="微软雅黑" panose="020B0503020204020204" pitchFamily="34" charset="-122"/>
              </a:rPr>
              <a:t>和</a:t>
            </a:r>
            <a:r>
              <a:rPr lang="en-US" altLang="zh-CN" sz="1700" dirty="0" smtClean="0">
                <a:latin typeface="微软雅黑" panose="020B0503020204020204" pitchFamily="34" charset="-122"/>
                <a:ea typeface="微软雅黑" panose="020B0503020204020204" pitchFamily="34" charset="-122"/>
              </a:rPr>
              <a:t>1</a:t>
            </a:r>
            <a:r>
              <a:rPr lang="zh-CN" altLang="en-US" sz="1700" dirty="0" smtClean="0">
                <a:latin typeface="微软雅黑" panose="020B0503020204020204" pitchFamily="34" charset="-122"/>
                <a:ea typeface="微软雅黑" panose="020B0503020204020204" pitchFamily="34" charset="-122"/>
              </a:rPr>
              <a:t>表示左子树或右子树。</a:t>
            </a:r>
            <a:endParaRPr lang="en-US" altLang="zh-CN" sz="1700" dirty="0" smtClean="0">
              <a:latin typeface="微软雅黑" panose="020B0503020204020204" pitchFamily="34" charset="-122"/>
              <a:ea typeface="微软雅黑" panose="020B0503020204020204" pitchFamily="34" charset="-122"/>
            </a:endParaRPr>
          </a:p>
        </p:txBody>
      </p:sp>
      <p:pic>
        <p:nvPicPr>
          <p:cNvPr id="4098" name="Picture 2"/>
          <p:cNvPicPr>
            <a:picLocks noChangeAspect="1" noChangeArrowheads="1"/>
          </p:cNvPicPr>
          <p:nvPr/>
        </p:nvPicPr>
        <p:blipFill>
          <a:blip r:embed="rId2"/>
          <a:srcRect/>
          <a:stretch>
            <a:fillRect/>
          </a:stretch>
        </p:blipFill>
        <p:spPr bwMode="auto">
          <a:xfrm>
            <a:off x="3762591" y="1192583"/>
            <a:ext cx="4171950" cy="4257675"/>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66255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哈夫曼编码</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1">
            <a:extLst>
              <a:ext uri="{FF2B5EF4-FFF2-40B4-BE49-F238E27FC236}">
                <a16:creationId xmlns:a16="http://schemas.microsoft.com/office/drawing/2014/main" xmlns="" id="{9EBE7EC0-2F2A-4A9F-BB83-DBE4093374F9}"/>
              </a:ext>
            </a:extLst>
          </p:cNvPr>
          <p:cNvSpPr txBox="1"/>
          <p:nvPr/>
        </p:nvSpPr>
        <p:spPr>
          <a:xfrm>
            <a:off x="9079454" y="2173046"/>
            <a:ext cx="1075765" cy="1661993"/>
          </a:xfrm>
          <a:prstGeom prst="rect">
            <a:avLst/>
          </a:prstGeom>
          <a:noFill/>
        </p:spPr>
        <p:txBody>
          <a:bodyPr wrap="square" rtlCol="0">
            <a:spAutoFit/>
          </a:bodyPr>
          <a:lstStyle/>
          <a:p>
            <a:pPr>
              <a:lnSpc>
                <a:spcPct val="150000"/>
              </a:lnSpc>
            </a:pPr>
            <a:r>
              <a:rPr lang="en-US" altLang="zh-CN" sz="1700" dirty="0" smtClean="0">
                <a:latin typeface="微软雅黑" panose="020B0503020204020204" pitchFamily="34" charset="-122"/>
                <a:ea typeface="微软雅黑" panose="020B0503020204020204" pitchFamily="34" charset="-122"/>
              </a:rPr>
              <a:t>C  0</a:t>
            </a:r>
          </a:p>
          <a:p>
            <a:pPr>
              <a:lnSpc>
                <a:spcPct val="150000"/>
              </a:lnSpc>
            </a:pPr>
            <a:r>
              <a:rPr lang="en-US" altLang="zh-CN" sz="1700" dirty="0" smtClean="0">
                <a:latin typeface="微软雅黑" panose="020B0503020204020204" pitchFamily="34" charset="-122"/>
                <a:ea typeface="微软雅黑" panose="020B0503020204020204" pitchFamily="34" charset="-122"/>
              </a:rPr>
              <a:t>A  1</a:t>
            </a:r>
          </a:p>
          <a:p>
            <a:pPr>
              <a:lnSpc>
                <a:spcPct val="150000"/>
              </a:lnSpc>
            </a:pPr>
            <a:r>
              <a:rPr lang="en-US" altLang="zh-CN" sz="1700" dirty="0" smtClean="0">
                <a:latin typeface="微软雅黑" panose="020B0503020204020204" pitchFamily="34" charset="-122"/>
                <a:ea typeface="微软雅黑" panose="020B0503020204020204" pitchFamily="34" charset="-122"/>
              </a:rPr>
              <a:t>D  10</a:t>
            </a:r>
          </a:p>
          <a:p>
            <a:pPr>
              <a:lnSpc>
                <a:spcPct val="150000"/>
              </a:lnSpc>
            </a:pPr>
            <a:r>
              <a:rPr lang="en-US" altLang="zh-CN" sz="1700" dirty="0" smtClean="0">
                <a:latin typeface="微软雅黑" panose="020B0503020204020204" pitchFamily="34" charset="-122"/>
                <a:ea typeface="微软雅黑" panose="020B0503020204020204" pitchFamily="34" charset="-122"/>
              </a:rPr>
              <a:t>B  11</a:t>
            </a:r>
          </a:p>
        </p:txBody>
      </p:sp>
      <p:pic>
        <p:nvPicPr>
          <p:cNvPr id="5122" name="Picture 2"/>
          <p:cNvPicPr>
            <a:picLocks noChangeAspect="1" noChangeArrowheads="1"/>
          </p:cNvPicPr>
          <p:nvPr/>
        </p:nvPicPr>
        <p:blipFill>
          <a:blip r:embed="rId2"/>
          <a:srcRect/>
          <a:stretch>
            <a:fillRect/>
          </a:stretch>
        </p:blipFill>
        <p:spPr bwMode="auto">
          <a:xfrm>
            <a:off x="2054935" y="1469763"/>
            <a:ext cx="2552700" cy="2971800"/>
          </a:xfrm>
          <a:prstGeom prst="rect">
            <a:avLst/>
          </a:prstGeom>
          <a:noFill/>
          <a:ln w="9525">
            <a:noFill/>
            <a:miter lim="800000"/>
            <a:headEnd/>
            <a:tailEnd/>
          </a:ln>
        </p:spPr>
      </p:pic>
      <p:pic>
        <p:nvPicPr>
          <p:cNvPr id="5123" name="Picture 3"/>
          <p:cNvPicPr>
            <a:picLocks noChangeAspect="1" noChangeArrowheads="1"/>
          </p:cNvPicPr>
          <p:nvPr/>
        </p:nvPicPr>
        <p:blipFill>
          <a:blip r:embed="rId3"/>
          <a:srcRect/>
          <a:stretch>
            <a:fillRect/>
          </a:stretch>
        </p:blipFill>
        <p:spPr bwMode="auto">
          <a:xfrm>
            <a:off x="6693106" y="1734167"/>
            <a:ext cx="2162175" cy="2486025"/>
          </a:xfrm>
          <a:prstGeom prst="rect">
            <a:avLst/>
          </a:prstGeom>
          <a:noFill/>
          <a:ln w="9525">
            <a:noFill/>
            <a:miter lim="800000"/>
            <a:headEnd/>
            <a:tailEnd/>
          </a:ln>
        </p:spPr>
      </p:pic>
      <p:sp>
        <p:nvSpPr>
          <p:cNvPr id="18" name="文本框 1">
            <a:extLst>
              <a:ext uri="{FF2B5EF4-FFF2-40B4-BE49-F238E27FC236}">
                <a16:creationId xmlns:a16="http://schemas.microsoft.com/office/drawing/2014/main" xmlns="" id="{9EBE7EC0-2F2A-4A9F-BB83-DBE4093374F9}"/>
              </a:ext>
            </a:extLst>
          </p:cNvPr>
          <p:cNvSpPr txBox="1"/>
          <p:nvPr/>
        </p:nvSpPr>
        <p:spPr>
          <a:xfrm>
            <a:off x="4455459" y="2121050"/>
            <a:ext cx="1075765" cy="1661993"/>
          </a:xfrm>
          <a:prstGeom prst="rect">
            <a:avLst/>
          </a:prstGeom>
          <a:noFill/>
        </p:spPr>
        <p:txBody>
          <a:bodyPr wrap="square" rtlCol="0">
            <a:spAutoFit/>
          </a:bodyPr>
          <a:lstStyle/>
          <a:p>
            <a:pPr>
              <a:lnSpc>
                <a:spcPct val="150000"/>
              </a:lnSpc>
            </a:pPr>
            <a:r>
              <a:rPr lang="en-US" altLang="zh-CN" sz="1700" dirty="0" smtClean="0">
                <a:latin typeface="微软雅黑" panose="020B0503020204020204" pitchFamily="34" charset="-122"/>
                <a:ea typeface="微软雅黑" panose="020B0503020204020204" pitchFamily="34" charset="-122"/>
              </a:rPr>
              <a:t>C  0</a:t>
            </a:r>
          </a:p>
          <a:p>
            <a:pPr>
              <a:lnSpc>
                <a:spcPct val="150000"/>
              </a:lnSpc>
            </a:pPr>
            <a:r>
              <a:rPr lang="en-US" altLang="zh-CN" sz="1700" dirty="0" smtClean="0">
                <a:latin typeface="微软雅黑" panose="020B0503020204020204" pitchFamily="34" charset="-122"/>
                <a:ea typeface="微软雅黑" panose="020B0503020204020204" pitchFamily="34" charset="-122"/>
              </a:rPr>
              <a:t>A  10</a:t>
            </a:r>
          </a:p>
          <a:p>
            <a:pPr>
              <a:lnSpc>
                <a:spcPct val="150000"/>
              </a:lnSpc>
            </a:pPr>
            <a:r>
              <a:rPr lang="en-US" altLang="zh-CN" sz="1700" dirty="0" smtClean="0">
                <a:latin typeface="微软雅黑" panose="020B0503020204020204" pitchFamily="34" charset="-122"/>
                <a:ea typeface="微软雅黑" panose="020B0503020204020204" pitchFamily="34" charset="-122"/>
              </a:rPr>
              <a:t>D  110</a:t>
            </a:r>
          </a:p>
          <a:p>
            <a:pPr>
              <a:lnSpc>
                <a:spcPct val="150000"/>
              </a:lnSpc>
            </a:pPr>
            <a:r>
              <a:rPr lang="en-US" altLang="zh-CN" sz="1700" dirty="0" smtClean="0">
                <a:latin typeface="微软雅黑" panose="020B0503020204020204" pitchFamily="34" charset="-122"/>
                <a:ea typeface="微软雅黑" panose="020B0503020204020204" pitchFamily="34" charset="-122"/>
              </a:rPr>
              <a:t>B  111</a:t>
            </a:r>
          </a:p>
        </p:txBody>
      </p:sp>
      <p:sp>
        <p:nvSpPr>
          <p:cNvPr id="19" name="文本框 1">
            <a:extLst>
              <a:ext uri="{FF2B5EF4-FFF2-40B4-BE49-F238E27FC236}">
                <a16:creationId xmlns:a16="http://schemas.microsoft.com/office/drawing/2014/main" xmlns="" id="{9EBE7EC0-2F2A-4A9F-BB83-DBE4093374F9}"/>
              </a:ext>
            </a:extLst>
          </p:cNvPr>
          <p:cNvSpPr txBox="1"/>
          <p:nvPr/>
        </p:nvSpPr>
        <p:spPr>
          <a:xfrm>
            <a:off x="1796527" y="4563036"/>
            <a:ext cx="3108960" cy="438518"/>
          </a:xfrm>
          <a:prstGeom prst="rect">
            <a:avLst/>
          </a:prstGeom>
          <a:noFill/>
        </p:spPr>
        <p:txBody>
          <a:bodyPr wrap="square" rtlCol="0">
            <a:spAutoFit/>
          </a:bodyPr>
          <a:lstStyle/>
          <a:p>
            <a:pPr>
              <a:lnSpc>
                <a:spcPct val="150000"/>
              </a:lnSpc>
            </a:pPr>
            <a:r>
              <a:rPr lang="en-US" altLang="zh-CN" sz="1700" dirty="0" smtClean="0">
                <a:latin typeface="微软雅黑" panose="020B0503020204020204" pitchFamily="34" charset="-122"/>
                <a:ea typeface="微软雅黑" panose="020B0503020204020204" pitchFamily="34" charset="-122"/>
              </a:rPr>
              <a:t>CADB   010110111  CADB</a:t>
            </a:r>
          </a:p>
        </p:txBody>
      </p:sp>
      <p:sp>
        <p:nvSpPr>
          <p:cNvPr id="20" name="文本框 1">
            <a:extLst>
              <a:ext uri="{FF2B5EF4-FFF2-40B4-BE49-F238E27FC236}">
                <a16:creationId xmlns:a16="http://schemas.microsoft.com/office/drawing/2014/main" xmlns="" id="{9EBE7EC0-2F2A-4A9F-BB83-DBE4093374F9}"/>
              </a:ext>
            </a:extLst>
          </p:cNvPr>
          <p:cNvSpPr txBox="1"/>
          <p:nvPr/>
        </p:nvSpPr>
        <p:spPr>
          <a:xfrm>
            <a:off x="6477896" y="4607859"/>
            <a:ext cx="3108960" cy="438518"/>
          </a:xfrm>
          <a:prstGeom prst="rect">
            <a:avLst/>
          </a:prstGeom>
          <a:noFill/>
        </p:spPr>
        <p:txBody>
          <a:bodyPr wrap="square" rtlCol="0">
            <a:spAutoFit/>
          </a:bodyPr>
          <a:lstStyle/>
          <a:p>
            <a:pPr>
              <a:lnSpc>
                <a:spcPct val="150000"/>
              </a:lnSpc>
            </a:pPr>
            <a:r>
              <a:rPr lang="en-US" altLang="zh-CN" sz="1700" dirty="0" smtClean="0">
                <a:latin typeface="微软雅黑" panose="020B0503020204020204" pitchFamily="34" charset="-122"/>
                <a:ea typeface="微软雅黑" panose="020B0503020204020204" pitchFamily="34" charset="-122"/>
              </a:rPr>
              <a:t>CADB     011011   C B C A </a:t>
            </a:r>
            <a:r>
              <a:rPr lang="en-US" altLang="zh-CN" sz="1700" dirty="0" err="1" smtClean="0">
                <a:latin typeface="微软雅黑" panose="020B0503020204020204" pitchFamily="34" charset="-122"/>
                <a:ea typeface="微软雅黑" panose="020B0503020204020204" pitchFamily="34" charset="-122"/>
              </a:rPr>
              <a:t>A</a:t>
            </a:r>
            <a:r>
              <a:rPr lang="en-US" altLang="zh-CN" sz="1700" dirty="0" smtClean="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38664"/>
          </a:xfrm>
          <a:prstGeom prst="rect">
            <a:avLst/>
          </a:prstGeom>
          <a:noFill/>
        </p:spPr>
        <p:txBody>
          <a:bodyPr wrap="square" rtlCol="0">
            <a:spAutoFit/>
          </a:bodyPr>
          <a:lstStyle/>
          <a:p>
            <a:pPr algn="ctr">
              <a:lnSpc>
                <a:spcPct val="150000"/>
              </a:lnSpc>
            </a:pPr>
            <a:r>
              <a:rPr lang="zh-CN" altLang="en-US" sz="2800" b="1" dirty="0" smtClean="0">
                <a:solidFill>
                  <a:srgbClr val="9900CC"/>
                </a:solidFill>
                <a:latin typeface="微软雅黑" panose="020B0503020204020204" pitchFamily="34" charset="-122"/>
                <a:ea typeface="微软雅黑" panose="020B0503020204020204" pitchFamily="34" charset="-122"/>
              </a:rPr>
              <a:t>哈夫曼编码用于数据压缩</a:t>
            </a:r>
            <a:endParaRPr lang="en-US" altLang="zh-CN" sz="28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146" name="Picture 2"/>
          <p:cNvPicPr>
            <a:picLocks noChangeAspect="1" noChangeArrowheads="1"/>
          </p:cNvPicPr>
          <p:nvPr/>
        </p:nvPicPr>
        <p:blipFill>
          <a:blip r:embed="rId2"/>
          <a:srcRect/>
          <a:stretch>
            <a:fillRect/>
          </a:stretch>
        </p:blipFill>
        <p:spPr bwMode="auto">
          <a:xfrm>
            <a:off x="1956435" y="1319268"/>
            <a:ext cx="7180263" cy="1809750"/>
          </a:xfrm>
          <a:prstGeom prst="rect">
            <a:avLst/>
          </a:prstGeom>
          <a:noFill/>
          <a:ln w="9525">
            <a:noFill/>
            <a:miter lim="800000"/>
            <a:headEnd/>
            <a:tailEnd/>
          </a:ln>
        </p:spPr>
      </p:pic>
      <p:sp>
        <p:nvSpPr>
          <p:cNvPr id="11" name="文本框 1">
            <a:extLst>
              <a:ext uri="{FF2B5EF4-FFF2-40B4-BE49-F238E27FC236}">
                <a16:creationId xmlns:a16="http://schemas.microsoft.com/office/drawing/2014/main" xmlns="" id="{9EBE7EC0-2F2A-4A9F-BB83-DBE4093374F9}"/>
              </a:ext>
            </a:extLst>
          </p:cNvPr>
          <p:cNvSpPr txBox="1"/>
          <p:nvPr/>
        </p:nvSpPr>
        <p:spPr>
          <a:xfrm>
            <a:off x="1452282" y="3603851"/>
            <a:ext cx="9901260" cy="1269578"/>
          </a:xfrm>
          <a:prstGeom prst="rect">
            <a:avLst/>
          </a:prstGeom>
          <a:noFill/>
        </p:spPr>
        <p:txBody>
          <a:bodyPr wrap="square" rtlCol="0">
            <a:spAutoFit/>
          </a:bodyPr>
          <a:lstStyle/>
          <a:p>
            <a:pPr>
              <a:lnSpc>
                <a:spcPct val="150000"/>
              </a:lnSpc>
            </a:pPr>
            <a:r>
              <a:rPr lang="zh-CN" altLang="en-US" sz="1700" dirty="0" smtClean="0">
                <a:solidFill>
                  <a:srgbClr val="9900CC"/>
                </a:solidFill>
                <a:latin typeface="微软雅黑" panose="020B0503020204020204" pitchFamily="34" charset="-122"/>
                <a:ea typeface="微软雅黑" panose="020B0503020204020204" pitchFamily="34" charset="-122"/>
              </a:rPr>
              <a:t>哈夫曼译码</a:t>
            </a:r>
            <a:endParaRPr lang="en-US" altLang="zh-CN" sz="1700" dirty="0" smtClean="0">
              <a:solidFill>
                <a:srgbClr val="9900CC"/>
              </a:solidFill>
              <a:latin typeface="微软雅黑" panose="020B0503020204020204" pitchFamily="34" charset="-122"/>
              <a:ea typeface="微软雅黑" panose="020B0503020204020204" pitchFamily="34" charset="-122"/>
            </a:endParaRPr>
          </a:p>
          <a:p>
            <a:pPr>
              <a:lnSpc>
                <a:spcPct val="150000"/>
              </a:lnSpc>
            </a:pPr>
            <a:r>
              <a:rPr lang="zh-CN" altLang="en-US" sz="1700" dirty="0" smtClean="0">
                <a:latin typeface="微软雅黑" panose="020B0503020204020204" pitchFamily="34" charset="-122"/>
                <a:ea typeface="微软雅黑" panose="020B0503020204020204" pitchFamily="34" charset="-122"/>
              </a:rPr>
              <a:t>   若字符用哈夫曼编码形式存放，读取数据时，需要将编码还原成字符。</a:t>
            </a:r>
          </a:p>
          <a:p>
            <a:pPr>
              <a:lnSpc>
                <a:spcPct val="150000"/>
              </a:lnSpc>
            </a:pPr>
            <a:endParaRPr lang="en-US" altLang="zh-CN" sz="17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400051" y="0"/>
            <a:ext cx="11067602" cy="6858000"/>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118796" y="484094"/>
            <a:ext cx="10047644" cy="5863144"/>
          </a:xfrm>
          <a:prstGeom prst="rect">
            <a:avLst/>
          </a:prstGeom>
          <a:noFill/>
        </p:spPr>
        <p:txBody>
          <a:bodyPr wrap="square" rtlCol="0">
            <a:spAutoFit/>
          </a:bodyPr>
          <a:lstStyle/>
          <a:p>
            <a:pPr>
              <a:lnSpc>
                <a:spcPct val="150000"/>
              </a:lnSpc>
            </a:pPr>
            <a:r>
              <a:rPr lang="zh-CN" altLang="en-US" sz="5000" b="1" dirty="0" smtClean="0">
                <a:solidFill>
                  <a:srgbClr val="9900CC"/>
                </a:solidFill>
                <a:latin typeface="微软雅黑" panose="020B0503020204020204" pitchFamily="34" charset="-122"/>
                <a:ea typeface="微软雅黑" panose="020B0503020204020204" pitchFamily="34" charset="-122"/>
              </a:rPr>
              <a:t>   各位兄弟，后续章节（查找和排序）的视频正在制作中，将于</a:t>
            </a:r>
            <a:r>
              <a:rPr lang="en-US" altLang="zh-CN" sz="5000" b="1" dirty="0" smtClean="0">
                <a:solidFill>
                  <a:srgbClr val="9900CC"/>
                </a:solidFill>
                <a:latin typeface="微软雅黑" panose="020B0503020204020204" pitchFamily="34" charset="-122"/>
                <a:ea typeface="微软雅黑" panose="020B0503020204020204" pitchFamily="34" charset="-122"/>
              </a:rPr>
              <a:t>4</a:t>
            </a:r>
            <a:r>
              <a:rPr lang="zh-CN" altLang="en-US" sz="5000" b="1" dirty="0" smtClean="0">
                <a:solidFill>
                  <a:srgbClr val="9900CC"/>
                </a:solidFill>
                <a:latin typeface="微软雅黑" panose="020B0503020204020204" pitchFamily="34" charset="-122"/>
                <a:ea typeface="微软雅黑" panose="020B0503020204020204" pitchFamily="34" charset="-122"/>
              </a:rPr>
              <a:t>月</a:t>
            </a:r>
            <a:r>
              <a:rPr lang="en-US" altLang="zh-CN" sz="5000" b="1" dirty="0" smtClean="0">
                <a:solidFill>
                  <a:srgbClr val="9900CC"/>
                </a:solidFill>
                <a:latin typeface="微软雅黑" panose="020B0503020204020204" pitchFamily="34" charset="-122"/>
                <a:ea typeface="微软雅黑" panose="020B0503020204020204" pitchFamily="34" charset="-122"/>
              </a:rPr>
              <a:t>15</a:t>
            </a:r>
            <a:r>
              <a:rPr lang="zh-CN" altLang="en-US" sz="5000" b="1" dirty="0" smtClean="0">
                <a:solidFill>
                  <a:srgbClr val="9900CC"/>
                </a:solidFill>
                <a:latin typeface="微软雅黑" panose="020B0503020204020204" pitchFamily="34" charset="-122"/>
                <a:ea typeface="微软雅黑" panose="020B0503020204020204" pitchFamily="34" charset="-122"/>
              </a:rPr>
              <a:t>日左右完成。</a:t>
            </a:r>
            <a:endParaRPr lang="en-US" altLang="zh-CN" sz="5000" b="1" dirty="0" smtClean="0">
              <a:solidFill>
                <a:srgbClr val="9900CC"/>
              </a:solidFill>
              <a:latin typeface="微软雅黑" panose="020B0503020204020204" pitchFamily="34" charset="-122"/>
              <a:ea typeface="微软雅黑" panose="020B0503020204020204" pitchFamily="34" charset="-122"/>
            </a:endParaRPr>
          </a:p>
          <a:p>
            <a:pPr>
              <a:lnSpc>
                <a:spcPct val="150000"/>
              </a:lnSpc>
            </a:pPr>
            <a:r>
              <a:rPr lang="en-US" altLang="zh-CN" sz="5000" b="1" dirty="0" smtClean="0">
                <a:solidFill>
                  <a:srgbClr val="9900CC"/>
                </a:solidFill>
                <a:latin typeface="微软雅黑" panose="020B0503020204020204" pitchFamily="34" charset="-122"/>
                <a:ea typeface="微软雅黑" panose="020B0503020204020204" pitchFamily="34" charset="-122"/>
              </a:rPr>
              <a:t> </a:t>
            </a:r>
            <a:r>
              <a:rPr lang="en-US" altLang="zh-CN" sz="5000" b="1" dirty="0" smtClean="0">
                <a:solidFill>
                  <a:srgbClr val="9900CC"/>
                </a:solidFill>
                <a:latin typeface="微软雅黑" panose="020B0503020204020204" pitchFamily="34" charset="-122"/>
                <a:ea typeface="微软雅黑" panose="020B0503020204020204" pitchFamily="34" charset="-122"/>
              </a:rPr>
              <a:t>  </a:t>
            </a:r>
            <a:r>
              <a:rPr lang="zh-CN" altLang="en-US" sz="5000" b="1" dirty="0" smtClean="0">
                <a:solidFill>
                  <a:srgbClr val="9900CC"/>
                </a:solidFill>
                <a:latin typeface="微软雅黑" panose="020B0503020204020204" pitchFamily="34" charset="-122"/>
                <a:ea typeface="微软雅黑" panose="020B0503020204020204" pitchFamily="34" charset="-122"/>
              </a:rPr>
              <a:t>听说更多的</a:t>
            </a:r>
            <a:r>
              <a:rPr lang="zh-CN" altLang="en-US" sz="5000" b="1" dirty="0" smtClean="0">
                <a:solidFill>
                  <a:srgbClr val="9900CC"/>
                </a:solidFill>
                <a:latin typeface="微软雅黑" panose="020B0503020204020204" pitchFamily="34" charset="-122"/>
                <a:ea typeface="微软雅黑" panose="020B0503020204020204" pitchFamily="34" charset="-122"/>
              </a:rPr>
              <a:t>点赞和投币可以让进度加快！！！</a:t>
            </a:r>
            <a:endParaRPr lang="en-US" altLang="zh-CN" sz="5000" b="1" dirty="0">
              <a:solidFill>
                <a:srgbClr val="9900C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830997"/>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物理结构</a:t>
            </a:r>
            <a:r>
              <a:rPr lang="en-US" altLang="zh-CN" sz="3200" b="1" dirty="0" smtClean="0">
                <a:solidFill>
                  <a:srgbClr val="9900CC"/>
                </a:solidFill>
                <a:latin typeface="微软雅黑" panose="020B0503020204020204" pitchFamily="34" charset="-122"/>
                <a:ea typeface="微软雅黑" panose="020B0503020204020204" pitchFamily="34" charset="-122"/>
              </a:rPr>
              <a:t>-</a:t>
            </a:r>
            <a:r>
              <a:rPr lang="zh-CN" altLang="en-US" sz="3200" b="1" dirty="0" smtClean="0">
                <a:solidFill>
                  <a:srgbClr val="9900CC"/>
                </a:solidFill>
                <a:latin typeface="微软雅黑" panose="020B0503020204020204" pitchFamily="34" charset="-122"/>
                <a:ea typeface="微软雅黑" panose="020B0503020204020204" pitchFamily="34" charset="-122"/>
              </a:rPr>
              <a:t>链式存储</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925137"/>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926925"/>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928713"/>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926925"/>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928713"/>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930501"/>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
            <a:extLst>
              <a:ext uri="{FF2B5EF4-FFF2-40B4-BE49-F238E27FC236}">
                <a16:creationId xmlns:a16="http://schemas.microsoft.com/office/drawing/2014/main" xmlns="" id="{9EBE7EC0-2F2A-4A9F-BB83-DBE4093374F9}"/>
              </a:ext>
            </a:extLst>
          </p:cNvPr>
          <p:cNvSpPr txBox="1"/>
          <p:nvPr/>
        </p:nvSpPr>
        <p:spPr>
          <a:xfrm>
            <a:off x="1387736" y="1452305"/>
            <a:ext cx="8853543" cy="1269578"/>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把数据元素存放在任意的存储单元里，存储单元可以是连续的，也可以不连续的。数据元素的存储关系并不能反映其逻辑关系，因此需要用一个指针存放后继结点的地址，通过地址就可以后继数据元素的位置。</a:t>
            </a:r>
            <a:endParaRPr lang="en-US" altLang="zh-CN" sz="1700" dirty="0" smtClean="0">
              <a:latin typeface="微软雅黑" panose="020B0503020204020204" pitchFamily="34" charset="-122"/>
              <a:ea typeface="微软雅黑" panose="020B0503020204020204" pitchFamily="34" charset="-122"/>
            </a:endParaRPr>
          </a:p>
        </p:txBody>
      </p:sp>
      <p:pic>
        <p:nvPicPr>
          <p:cNvPr id="28674" name="Picture 2" descr="http://www.nowamagic.net/librarys/images/201208/2012_08_16_06.png"/>
          <p:cNvPicPr>
            <a:picLocks noChangeAspect="1" noChangeArrowheads="1"/>
          </p:cNvPicPr>
          <p:nvPr/>
        </p:nvPicPr>
        <p:blipFill>
          <a:blip r:embed="rId2"/>
          <a:srcRect/>
          <a:stretch>
            <a:fillRect/>
          </a:stretch>
        </p:blipFill>
        <p:spPr bwMode="auto">
          <a:xfrm>
            <a:off x="8288323" y="2638760"/>
            <a:ext cx="2343150" cy="2305050"/>
          </a:xfrm>
          <a:prstGeom prst="rect">
            <a:avLst/>
          </a:prstGeom>
          <a:noFill/>
        </p:spPr>
      </p:pic>
      <p:sp>
        <p:nvSpPr>
          <p:cNvPr id="19" name="文本框 1">
            <a:extLst>
              <a:ext uri="{FF2B5EF4-FFF2-40B4-BE49-F238E27FC236}">
                <a16:creationId xmlns:a16="http://schemas.microsoft.com/office/drawing/2014/main" xmlns="" id="{9EBE7EC0-2F2A-4A9F-BB83-DBE4093374F9}"/>
              </a:ext>
            </a:extLst>
          </p:cNvPr>
          <p:cNvSpPr txBox="1"/>
          <p:nvPr/>
        </p:nvSpPr>
        <p:spPr>
          <a:xfrm>
            <a:off x="1206645" y="4261954"/>
            <a:ext cx="3440660" cy="1269578"/>
          </a:xfrm>
          <a:prstGeom prst="rect">
            <a:avLst/>
          </a:prstGeom>
          <a:noFill/>
        </p:spPr>
        <p:txBody>
          <a:bodyPr wrap="square" rtlCol="0">
            <a:spAutoFit/>
          </a:bodyPr>
          <a:lstStyle/>
          <a:p>
            <a:pPr>
              <a:lnSpc>
                <a:spcPct val="150000"/>
              </a:lnSpc>
            </a:pPr>
            <a:r>
              <a:rPr lang="zh-CN" altLang="en-US" sz="1600" dirty="0" smtClean="0"/>
              <a:t>    </a:t>
            </a:r>
            <a:r>
              <a:rPr lang="zh-CN" altLang="en-US" sz="1700" dirty="0" smtClean="0">
                <a:latin typeface="微软雅黑" panose="020B0503020204020204" pitchFamily="34" charset="-122"/>
                <a:ea typeface="微软雅黑" panose="020B0503020204020204" pitchFamily="34" charset="-122"/>
              </a:rPr>
              <a:t>显然，链式存储就灵活多了，数据存在哪里不重要，只要有一个指针存放了相应的地址就能找到它了。</a:t>
            </a:r>
            <a:endParaRPr lang="en-US" altLang="zh-CN" sz="1700" dirty="0" smtClean="0">
              <a:latin typeface="微软雅黑" panose="020B0503020204020204" pitchFamily="34" charset="-122"/>
              <a:ea typeface="微软雅黑" panose="020B0503020204020204" pitchFamily="34" charset="-122"/>
            </a:endParaRPr>
          </a:p>
        </p:txBody>
      </p:sp>
      <p:pic>
        <p:nvPicPr>
          <p:cNvPr id="5121" name="Picture 1"/>
          <p:cNvPicPr>
            <a:picLocks noChangeAspect="1" noChangeArrowheads="1"/>
          </p:cNvPicPr>
          <p:nvPr/>
        </p:nvPicPr>
        <p:blipFill>
          <a:blip r:embed="rId3"/>
          <a:srcRect/>
          <a:stretch>
            <a:fillRect/>
          </a:stretch>
        </p:blipFill>
        <p:spPr bwMode="auto">
          <a:xfrm>
            <a:off x="1250745" y="3367592"/>
            <a:ext cx="6863987" cy="580464"/>
          </a:xfrm>
          <a:prstGeom prst="rect">
            <a:avLst/>
          </a:prstGeom>
          <a:noFill/>
          <a:ln w="9525">
            <a:noFill/>
            <a:miter lim="800000"/>
            <a:headEnd/>
            <a:tailEnd/>
          </a:ln>
        </p:spPr>
      </p:pic>
      <p:sp>
        <p:nvSpPr>
          <p:cNvPr id="18" name="文本框 1">
            <a:extLst>
              <a:ext uri="{FF2B5EF4-FFF2-40B4-BE49-F238E27FC236}">
                <a16:creationId xmlns:a16="http://schemas.microsoft.com/office/drawing/2014/main" xmlns="" id="{9EBE7EC0-2F2A-4A9F-BB83-DBE4093374F9}"/>
              </a:ext>
            </a:extLst>
          </p:cNvPr>
          <p:cNvSpPr txBox="1"/>
          <p:nvPr/>
        </p:nvSpPr>
        <p:spPr>
          <a:xfrm>
            <a:off x="5360883" y="4260024"/>
            <a:ext cx="3578722" cy="2062103"/>
          </a:xfrm>
          <a:prstGeom prst="rect">
            <a:avLst/>
          </a:prstGeom>
          <a:noFill/>
        </p:spPr>
        <p:txBody>
          <a:bodyPr wrap="square" rtlCol="0">
            <a:spAutoFit/>
          </a:bodyPr>
          <a:lstStyle/>
          <a:p>
            <a:pPr>
              <a:lnSpc>
                <a:spcPct val="150000"/>
              </a:lnSpc>
            </a:pPr>
            <a:r>
              <a:rPr lang="en-US" altLang="zh-CN" sz="1600" dirty="0" err="1" smtClean="0">
                <a:latin typeface="微软雅黑" panose="020B0503020204020204" pitchFamily="34" charset="-122"/>
                <a:ea typeface="微软雅黑" panose="020B0503020204020204" pitchFamily="34" charset="-122"/>
              </a:rPr>
              <a:t>struct</a:t>
            </a:r>
            <a:r>
              <a:rPr lang="en-US" altLang="zh-CN" sz="1600" dirty="0" smtClean="0">
                <a:latin typeface="微软雅黑" panose="020B0503020204020204" pitchFamily="34" charset="-122"/>
                <a:ea typeface="微软雅黑" panose="020B0503020204020204" pitchFamily="34" charset="-122"/>
              </a:rPr>
              <a:t> </a:t>
            </a:r>
            <a:r>
              <a:rPr lang="en-US" altLang="zh-CN" sz="1600" dirty="0" err="1" smtClean="0">
                <a:latin typeface="微软雅黑" panose="020B0503020204020204" pitchFamily="34" charset="-122"/>
                <a:ea typeface="微软雅黑" panose="020B0503020204020204" pitchFamily="34" charset="-122"/>
              </a:rPr>
              <a:t>st_link</a:t>
            </a:r>
            <a:endParaRPr lang="en-US" altLang="zh-CN" sz="1600" dirty="0" smtClean="0">
              <a:latin typeface="微软雅黑" panose="020B0503020204020204" pitchFamily="34" charset="-122"/>
              <a:ea typeface="微软雅黑" panose="020B0503020204020204" pitchFamily="34" charset="-122"/>
            </a:endParaRPr>
          </a:p>
          <a:p>
            <a:pPr>
              <a:lnSpc>
                <a:spcPct val="150000"/>
              </a:lnSpc>
            </a:pPr>
            <a:r>
              <a:rPr lang="en-US" altLang="zh-CN" sz="1600" dirty="0" smtClean="0">
                <a:latin typeface="微软雅黑" panose="020B0503020204020204" pitchFamily="34" charset="-122"/>
                <a:ea typeface="微软雅黑" panose="020B0503020204020204" pitchFamily="34" charset="-122"/>
              </a:rPr>
              <a:t>{</a:t>
            </a:r>
          </a:p>
          <a:p>
            <a:pPr>
              <a:lnSpc>
                <a:spcPct val="150000"/>
              </a:lnSpc>
            </a:pPr>
            <a:r>
              <a:rPr lang="en-US" altLang="zh-CN" sz="1600" dirty="0" smtClean="0">
                <a:latin typeface="微软雅黑" panose="020B0503020204020204" pitchFamily="34" charset="-122"/>
                <a:ea typeface="微软雅黑" panose="020B0503020204020204" pitchFamily="34" charset="-122"/>
              </a:rPr>
              <a:t>  </a:t>
            </a:r>
            <a:r>
              <a:rPr lang="en-US" altLang="zh-CN" sz="1600" dirty="0" err="1" smtClean="0">
                <a:latin typeface="微软雅黑" panose="020B0503020204020204" pitchFamily="34" charset="-122"/>
                <a:ea typeface="微软雅黑" panose="020B0503020204020204" pitchFamily="34" charset="-122"/>
              </a:rPr>
              <a:t>int</a:t>
            </a:r>
            <a:r>
              <a:rPr lang="en-US" altLang="zh-CN" sz="1600" dirty="0" smtClean="0">
                <a:latin typeface="微软雅黑" panose="020B0503020204020204" pitchFamily="34" charset="-122"/>
                <a:ea typeface="微软雅黑" panose="020B0503020204020204" pitchFamily="34" charset="-122"/>
              </a:rPr>
              <a:t>       no;     // </a:t>
            </a:r>
            <a:r>
              <a:rPr lang="zh-CN" altLang="en-US" sz="1600" dirty="0" smtClean="0">
                <a:latin typeface="微软雅黑" panose="020B0503020204020204" pitchFamily="34" charset="-122"/>
                <a:ea typeface="微软雅黑" panose="020B0503020204020204" pitchFamily="34" charset="-122"/>
              </a:rPr>
              <a:t>超女编号</a:t>
            </a:r>
            <a:endParaRPr lang="en-US" altLang="zh-CN" sz="1600" dirty="0" smtClean="0">
              <a:latin typeface="微软雅黑" panose="020B0503020204020204" pitchFamily="34" charset="-122"/>
              <a:ea typeface="微软雅黑" panose="020B0503020204020204" pitchFamily="34" charset="-122"/>
            </a:endParaRPr>
          </a:p>
          <a:p>
            <a:r>
              <a:rPr lang="en-US" altLang="zh-CN" sz="1600" dirty="0" smtClean="0">
                <a:latin typeface="微软雅黑" panose="020B0503020204020204" pitchFamily="34" charset="-122"/>
                <a:ea typeface="微软雅黑" panose="020B0503020204020204" pitchFamily="34" charset="-122"/>
              </a:rPr>
              <a:t>  char    name[30]; // </a:t>
            </a:r>
            <a:r>
              <a:rPr lang="zh-CN" altLang="en-US" sz="1600" dirty="0" smtClean="0">
                <a:latin typeface="微软雅黑" panose="020B0503020204020204" pitchFamily="34" charset="-122"/>
                <a:ea typeface="微软雅黑" panose="020B0503020204020204" pitchFamily="34" charset="-122"/>
              </a:rPr>
              <a:t>超女姓名</a:t>
            </a:r>
            <a:endParaRPr lang="en-US" altLang="zh-CN" sz="1600" dirty="0" smtClean="0">
              <a:latin typeface="微软雅黑" panose="020B0503020204020204" pitchFamily="34" charset="-122"/>
              <a:ea typeface="微软雅黑" panose="020B0503020204020204" pitchFamily="34" charset="-122"/>
            </a:endParaRPr>
          </a:p>
          <a:p>
            <a:r>
              <a:rPr lang="en-US" altLang="zh-CN" sz="1600" dirty="0" smtClean="0">
                <a:latin typeface="微软雅黑" panose="020B0503020204020204" pitchFamily="34" charset="-122"/>
                <a:ea typeface="微软雅黑" panose="020B0503020204020204" pitchFamily="34" charset="-122"/>
              </a:rPr>
              <a:t>  </a:t>
            </a:r>
            <a:r>
              <a:rPr lang="en-US" altLang="zh-CN" sz="1600" dirty="0" err="1" smtClean="0">
                <a:latin typeface="微软雅黑" panose="020B0503020204020204" pitchFamily="34" charset="-122"/>
                <a:ea typeface="微软雅黑" panose="020B0503020204020204" pitchFamily="34" charset="-122"/>
              </a:rPr>
              <a:t>struct</a:t>
            </a:r>
            <a:r>
              <a:rPr lang="en-US" altLang="zh-CN" sz="1600" dirty="0" smtClean="0">
                <a:latin typeface="微软雅黑" panose="020B0503020204020204" pitchFamily="34" charset="-122"/>
                <a:ea typeface="微软雅黑" panose="020B0503020204020204" pitchFamily="34" charset="-122"/>
              </a:rPr>
              <a:t>  </a:t>
            </a:r>
            <a:r>
              <a:rPr lang="en-US" altLang="zh-CN" sz="1600" dirty="0" err="1" smtClean="0">
                <a:latin typeface="微软雅黑" panose="020B0503020204020204" pitchFamily="34" charset="-122"/>
                <a:ea typeface="微软雅黑" panose="020B0503020204020204" pitchFamily="34" charset="-122"/>
              </a:rPr>
              <a:t>st_link</a:t>
            </a:r>
            <a:r>
              <a:rPr lang="en-US" altLang="zh-CN" sz="1600" dirty="0" smtClean="0">
                <a:latin typeface="微软雅黑" panose="020B0503020204020204" pitchFamily="34" charset="-122"/>
                <a:ea typeface="微软雅黑" panose="020B0503020204020204" pitchFamily="34" charset="-122"/>
              </a:rPr>
              <a:t> *next;</a:t>
            </a:r>
          </a:p>
          <a:p>
            <a:pPr>
              <a:lnSpc>
                <a:spcPct val="150000"/>
              </a:lnSpc>
            </a:pPr>
            <a:r>
              <a:rPr lang="en-US" altLang="zh-CN" sz="1600" dirty="0" smtClean="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830997"/>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物理结构</a:t>
            </a:r>
            <a:r>
              <a:rPr lang="en-US" altLang="zh-CN" sz="3200" b="1" dirty="0" smtClean="0">
                <a:solidFill>
                  <a:srgbClr val="9900CC"/>
                </a:solidFill>
                <a:latin typeface="微软雅黑" panose="020B0503020204020204" pitchFamily="34" charset="-122"/>
                <a:ea typeface="微软雅黑" panose="020B0503020204020204" pitchFamily="34" charset="-122"/>
              </a:rPr>
              <a:t>-</a:t>
            </a:r>
            <a:r>
              <a:rPr lang="zh-CN" altLang="en-US" sz="3200" b="1" dirty="0" smtClean="0">
                <a:solidFill>
                  <a:srgbClr val="9900CC"/>
                </a:solidFill>
                <a:latin typeface="微软雅黑" panose="020B0503020204020204" pitchFamily="34" charset="-122"/>
                <a:ea typeface="微软雅黑" panose="020B0503020204020204" pitchFamily="34" charset="-122"/>
              </a:rPr>
              <a:t>索引存储</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925137"/>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926925"/>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928713"/>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926925"/>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928713"/>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930501"/>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
            <a:extLst>
              <a:ext uri="{FF2B5EF4-FFF2-40B4-BE49-F238E27FC236}">
                <a16:creationId xmlns:a16="http://schemas.microsoft.com/office/drawing/2014/main" xmlns="" id="{9EBE7EC0-2F2A-4A9F-BB83-DBE4093374F9}"/>
              </a:ext>
            </a:extLst>
          </p:cNvPr>
          <p:cNvSpPr txBox="1"/>
          <p:nvPr/>
        </p:nvSpPr>
        <p:spPr>
          <a:xfrm>
            <a:off x="1387736" y="1452305"/>
            <a:ext cx="8853543" cy="1269578"/>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索引存储的方法就像书的目录。在存储数据元素信息的同时，还要建立附加的索引表，索引表中的每一项称为索引项，索引项的一般形式是（关键字</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地址）。其优点是检索速度快；缺点是索引表也要占用存储空间。另外，增加和删除数据的同时也要修改索引表。</a:t>
            </a:r>
            <a:endParaRPr lang="en-US" altLang="zh-CN" sz="17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830997"/>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物理结构</a:t>
            </a:r>
            <a:r>
              <a:rPr lang="en-US" altLang="zh-CN" sz="3200" b="1" dirty="0" smtClean="0">
                <a:solidFill>
                  <a:srgbClr val="9900CC"/>
                </a:solidFill>
                <a:latin typeface="微软雅黑" panose="020B0503020204020204" pitchFamily="34" charset="-122"/>
                <a:ea typeface="微软雅黑" panose="020B0503020204020204" pitchFamily="34" charset="-122"/>
              </a:rPr>
              <a:t>-</a:t>
            </a:r>
            <a:r>
              <a:rPr lang="zh-CN" altLang="en-US" sz="3200" b="1" dirty="0" smtClean="0">
                <a:solidFill>
                  <a:srgbClr val="9900CC"/>
                </a:solidFill>
                <a:latin typeface="微软雅黑" panose="020B0503020204020204" pitchFamily="34" charset="-122"/>
                <a:ea typeface="微软雅黑" panose="020B0503020204020204" pitchFamily="34" charset="-122"/>
              </a:rPr>
              <a:t>散列存储</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925137"/>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926925"/>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928713"/>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926925"/>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928713"/>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930501"/>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
            <a:extLst>
              <a:ext uri="{FF2B5EF4-FFF2-40B4-BE49-F238E27FC236}">
                <a16:creationId xmlns:a16="http://schemas.microsoft.com/office/drawing/2014/main" xmlns="" id="{9EBE7EC0-2F2A-4A9F-BB83-DBE4093374F9}"/>
              </a:ext>
            </a:extLst>
          </p:cNvPr>
          <p:cNvSpPr txBox="1"/>
          <p:nvPr/>
        </p:nvSpPr>
        <p:spPr>
          <a:xfrm>
            <a:off x="1387736" y="1452305"/>
            <a:ext cx="8853543" cy="1223348"/>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根据元素的关键字直接计算出该元素的存储地址，又称哈希（</a:t>
            </a:r>
            <a:r>
              <a:rPr lang="en-US" altLang="zh-CN" sz="1700" dirty="0" smtClean="0">
                <a:latin typeface="微软雅黑" panose="020B0503020204020204" pitchFamily="34" charset="-122"/>
                <a:ea typeface="微软雅黑" panose="020B0503020204020204" pitchFamily="34" charset="-122"/>
              </a:rPr>
              <a:t>Hash</a:t>
            </a:r>
            <a:r>
              <a:rPr lang="zh-CN" altLang="en-US" sz="1700" dirty="0" smtClean="0">
                <a:latin typeface="微软雅黑" panose="020B0503020204020204" pitchFamily="34" charset="-122"/>
                <a:ea typeface="微软雅黑" panose="020B0503020204020204" pitchFamily="34" charset="-122"/>
              </a:rPr>
              <a:t>）存储。其优点是检索、增加和删除结点的操作都很快；缺点是如果散列函数不好，可能出现元素存储单元的冲突，而解决冲突会增加时间和空间的开销。</a:t>
            </a:r>
            <a:endParaRPr lang="en-US" altLang="zh-CN" sz="17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830997"/>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数据的运算</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925137"/>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926925"/>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928713"/>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926925"/>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928713"/>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930501"/>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
            <a:extLst>
              <a:ext uri="{FF2B5EF4-FFF2-40B4-BE49-F238E27FC236}">
                <a16:creationId xmlns:a16="http://schemas.microsoft.com/office/drawing/2014/main" xmlns="" id="{9EBE7EC0-2F2A-4A9F-BB83-DBE4093374F9}"/>
              </a:ext>
            </a:extLst>
          </p:cNvPr>
          <p:cNvSpPr txBox="1"/>
          <p:nvPr/>
        </p:nvSpPr>
        <p:spPr>
          <a:xfrm>
            <a:off x="1097280" y="1409273"/>
            <a:ext cx="10187492" cy="2839239"/>
          </a:xfrm>
          <a:prstGeom prst="rect">
            <a:avLst/>
          </a:prstGeom>
          <a:noFill/>
        </p:spPr>
        <p:txBody>
          <a:bodyPr wrap="square" rtlCol="0">
            <a:spAutoFit/>
          </a:bodyPr>
          <a:lstStyle/>
          <a:p>
            <a:pPr>
              <a:lnSpc>
                <a:spcPct val="150000"/>
              </a:lnSpc>
            </a:pPr>
            <a:r>
              <a:rPr lang="zh-CN" altLang="en-US" sz="1700" dirty="0" smtClean="0">
                <a:solidFill>
                  <a:srgbClr val="9900CC"/>
                </a:solidFill>
                <a:latin typeface="微软雅黑" panose="020B0503020204020204" pitchFamily="34" charset="-122"/>
                <a:ea typeface="微软雅黑" panose="020B0503020204020204" pitchFamily="34" charset="-122"/>
              </a:rPr>
              <a:t>严蔚敏</a:t>
            </a:r>
            <a:endParaRPr lang="en-US" altLang="zh-CN" sz="1700" dirty="0" smtClean="0">
              <a:solidFill>
                <a:srgbClr val="9900CC"/>
              </a:solidFill>
              <a:latin typeface="微软雅黑" panose="020B0503020204020204" pitchFamily="34" charset="-122"/>
              <a:ea typeface="微软雅黑" panose="020B0503020204020204" pitchFamily="34" charset="-122"/>
            </a:endParaRPr>
          </a:p>
          <a:p>
            <a:pPr>
              <a:lnSpc>
                <a:spcPct val="150000"/>
              </a:lnSpc>
            </a:pPr>
            <a:r>
              <a:rPr lang="zh-CN" altLang="en-US" sz="1700" dirty="0" smtClean="0">
                <a:latin typeface="微软雅黑" panose="020B0503020204020204" pitchFamily="34" charset="-122"/>
                <a:ea typeface="微软雅黑" panose="020B0503020204020204" pitchFamily="34" charset="-122"/>
              </a:rPr>
              <a:t>    施加在数据上的运算包括运算的定义和实现。运算的定义是针对逻辑结构的，指出运算的功能；运算的实现是针对存储结构的，指出运算的具体操作步骤。</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数据的运算可以理解为对数据的操作方法和具体实现。例如线性表，有增加、修改、删除数据元素（记录）的方法，线性表又分顺序存储和链式存储两种方式，这两种存储方式的代码实现是不一样的，不同的编程语言也不一样，以后的章节会详细的介绍。</a:t>
            </a:r>
            <a:endParaRPr lang="en-US" altLang="zh-CN" sz="17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43986"/>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抽象数据类型</a:t>
            </a:r>
            <a:r>
              <a:rPr lang="en-US" altLang="zh-CN" sz="3200" b="1" dirty="0" smtClean="0">
                <a:solidFill>
                  <a:srgbClr val="9900CC"/>
                </a:solidFill>
                <a:latin typeface="微软雅黑" panose="020B0503020204020204" pitchFamily="34" charset="-122"/>
                <a:ea typeface="微软雅黑" panose="020B0503020204020204" pitchFamily="34" charset="-122"/>
              </a:rPr>
              <a:t>(ADT)</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925137"/>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926925"/>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928713"/>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926925"/>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928713"/>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930501"/>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
            <a:extLst>
              <a:ext uri="{FF2B5EF4-FFF2-40B4-BE49-F238E27FC236}">
                <a16:creationId xmlns:a16="http://schemas.microsoft.com/office/drawing/2014/main" xmlns="" id="{9EBE7EC0-2F2A-4A9F-BB83-DBE4093374F9}"/>
              </a:ext>
            </a:extLst>
          </p:cNvPr>
          <p:cNvSpPr txBox="1"/>
          <p:nvPr/>
        </p:nvSpPr>
        <p:spPr>
          <a:xfrm>
            <a:off x="914400" y="1237145"/>
            <a:ext cx="9983096" cy="3185487"/>
          </a:xfrm>
          <a:prstGeom prst="rect">
            <a:avLst/>
          </a:prstGeom>
          <a:noFill/>
        </p:spPr>
        <p:txBody>
          <a:bodyPr wrap="square" rtlCol="0">
            <a:spAutoFit/>
          </a:bodyPr>
          <a:lstStyle/>
          <a:p>
            <a:pPr>
              <a:lnSpc>
                <a:spcPct val="150000"/>
              </a:lnSpc>
            </a:pPr>
            <a:r>
              <a:rPr lang="zh-CN" altLang="en-US" sz="1600" b="1" dirty="0" smtClean="0">
                <a:solidFill>
                  <a:srgbClr val="9900CC"/>
                </a:solidFill>
                <a:latin typeface="微软雅黑" panose="020B0503020204020204" pitchFamily="34" charset="-122"/>
                <a:ea typeface="微软雅黑" panose="020B0503020204020204" pitchFamily="34" charset="-122"/>
              </a:rPr>
              <a:t>    抽象数据类型（</a:t>
            </a:r>
            <a:r>
              <a:rPr lang="en-US" altLang="zh-CN" sz="1600" b="1" dirty="0" smtClean="0">
                <a:solidFill>
                  <a:srgbClr val="9900CC"/>
                </a:solidFill>
                <a:latin typeface="微软雅黑" panose="020B0503020204020204" pitchFamily="34" charset="-122"/>
                <a:ea typeface="微软雅黑" panose="020B0503020204020204" pitchFamily="34" charset="-122"/>
              </a:rPr>
              <a:t>Abstract Data Type</a:t>
            </a:r>
            <a:r>
              <a:rPr lang="zh-CN" altLang="en-US" sz="1600" b="1" dirty="0" smtClean="0">
                <a:solidFill>
                  <a:srgbClr val="9900CC"/>
                </a:solidFill>
                <a:latin typeface="微软雅黑" panose="020B0503020204020204" pitchFamily="34" charset="-122"/>
                <a:ea typeface="微软雅黑" panose="020B0503020204020204" pitchFamily="34" charset="-122"/>
              </a:rPr>
              <a:t>，</a:t>
            </a:r>
            <a:r>
              <a:rPr lang="en-US" altLang="zh-CN" sz="1600" b="1" dirty="0" smtClean="0">
                <a:solidFill>
                  <a:srgbClr val="9900CC"/>
                </a:solidFill>
                <a:latin typeface="微软雅黑" panose="020B0503020204020204" pitchFamily="34" charset="-122"/>
                <a:ea typeface="微软雅黑" panose="020B0503020204020204" pitchFamily="34" charset="-122"/>
              </a:rPr>
              <a:t>ADT</a:t>
            </a:r>
            <a:r>
              <a:rPr lang="zh-CN" altLang="en-US" sz="1600" b="1" dirty="0" smtClean="0">
                <a:solidFill>
                  <a:srgbClr val="9900CC"/>
                </a:solidFill>
                <a:latin typeface="微软雅黑" panose="020B0503020204020204" pitchFamily="34" charset="-122"/>
                <a:ea typeface="微软雅黑" panose="020B0503020204020204" pitchFamily="34" charset="-122"/>
              </a:rPr>
              <a:t>）</a:t>
            </a:r>
            <a:endParaRPr lang="en-US" altLang="zh-CN" sz="1600" b="1" dirty="0" smtClean="0">
              <a:solidFill>
                <a:srgbClr val="9900CC"/>
              </a:solidFill>
              <a:latin typeface="微软雅黑" panose="020B0503020204020204" pitchFamily="34" charset="-122"/>
              <a:ea typeface="微软雅黑" panose="020B0503020204020204" pitchFamily="34" charset="-122"/>
            </a:endParaRPr>
          </a:p>
          <a:p>
            <a:pPr>
              <a:lnSpc>
                <a:spcPct val="150000"/>
              </a:lnSpc>
            </a:pPr>
            <a:endParaRPr lang="en-US" altLang="zh-CN" sz="1600" b="1" dirty="0" smtClean="0">
              <a:solidFill>
                <a:srgbClr val="9900CC"/>
              </a:solidFill>
              <a:latin typeface="微软雅黑" panose="020B0503020204020204" pitchFamily="34" charset="-122"/>
              <a:ea typeface="微软雅黑" panose="020B0503020204020204" pitchFamily="34" charset="-122"/>
            </a:endParaRPr>
          </a:p>
          <a:p>
            <a:pPr>
              <a:lnSpc>
                <a:spcPct val="150000"/>
              </a:lnSpc>
            </a:pPr>
            <a:r>
              <a:rPr lang="zh-CN" altLang="en-US" sz="1700" dirty="0" smtClean="0">
                <a:latin typeface="微软雅黑" panose="020B0503020204020204" pitchFamily="34" charset="-122"/>
                <a:ea typeface="微软雅黑" panose="020B0503020204020204" pitchFamily="34" charset="-122"/>
              </a:rPr>
              <a:t>    </a:t>
            </a:r>
            <a:r>
              <a:rPr lang="en-US" altLang="zh-CN" sz="1700" dirty="0" smtClean="0">
                <a:latin typeface="微软雅黑" panose="020B0503020204020204" pitchFamily="34" charset="-122"/>
                <a:ea typeface="微软雅黑" panose="020B0503020204020204" pitchFamily="34" charset="-122"/>
              </a:rPr>
              <a:t>ADT</a:t>
            </a:r>
            <a:r>
              <a:rPr lang="zh-CN" altLang="en-US" sz="1700" dirty="0" smtClean="0">
                <a:latin typeface="微软雅黑" panose="020B0503020204020204" pitchFamily="34" charset="-122"/>
                <a:ea typeface="微软雅黑" panose="020B0503020204020204" pitchFamily="34" charset="-122"/>
              </a:rPr>
              <a:t>是指一个数学模型以及定义在该模型上的一组操作。</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zh-CN" altLang="en-US" sz="1700" dirty="0" smtClean="0">
                <a:latin typeface="微软雅黑" panose="020B0503020204020204" pitchFamily="34" charset="-122"/>
                <a:ea typeface="微软雅黑" panose="020B0503020204020204" pitchFamily="34" charset="-122"/>
              </a:rPr>
              <a:t>    抽象数据类型</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逻辑结构</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数据运算的定义</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zh-CN" altLang="en-US" sz="1700" dirty="0" smtClean="0">
                <a:latin typeface="微软雅黑" panose="020B0503020204020204" pitchFamily="34" charset="-122"/>
                <a:ea typeface="微软雅黑" panose="020B0503020204020204" pitchFamily="34" charset="-122"/>
              </a:rPr>
              <a:t>    </a:t>
            </a:r>
            <a:r>
              <a:rPr lang="en-US" altLang="zh-CN" sz="1700" dirty="0" smtClean="0">
                <a:latin typeface="微软雅黑" panose="020B0503020204020204" pitchFamily="34" charset="-122"/>
                <a:ea typeface="微软雅黑" panose="020B0503020204020204" pitchFamily="34" charset="-122"/>
              </a:rPr>
              <a:t>ADT</a:t>
            </a:r>
            <a:r>
              <a:rPr lang="zh-CN" altLang="en-US" sz="1700" dirty="0" smtClean="0">
                <a:latin typeface="微软雅黑" panose="020B0503020204020204" pitchFamily="34" charset="-122"/>
                <a:ea typeface="微软雅黑" panose="020B0503020204020204" pitchFamily="34" charset="-122"/>
              </a:rPr>
              <a:t>是描述数据结构的一种理论工具，关注的是数据结构的特性。与物理结构、数据运算的实现无关，与编程语言也没有关系。</a:t>
            </a:r>
            <a:endParaRPr lang="en-US" altLang="zh-CN" sz="17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43986"/>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抽象数据类型</a:t>
            </a:r>
            <a:r>
              <a:rPr lang="en-US" altLang="zh-CN" sz="3200" b="1" dirty="0" smtClean="0">
                <a:solidFill>
                  <a:srgbClr val="9900CC"/>
                </a:solidFill>
                <a:latin typeface="微软雅黑" panose="020B0503020204020204" pitchFamily="34" charset="-122"/>
                <a:ea typeface="微软雅黑" panose="020B0503020204020204" pitchFamily="34" charset="-122"/>
              </a:rPr>
              <a:t>(ADT)</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925137"/>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926925"/>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928713"/>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926925"/>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928713"/>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930501"/>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
            <a:extLst>
              <a:ext uri="{FF2B5EF4-FFF2-40B4-BE49-F238E27FC236}">
                <a16:creationId xmlns:a16="http://schemas.microsoft.com/office/drawing/2014/main" xmlns="" id="{9EBE7EC0-2F2A-4A9F-BB83-DBE4093374F9}"/>
              </a:ext>
            </a:extLst>
          </p:cNvPr>
          <p:cNvSpPr txBox="1"/>
          <p:nvPr/>
        </p:nvSpPr>
        <p:spPr>
          <a:xfrm>
            <a:off x="914400" y="1237145"/>
            <a:ext cx="9983096" cy="3624069"/>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抽象数据类型可以用以下三元组表示：</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(D,S,P)</a:t>
            </a:r>
          </a:p>
          <a:p>
            <a:pPr>
              <a:lnSpc>
                <a:spcPct val="150000"/>
              </a:lnSpc>
            </a:pPr>
            <a:r>
              <a:rPr lang="zh-CN" altLang="en-US" sz="1700" dirty="0" smtClean="0">
                <a:latin typeface="微软雅黑" panose="020B0503020204020204" pitchFamily="34" charset="-122"/>
                <a:ea typeface="微软雅黑" panose="020B0503020204020204" pitchFamily="34" charset="-122"/>
              </a:rPr>
              <a:t>    其中</a:t>
            </a:r>
            <a:r>
              <a:rPr lang="en-US" altLang="zh-CN" sz="1700" dirty="0" smtClean="0">
                <a:latin typeface="微软雅黑" panose="020B0503020204020204" pitchFamily="34" charset="-122"/>
                <a:ea typeface="微软雅黑" panose="020B0503020204020204" pitchFamily="34" charset="-122"/>
              </a:rPr>
              <a:t>D</a:t>
            </a:r>
            <a:r>
              <a:rPr lang="zh-CN" altLang="en-US" sz="1700" dirty="0" smtClean="0">
                <a:latin typeface="微软雅黑" panose="020B0503020204020204" pitchFamily="34" charset="-122"/>
                <a:ea typeface="微软雅黑" panose="020B0503020204020204" pitchFamily="34" charset="-122"/>
              </a:rPr>
              <a:t>是数据对象，</a:t>
            </a:r>
            <a:r>
              <a:rPr lang="en-US" altLang="zh-CN" sz="1700" dirty="0" smtClean="0">
                <a:latin typeface="微软雅黑" panose="020B0503020204020204" pitchFamily="34" charset="-122"/>
                <a:ea typeface="微软雅黑" panose="020B0503020204020204" pitchFamily="34" charset="-122"/>
              </a:rPr>
              <a:t>S</a:t>
            </a:r>
            <a:r>
              <a:rPr lang="zh-CN" altLang="en-US" sz="1700" dirty="0" smtClean="0">
                <a:latin typeface="微软雅黑" panose="020B0503020204020204" pitchFamily="34" charset="-122"/>
                <a:ea typeface="微软雅黑" panose="020B0503020204020204" pitchFamily="34" charset="-122"/>
              </a:rPr>
              <a:t>是</a:t>
            </a:r>
            <a:r>
              <a:rPr lang="en-US" altLang="zh-CN" sz="1700" dirty="0" smtClean="0">
                <a:latin typeface="微软雅黑" panose="020B0503020204020204" pitchFamily="34" charset="-122"/>
                <a:ea typeface="微软雅黑" panose="020B0503020204020204" pitchFamily="34" charset="-122"/>
              </a:rPr>
              <a:t>D</a:t>
            </a:r>
            <a:r>
              <a:rPr lang="zh-CN" altLang="en-US" sz="1700" dirty="0" smtClean="0">
                <a:latin typeface="微软雅黑" panose="020B0503020204020204" pitchFamily="34" charset="-122"/>
                <a:ea typeface="微软雅黑" panose="020B0503020204020204" pitchFamily="34" charset="-122"/>
              </a:rPr>
              <a:t>中数据元素关系的集合，</a:t>
            </a:r>
            <a:r>
              <a:rPr lang="en-US" altLang="zh-CN" sz="1700" dirty="0" smtClean="0">
                <a:latin typeface="微软雅黑" panose="020B0503020204020204" pitchFamily="34" charset="-122"/>
                <a:ea typeface="微软雅黑" panose="020B0503020204020204" pitchFamily="34" charset="-122"/>
              </a:rPr>
              <a:t>P</a:t>
            </a:r>
            <a:r>
              <a:rPr lang="zh-CN" altLang="en-US" sz="1700" dirty="0" smtClean="0">
                <a:latin typeface="微软雅黑" panose="020B0503020204020204" pitchFamily="34" charset="-122"/>
                <a:ea typeface="微软雅黑" panose="020B0503020204020204" pitchFamily="34" charset="-122"/>
              </a:rPr>
              <a:t>是对</a:t>
            </a:r>
            <a:r>
              <a:rPr lang="en-US" altLang="zh-CN" sz="1700" dirty="0" smtClean="0">
                <a:latin typeface="微软雅黑" panose="020B0503020204020204" pitchFamily="34" charset="-122"/>
                <a:ea typeface="微软雅黑" panose="020B0503020204020204" pitchFamily="34" charset="-122"/>
              </a:rPr>
              <a:t>D</a:t>
            </a:r>
            <a:r>
              <a:rPr lang="zh-CN" altLang="en-US" sz="1700" dirty="0" smtClean="0">
                <a:latin typeface="微软雅黑" panose="020B0503020204020204" pitchFamily="34" charset="-122"/>
                <a:ea typeface="微软雅黑" panose="020B0503020204020204" pitchFamily="34" charset="-122"/>
              </a:rPr>
              <a:t>的基本操作的集合。</a:t>
            </a:r>
          </a:p>
          <a:p>
            <a:pPr>
              <a:lnSpc>
                <a:spcPct val="150000"/>
              </a:lnSpc>
            </a:pP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ADT </a:t>
            </a:r>
            <a:r>
              <a:rPr lang="zh-CN" altLang="en-US" sz="1700" dirty="0" smtClean="0">
                <a:latin typeface="微软雅黑" panose="020B0503020204020204" pitchFamily="34" charset="-122"/>
                <a:ea typeface="微软雅黑" panose="020B0503020204020204" pitchFamily="34" charset="-122"/>
              </a:rPr>
              <a:t>抽象数据类型名</a:t>
            </a:r>
            <a:r>
              <a:rPr lang="en-US" altLang="zh-CN" sz="1700" dirty="0" smtClean="0">
                <a:latin typeface="微软雅黑" panose="020B0503020204020204" pitchFamily="34" charset="-122"/>
                <a:ea typeface="微软雅黑" panose="020B0503020204020204" pitchFamily="34" charset="-122"/>
              </a:rPr>
              <a:t>{</a:t>
            </a:r>
            <a:endParaRPr lang="zh-CN" altLang="en-US" sz="1700" dirty="0" smtClean="0">
              <a:latin typeface="微软雅黑" panose="020B0503020204020204" pitchFamily="34" charset="-122"/>
              <a:ea typeface="微软雅黑" panose="020B0503020204020204" pitchFamily="34" charset="-122"/>
            </a:endParaRPr>
          </a:p>
          <a:p>
            <a:pPr>
              <a:lnSpc>
                <a:spcPct val="150000"/>
              </a:lnSpc>
            </a:pPr>
            <a:r>
              <a:rPr lang="zh-CN" altLang="en-US" sz="1700" dirty="0" smtClean="0">
                <a:latin typeface="微软雅黑" panose="020B0503020204020204" pitchFamily="34" charset="-122"/>
                <a:ea typeface="微软雅黑" panose="020B0503020204020204" pitchFamily="34" charset="-122"/>
              </a:rPr>
              <a:t>        数据对象：</a:t>
            </a:r>
            <a:r>
              <a:rPr lang="en-US" altLang="zh-CN" sz="1700" dirty="0" smtClean="0">
                <a:latin typeface="微软雅黑" panose="020B0503020204020204" pitchFamily="34" charset="-122"/>
                <a:ea typeface="微软雅黑" panose="020B0503020204020204" pitchFamily="34" charset="-122"/>
              </a:rPr>
              <a:t>&lt;</a:t>
            </a:r>
            <a:r>
              <a:rPr lang="zh-CN" altLang="en-US" sz="1700" dirty="0" smtClean="0">
                <a:latin typeface="微软雅黑" panose="020B0503020204020204" pitchFamily="34" charset="-122"/>
                <a:ea typeface="微软雅黑" panose="020B0503020204020204" pitchFamily="34" charset="-122"/>
              </a:rPr>
              <a:t>数据对象的定义</a:t>
            </a:r>
            <a:r>
              <a:rPr lang="en-US" altLang="zh-CN" sz="1700" dirty="0" smtClean="0">
                <a:latin typeface="微软雅黑" panose="020B0503020204020204" pitchFamily="34" charset="-122"/>
                <a:ea typeface="微软雅黑" panose="020B0503020204020204" pitchFamily="34" charset="-122"/>
              </a:rPr>
              <a:t>&gt;</a:t>
            </a:r>
            <a:endParaRPr lang="zh-CN" altLang="en-US" sz="1700" dirty="0" smtClean="0">
              <a:latin typeface="微软雅黑" panose="020B0503020204020204" pitchFamily="34" charset="-122"/>
              <a:ea typeface="微软雅黑" panose="020B0503020204020204" pitchFamily="34" charset="-122"/>
            </a:endParaRPr>
          </a:p>
          <a:p>
            <a:pPr>
              <a:lnSpc>
                <a:spcPct val="150000"/>
              </a:lnSpc>
            </a:pPr>
            <a:r>
              <a:rPr lang="zh-CN" altLang="en-US" sz="1700" dirty="0" smtClean="0">
                <a:latin typeface="微软雅黑" panose="020B0503020204020204" pitchFamily="34" charset="-122"/>
                <a:ea typeface="微软雅黑" panose="020B0503020204020204" pitchFamily="34" charset="-122"/>
              </a:rPr>
              <a:t>        数据关系：</a:t>
            </a:r>
            <a:r>
              <a:rPr lang="en-US" altLang="zh-CN" sz="1700" dirty="0" smtClean="0">
                <a:latin typeface="微软雅黑" panose="020B0503020204020204" pitchFamily="34" charset="-122"/>
                <a:ea typeface="微软雅黑" panose="020B0503020204020204" pitchFamily="34" charset="-122"/>
              </a:rPr>
              <a:t>&lt;</a:t>
            </a:r>
            <a:r>
              <a:rPr lang="zh-CN" altLang="en-US" sz="1700" dirty="0" smtClean="0">
                <a:latin typeface="微软雅黑" panose="020B0503020204020204" pitchFamily="34" charset="-122"/>
                <a:ea typeface="微软雅黑" panose="020B0503020204020204" pitchFamily="34" charset="-122"/>
              </a:rPr>
              <a:t>数据关系的定义</a:t>
            </a:r>
            <a:r>
              <a:rPr lang="en-US" altLang="zh-CN" sz="1700" dirty="0" smtClean="0">
                <a:latin typeface="微软雅黑" panose="020B0503020204020204" pitchFamily="34" charset="-122"/>
                <a:ea typeface="微软雅黑" panose="020B0503020204020204" pitchFamily="34" charset="-122"/>
              </a:rPr>
              <a:t>&gt;</a:t>
            </a:r>
            <a:endParaRPr lang="zh-CN" altLang="en-US" sz="1700" dirty="0" smtClean="0">
              <a:latin typeface="微软雅黑" panose="020B0503020204020204" pitchFamily="34" charset="-122"/>
              <a:ea typeface="微软雅黑" panose="020B0503020204020204" pitchFamily="34" charset="-122"/>
            </a:endParaRPr>
          </a:p>
          <a:p>
            <a:pPr>
              <a:lnSpc>
                <a:spcPct val="150000"/>
              </a:lnSpc>
            </a:pPr>
            <a:r>
              <a:rPr lang="zh-CN" altLang="en-US" sz="1700" dirty="0" smtClean="0">
                <a:latin typeface="微软雅黑" panose="020B0503020204020204" pitchFamily="34" charset="-122"/>
                <a:ea typeface="微软雅黑" panose="020B0503020204020204" pitchFamily="34" charset="-122"/>
              </a:rPr>
              <a:t>        基本操作：</a:t>
            </a:r>
            <a:r>
              <a:rPr lang="en-US" altLang="zh-CN" sz="1700" dirty="0" smtClean="0">
                <a:latin typeface="微软雅黑" panose="020B0503020204020204" pitchFamily="34" charset="-122"/>
                <a:ea typeface="微软雅黑" panose="020B0503020204020204" pitchFamily="34" charset="-122"/>
              </a:rPr>
              <a:t>&lt;</a:t>
            </a:r>
            <a:r>
              <a:rPr lang="zh-CN" altLang="en-US" sz="1700" dirty="0" smtClean="0">
                <a:latin typeface="微软雅黑" panose="020B0503020204020204" pitchFamily="34" charset="-122"/>
                <a:ea typeface="微软雅黑" panose="020B0503020204020204" pitchFamily="34" charset="-122"/>
              </a:rPr>
              <a:t>基本操作的定义</a:t>
            </a:r>
            <a:r>
              <a:rPr lang="en-US" altLang="zh-CN" sz="1700" dirty="0" smtClean="0">
                <a:latin typeface="微软雅黑" panose="020B0503020204020204" pitchFamily="34" charset="-122"/>
                <a:ea typeface="微软雅黑" panose="020B0503020204020204" pitchFamily="34" charset="-122"/>
              </a:rPr>
              <a:t>&gt;</a:t>
            </a:r>
            <a:endParaRPr lang="zh-CN" altLang="en-US"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}ADT </a:t>
            </a:r>
            <a:r>
              <a:rPr lang="zh-CN" altLang="en-US" sz="1700" dirty="0" smtClean="0">
                <a:latin typeface="微软雅黑" panose="020B0503020204020204" pitchFamily="34" charset="-122"/>
                <a:ea typeface="微软雅黑" panose="020B0503020204020204" pitchFamily="34" charset="-122"/>
              </a:rPr>
              <a:t>抽象数据类型名</a:t>
            </a: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43986"/>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抽象数据类型</a:t>
            </a:r>
            <a:r>
              <a:rPr lang="en-US" altLang="zh-CN" sz="3200" b="1" dirty="0" smtClean="0">
                <a:solidFill>
                  <a:srgbClr val="9900CC"/>
                </a:solidFill>
                <a:latin typeface="微软雅黑" panose="020B0503020204020204" pitchFamily="34" charset="-122"/>
                <a:ea typeface="微软雅黑" panose="020B0503020204020204" pitchFamily="34" charset="-122"/>
              </a:rPr>
              <a:t>(ADT)</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925137"/>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926925"/>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928713"/>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926925"/>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928713"/>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930501"/>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
            <a:extLst>
              <a:ext uri="{FF2B5EF4-FFF2-40B4-BE49-F238E27FC236}">
                <a16:creationId xmlns:a16="http://schemas.microsoft.com/office/drawing/2014/main" xmlns="" id="{9EBE7EC0-2F2A-4A9F-BB83-DBE4093374F9}"/>
              </a:ext>
            </a:extLst>
          </p:cNvPr>
          <p:cNvSpPr txBox="1"/>
          <p:nvPr/>
        </p:nvSpPr>
        <p:spPr>
          <a:xfrm>
            <a:off x="914400" y="1237145"/>
            <a:ext cx="9983096" cy="2446824"/>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例如，每种编程语言中都有“整数”类型，各种语言的编译器实现方法是不同的，但对程序员来说，“整数”的数学特性是相同的。从“数学抽象”的角度看，可称它为一个“抽象数据类型”。</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 - * / </a:t>
            </a:r>
            <a:r>
              <a:rPr lang="zh-CN" altLang="en-US" sz="1700" dirty="0" smtClean="0">
                <a:latin typeface="微软雅黑" panose="020B0503020204020204" pitchFamily="34" charset="-122"/>
                <a:ea typeface="微软雅黑" panose="020B0503020204020204" pitchFamily="34" charset="-122"/>
              </a:rPr>
              <a:t>取绝对值   </a:t>
            </a:r>
            <a:r>
              <a:rPr lang="en-US" altLang="zh-CN" sz="1700" dirty="0" smtClean="0">
                <a:latin typeface="微软雅黑" panose="020B0503020204020204" pitchFamily="34" charset="-122"/>
                <a:ea typeface="微软雅黑" panose="020B0503020204020204" pitchFamily="34" charset="-122"/>
              </a:rPr>
              <a:t>short </a:t>
            </a:r>
            <a:r>
              <a:rPr lang="en-US" altLang="zh-CN" sz="1700" dirty="0" err="1" smtClean="0">
                <a:latin typeface="微软雅黑" panose="020B0503020204020204" pitchFamily="34" charset="-122"/>
                <a:ea typeface="微软雅黑" panose="020B0503020204020204" pitchFamily="34" charset="-122"/>
              </a:rPr>
              <a:t>int</a:t>
            </a:r>
            <a:r>
              <a:rPr lang="en-US" altLang="zh-CN" sz="1700" dirty="0" smtClean="0">
                <a:latin typeface="微软雅黑" panose="020B0503020204020204" pitchFamily="34" charset="-122"/>
                <a:ea typeface="微软雅黑" panose="020B0503020204020204" pitchFamily="34" charset="-122"/>
              </a:rPr>
              <a:t> long integer byte number</a:t>
            </a:r>
          </a:p>
          <a:p>
            <a:pPr>
              <a:lnSpc>
                <a:spcPct val="150000"/>
              </a:lnSpc>
            </a:pP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再例如</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字符串</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，复制 追加 截取 比较大小 查找       </a:t>
            </a:r>
            <a:r>
              <a:rPr lang="en-US" altLang="zh-CN" sz="1700" dirty="0" smtClean="0">
                <a:latin typeface="微软雅黑" panose="020B0503020204020204" pitchFamily="34" charset="-122"/>
                <a:ea typeface="微软雅黑" panose="020B0503020204020204" pitchFamily="34" charset="-122"/>
              </a:rPr>
              <a:t>char []</a:t>
            </a:r>
            <a:r>
              <a:rPr lang="zh-CN" altLang="en-US" sz="1700" dirty="0" smtClean="0">
                <a:latin typeface="微软雅黑" panose="020B0503020204020204" pitchFamily="34" charset="-122"/>
                <a:ea typeface="微软雅黑" panose="020B0503020204020204" pitchFamily="34" charset="-122"/>
              </a:rPr>
              <a:t>、</a:t>
            </a:r>
            <a:r>
              <a:rPr lang="en-US" altLang="zh-CN" sz="1700" dirty="0" smtClean="0">
                <a:latin typeface="微软雅黑" panose="020B0503020204020204" pitchFamily="34" charset="-122"/>
                <a:ea typeface="微软雅黑" panose="020B0503020204020204" pitchFamily="34" charset="-122"/>
              </a:rPr>
              <a:t>string</a:t>
            </a:r>
          </a:p>
          <a:p>
            <a:pPr>
              <a:lnSpc>
                <a:spcPct val="150000"/>
              </a:lnSpc>
            </a:pPr>
            <a:r>
              <a:rPr lang="en-US" altLang="zh-CN" sz="1700" dirty="0" smtClean="0">
                <a:latin typeface="微软雅黑" panose="020B0503020204020204" pitchFamily="34" charset="-122"/>
                <a:ea typeface="微软雅黑" panose="020B0503020204020204" pitchFamily="34" charset="-122"/>
              </a:rPr>
              <a:t>    </a:t>
            </a:r>
            <a:endParaRPr lang="zh-CN" altLang="en-US" sz="17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43986"/>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知识点回顾</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925137"/>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926925"/>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928713"/>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926925"/>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928713"/>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930501"/>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p:cNvPicPr>
            <a:picLocks noChangeAspect="1" noChangeArrowheads="1"/>
          </p:cNvPicPr>
          <p:nvPr/>
        </p:nvPicPr>
        <p:blipFill>
          <a:blip r:embed="rId2"/>
          <a:srcRect/>
          <a:stretch>
            <a:fillRect/>
          </a:stretch>
        </p:blipFill>
        <p:spPr bwMode="auto">
          <a:xfrm>
            <a:off x="2152482" y="1089828"/>
            <a:ext cx="7981222" cy="5624057"/>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43986"/>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算法的基本概念</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925137"/>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926925"/>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928713"/>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926925"/>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928713"/>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930501"/>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
            <a:extLst>
              <a:ext uri="{FF2B5EF4-FFF2-40B4-BE49-F238E27FC236}">
                <a16:creationId xmlns:a16="http://schemas.microsoft.com/office/drawing/2014/main" xmlns="" id="{9EBE7EC0-2F2A-4A9F-BB83-DBE4093374F9}"/>
              </a:ext>
            </a:extLst>
          </p:cNvPr>
          <p:cNvSpPr txBox="1"/>
          <p:nvPr/>
        </p:nvSpPr>
        <p:spPr>
          <a:xfrm>
            <a:off x="914400" y="1237145"/>
            <a:ext cx="9983096" cy="2839239"/>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算法是指解决方案的准确而完整的描述，是一系列解决问题的清晰指令。</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zh-CN" altLang="en-US" sz="1700" dirty="0" smtClean="0">
                <a:latin typeface="微软雅黑" panose="020B0503020204020204" pitchFamily="34" charset="-122"/>
                <a:ea typeface="微软雅黑" panose="020B0503020204020204" pitchFamily="34" charset="-122"/>
              </a:rPr>
              <a:t>   研究算法的目的是为了更有效的处理数据，提高数据运算效率。算法是定义在数据的逻辑结构上，但算法具体实现要在存储结构上进行。</a:t>
            </a:r>
          </a:p>
          <a:p>
            <a:pPr>
              <a:lnSpc>
                <a:spcPct val="150000"/>
              </a:lnSpc>
            </a:pP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zh-CN" altLang="en-US" sz="1700" dirty="0" smtClean="0">
                <a:solidFill>
                  <a:srgbClr val="9900CC"/>
                </a:solidFill>
                <a:latin typeface="微软雅黑" panose="020B0503020204020204" pitchFamily="34" charset="-122"/>
                <a:ea typeface="微软雅黑" panose="020B0503020204020204" pitchFamily="34" charset="-122"/>
              </a:rPr>
              <a:t>   算法可以简单的理解为解决问题的方法和它的程序代码实现，在</a:t>
            </a:r>
            <a:r>
              <a:rPr lang="en-US" altLang="zh-CN" sz="1700" dirty="0" smtClean="0">
                <a:solidFill>
                  <a:srgbClr val="9900CC"/>
                </a:solidFill>
                <a:latin typeface="微软雅黑" panose="020B0503020204020204" pitchFamily="34" charset="-122"/>
                <a:ea typeface="微软雅黑" panose="020B0503020204020204" pitchFamily="34" charset="-122"/>
              </a:rPr>
              <a:t>408</a:t>
            </a:r>
            <a:r>
              <a:rPr lang="zh-CN" altLang="en-US" sz="1700" dirty="0" smtClean="0">
                <a:solidFill>
                  <a:srgbClr val="9900CC"/>
                </a:solidFill>
                <a:latin typeface="微软雅黑" panose="020B0503020204020204" pitchFamily="34" charset="-122"/>
                <a:ea typeface="微软雅黑" panose="020B0503020204020204" pitchFamily="34" charset="-122"/>
              </a:rPr>
              <a:t>大纲中，算法的实现用伪代码就可以了，要求也不高。</a:t>
            </a:r>
            <a:endParaRPr lang="en-US" altLang="zh-CN" sz="1700" dirty="0" smtClean="0">
              <a:solidFill>
                <a:srgbClr val="9900CC"/>
              </a:solidFill>
              <a:latin typeface="微软雅黑" panose="020B0503020204020204" pitchFamily="34" charset="-122"/>
              <a:ea typeface="微软雅黑" panose="020B0503020204020204" pitchFamily="34" charset="-122"/>
            </a:endParaRPr>
          </a:p>
          <a:p>
            <a:pPr>
              <a:lnSpc>
                <a:spcPct val="150000"/>
              </a:lnSpc>
            </a:pPr>
            <a:r>
              <a:rPr lang="zh-CN" altLang="en-US" sz="1700" dirty="0" smtClean="0">
                <a:solidFill>
                  <a:srgbClr val="9900CC"/>
                </a:solidFill>
                <a:latin typeface="微软雅黑" panose="020B0503020204020204" pitchFamily="34" charset="-122"/>
                <a:ea typeface="微软雅黑" panose="020B0503020204020204" pitchFamily="34" charset="-122"/>
              </a:rPr>
              <a:t>   用程序代码输出</a:t>
            </a:r>
            <a:r>
              <a:rPr lang="en-US" altLang="zh-CN" sz="1700" dirty="0" smtClean="0">
                <a:solidFill>
                  <a:srgbClr val="9900CC"/>
                </a:solidFill>
                <a:latin typeface="微软雅黑" panose="020B0503020204020204" pitchFamily="34" charset="-122"/>
                <a:ea typeface="微软雅黑" panose="020B0503020204020204" pitchFamily="34" charset="-122"/>
              </a:rPr>
              <a:t>”hello world”</a:t>
            </a:r>
            <a:r>
              <a:rPr lang="zh-CN" altLang="en-US" sz="1700" dirty="0" smtClean="0">
                <a:solidFill>
                  <a:srgbClr val="9900CC"/>
                </a:solidFill>
                <a:latin typeface="微软雅黑" panose="020B0503020204020204" pitchFamily="34" charset="-122"/>
                <a:ea typeface="微软雅黑" panose="020B0503020204020204" pitchFamily="34" charset="-122"/>
              </a:rPr>
              <a:t>也是算法，就像</a:t>
            </a:r>
            <a:r>
              <a:rPr lang="en-US" altLang="zh-CN" sz="1700" dirty="0" smtClean="0">
                <a:solidFill>
                  <a:srgbClr val="9900CC"/>
                </a:solidFill>
                <a:latin typeface="微软雅黑" panose="020B0503020204020204" pitchFamily="34" charset="-122"/>
                <a:ea typeface="微软雅黑" panose="020B0503020204020204" pitchFamily="34" charset="-122"/>
              </a:rPr>
              <a:t>1+1=2</a:t>
            </a:r>
            <a:r>
              <a:rPr lang="zh-CN" altLang="en-US" sz="1700" dirty="0" smtClean="0">
                <a:solidFill>
                  <a:srgbClr val="9900CC"/>
                </a:solidFill>
                <a:latin typeface="微软雅黑" panose="020B0503020204020204" pitchFamily="34" charset="-122"/>
                <a:ea typeface="微软雅黑" panose="020B0503020204020204" pitchFamily="34" charset="-122"/>
              </a:rPr>
              <a:t>是数学一样。</a:t>
            </a:r>
            <a:endParaRPr lang="en-US" altLang="zh-CN" sz="1700" dirty="0" smtClean="0">
              <a:solidFill>
                <a:srgbClr val="9900C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261613"/>
            <a:ext cx="12192000" cy="743986"/>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为什么要学数据结构？</a:t>
            </a:r>
            <a:endParaRPr lang="en-US" altLang="zh-CN" sz="3200"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087944" y="1075749"/>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45970" y="1077537"/>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03996" y="1079325"/>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58446" y="1077537"/>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16472" y="1079325"/>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63740" y="1081113"/>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1">
            <a:extLst>
              <a:ext uri="{FF2B5EF4-FFF2-40B4-BE49-F238E27FC236}">
                <a16:creationId xmlns:a16="http://schemas.microsoft.com/office/drawing/2014/main" xmlns="" id="{9EBE7EC0-2F2A-4A9F-BB83-DBE4093374F9}"/>
              </a:ext>
            </a:extLst>
          </p:cNvPr>
          <p:cNvSpPr txBox="1"/>
          <p:nvPr/>
        </p:nvSpPr>
        <p:spPr>
          <a:xfrm>
            <a:off x="3065934" y="1489793"/>
            <a:ext cx="5905943" cy="3231654"/>
          </a:xfrm>
          <a:prstGeom prst="rect">
            <a:avLst/>
          </a:prstGeom>
          <a:noFill/>
        </p:spPr>
        <p:txBody>
          <a:bodyPr wrap="square" rtlCol="0">
            <a:spAutoFit/>
          </a:bodyPr>
          <a:lstStyle/>
          <a:p>
            <a:pPr>
              <a:lnSpc>
                <a:spcPct val="150000"/>
              </a:lnSpc>
            </a:pPr>
            <a:r>
              <a:rPr lang="zh-CN" altLang="en-US" sz="1700" b="1" dirty="0" smtClean="0">
                <a:solidFill>
                  <a:srgbClr val="9900CC"/>
                </a:solidFill>
                <a:latin typeface="微软雅黑" panose="020B0503020204020204" pitchFamily="34" charset="-122"/>
                <a:ea typeface="微软雅黑" panose="020B0503020204020204" pitchFamily="34" charset="-122"/>
              </a:rPr>
              <a:t>考试</a:t>
            </a:r>
            <a:endParaRPr lang="en-US" altLang="zh-CN" sz="1700" b="1" dirty="0" smtClean="0">
              <a:solidFill>
                <a:srgbClr val="9900CC"/>
              </a:solidFill>
              <a:latin typeface="微软雅黑" panose="020B0503020204020204" pitchFamily="34" charset="-122"/>
              <a:ea typeface="微软雅黑" panose="020B0503020204020204" pitchFamily="34" charset="-122"/>
            </a:endParaRPr>
          </a:p>
          <a:p>
            <a:pPr>
              <a:lnSpc>
                <a:spcPct val="150000"/>
              </a:lnSpc>
            </a:pPr>
            <a:r>
              <a:rPr lang="zh-CN" altLang="en-US" sz="1700" dirty="0" smtClean="0">
                <a:latin typeface="微软雅黑" panose="020B0503020204020204" pitchFamily="34" charset="-122"/>
                <a:ea typeface="微软雅黑" panose="020B0503020204020204" pitchFamily="34" charset="-122"/>
              </a:rPr>
              <a:t>   数据结构是计算机专业考研的必考科目，有些学校的专业课只考数据结构。</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zh-CN" altLang="en-US" sz="1700" b="1" dirty="0" smtClean="0">
                <a:solidFill>
                  <a:srgbClr val="9900CC"/>
                </a:solidFill>
                <a:latin typeface="微软雅黑" panose="020B0503020204020204" pitchFamily="34" charset="-122"/>
                <a:ea typeface="微软雅黑" panose="020B0503020204020204" pitchFamily="34" charset="-122"/>
              </a:rPr>
              <a:t>面试</a:t>
            </a:r>
            <a:endParaRPr lang="en-US" altLang="zh-CN" sz="1700" b="1" dirty="0" smtClean="0">
              <a:solidFill>
                <a:srgbClr val="9900CC"/>
              </a:solidFill>
              <a:latin typeface="微软雅黑" panose="020B0503020204020204" pitchFamily="34" charset="-122"/>
              <a:ea typeface="微软雅黑" panose="020B0503020204020204" pitchFamily="34" charset="-122"/>
            </a:endParaRPr>
          </a:p>
          <a:p>
            <a:pPr>
              <a:lnSpc>
                <a:spcPct val="150000"/>
              </a:lnSpc>
            </a:pPr>
            <a:r>
              <a:rPr lang="zh-CN" altLang="en-US" sz="1700" dirty="0" smtClean="0">
                <a:latin typeface="微软雅黑" panose="020B0503020204020204" pitchFamily="34" charset="-122"/>
                <a:ea typeface="微软雅黑" panose="020B0503020204020204" pitchFamily="34" charset="-122"/>
              </a:rPr>
              <a:t>   企业考查本科毕业生的学习态度。</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zh-CN" altLang="en-US" sz="1700" b="1" dirty="0" smtClean="0">
                <a:solidFill>
                  <a:srgbClr val="9900CC"/>
                </a:solidFill>
                <a:latin typeface="微软雅黑" panose="020B0503020204020204" pitchFamily="34" charset="-122"/>
                <a:ea typeface="微软雅黑" panose="020B0503020204020204" pitchFamily="34" charset="-122"/>
              </a:rPr>
              <a:t>应用</a:t>
            </a:r>
            <a:endParaRPr lang="en-US" altLang="zh-CN" sz="1700" b="1" dirty="0" smtClean="0">
              <a:solidFill>
                <a:srgbClr val="9900CC"/>
              </a:solidFill>
              <a:latin typeface="微软雅黑" panose="020B0503020204020204" pitchFamily="34" charset="-122"/>
              <a:ea typeface="微软雅黑" panose="020B0503020204020204" pitchFamily="34" charset="-122"/>
            </a:endParaRPr>
          </a:p>
          <a:p>
            <a:pPr>
              <a:lnSpc>
                <a:spcPct val="150000"/>
              </a:lnSpc>
            </a:pPr>
            <a:r>
              <a:rPr lang="zh-CN" altLang="en-US" sz="1700" dirty="0" smtClean="0">
                <a:latin typeface="微软雅黑" panose="020B0503020204020204" pitchFamily="34" charset="-122"/>
                <a:ea typeface="微软雅黑" panose="020B0503020204020204" pitchFamily="34" charset="-122"/>
              </a:rPr>
              <a:t>   在实际开发中，数据结构的应用场景不多，但是，数据结构和算法的思想对程序员生涯有深远的影响。</a:t>
            </a:r>
            <a:endParaRPr lang="en-US" altLang="zh-CN" sz="17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830997"/>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算法的特征</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925137"/>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926925"/>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928713"/>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926925"/>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928713"/>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930501"/>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
            <a:extLst>
              <a:ext uri="{FF2B5EF4-FFF2-40B4-BE49-F238E27FC236}">
                <a16:creationId xmlns:a16="http://schemas.microsoft.com/office/drawing/2014/main" xmlns="" id="{9EBE7EC0-2F2A-4A9F-BB83-DBE4093374F9}"/>
              </a:ext>
            </a:extLst>
          </p:cNvPr>
          <p:cNvSpPr txBox="1"/>
          <p:nvPr/>
        </p:nvSpPr>
        <p:spPr>
          <a:xfrm>
            <a:off x="914400" y="1237145"/>
            <a:ext cx="9983096" cy="2839239"/>
          </a:xfrm>
          <a:prstGeom prst="rect">
            <a:avLst/>
          </a:prstGeom>
          <a:noFill/>
        </p:spPr>
        <p:txBody>
          <a:bodyPr wrap="square" rtlCol="0">
            <a:spAutoFit/>
          </a:bodyPr>
          <a:lstStyle/>
          <a:p>
            <a:pPr>
              <a:lnSpc>
                <a:spcPct val="150000"/>
              </a:lnSpc>
            </a:pPr>
            <a:r>
              <a:rPr lang="en-US" altLang="zh-CN" sz="1700" dirty="0" smtClean="0">
                <a:latin typeface="微软雅黑" panose="020B0503020204020204" pitchFamily="34" charset="-122"/>
                <a:ea typeface="微软雅黑" panose="020B0503020204020204" pitchFamily="34" charset="-122"/>
              </a:rPr>
              <a:t>1</a:t>
            </a:r>
            <a:r>
              <a:rPr lang="zh-CN" altLang="en-US" sz="1700" dirty="0" smtClean="0">
                <a:latin typeface="微软雅黑" panose="020B0503020204020204" pitchFamily="34" charset="-122"/>
                <a:ea typeface="微软雅黑" panose="020B0503020204020204" pitchFamily="34" charset="-122"/>
              </a:rPr>
              <a:t>）</a:t>
            </a:r>
            <a:r>
              <a:rPr lang="zh-CN" altLang="en-US" sz="1700" dirty="0" smtClean="0">
                <a:solidFill>
                  <a:srgbClr val="9900CC"/>
                </a:solidFill>
                <a:latin typeface="微软雅黑" panose="020B0503020204020204" pitchFamily="34" charset="-122"/>
                <a:ea typeface="微软雅黑" panose="020B0503020204020204" pitchFamily="34" charset="-122"/>
              </a:rPr>
              <a:t>有穷性。</a:t>
            </a:r>
            <a:r>
              <a:rPr lang="zh-CN" altLang="en-US" sz="1700" dirty="0" smtClean="0">
                <a:latin typeface="微软雅黑" panose="020B0503020204020204" pitchFamily="34" charset="-122"/>
                <a:ea typeface="微软雅黑" panose="020B0503020204020204" pitchFamily="34" charset="-122"/>
              </a:rPr>
              <a:t>算法的有穷性是指算法必须能在执行有限个步骤之后终止。</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2</a:t>
            </a:r>
            <a:r>
              <a:rPr lang="zh-CN" altLang="en-US" sz="1700" dirty="0" smtClean="0">
                <a:latin typeface="微软雅黑" panose="020B0503020204020204" pitchFamily="34" charset="-122"/>
                <a:ea typeface="微软雅黑" panose="020B0503020204020204" pitchFamily="34" charset="-122"/>
              </a:rPr>
              <a:t>）</a:t>
            </a:r>
            <a:r>
              <a:rPr lang="zh-CN" altLang="en-US" sz="1700" dirty="0" smtClean="0">
                <a:solidFill>
                  <a:srgbClr val="9900CC"/>
                </a:solidFill>
                <a:latin typeface="微软雅黑" panose="020B0503020204020204" pitchFamily="34" charset="-122"/>
                <a:ea typeface="微软雅黑" panose="020B0503020204020204" pitchFamily="34" charset="-122"/>
              </a:rPr>
              <a:t>确定性。</a:t>
            </a:r>
            <a:r>
              <a:rPr lang="zh-CN" altLang="en-US" sz="1700" dirty="0" smtClean="0">
                <a:latin typeface="微软雅黑" panose="020B0503020204020204" pitchFamily="34" charset="-122"/>
                <a:ea typeface="微软雅黑" panose="020B0503020204020204" pitchFamily="34" charset="-122"/>
              </a:rPr>
              <a:t>算法中每条指令必须有确切的含义，对于相同的输入只能得出相同的输出。</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3</a:t>
            </a:r>
            <a:r>
              <a:rPr lang="zh-CN" altLang="en-US" sz="1700" dirty="0" smtClean="0">
                <a:latin typeface="微软雅黑" panose="020B0503020204020204" pitchFamily="34" charset="-122"/>
                <a:ea typeface="微软雅黑" panose="020B0503020204020204" pitchFamily="34" charset="-122"/>
              </a:rPr>
              <a:t>）</a:t>
            </a:r>
            <a:r>
              <a:rPr lang="zh-CN" altLang="en-US" sz="1700" dirty="0" smtClean="0">
                <a:solidFill>
                  <a:srgbClr val="9900CC"/>
                </a:solidFill>
                <a:latin typeface="微软雅黑" panose="020B0503020204020204" pitchFamily="34" charset="-122"/>
                <a:ea typeface="微软雅黑" panose="020B0503020204020204" pitchFamily="34" charset="-122"/>
              </a:rPr>
              <a:t>可行性。</a:t>
            </a:r>
            <a:r>
              <a:rPr lang="zh-CN" altLang="en-US" sz="1700" dirty="0" smtClean="0">
                <a:latin typeface="微软雅黑" panose="020B0503020204020204" pitchFamily="34" charset="-122"/>
                <a:ea typeface="微软雅黑" panose="020B0503020204020204" pitchFamily="34" charset="-122"/>
              </a:rPr>
              <a:t>算法中执行的任何计算步骤都是可以被分解为基本的可执行的操作步骤，即每个计算步骤都可以在有限时间内完成（也称之为有效性）。</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4</a:t>
            </a:r>
            <a:r>
              <a:rPr lang="zh-CN" altLang="en-US" sz="1700" dirty="0" smtClean="0">
                <a:latin typeface="微软雅黑" panose="020B0503020204020204" pitchFamily="34" charset="-122"/>
                <a:ea typeface="微软雅黑" panose="020B0503020204020204" pitchFamily="34" charset="-122"/>
              </a:rPr>
              <a:t>）</a:t>
            </a:r>
            <a:r>
              <a:rPr lang="zh-CN" altLang="en-US" sz="1700" dirty="0" smtClean="0">
                <a:solidFill>
                  <a:srgbClr val="9900CC"/>
                </a:solidFill>
                <a:latin typeface="微软雅黑" panose="020B0503020204020204" pitchFamily="34" charset="-122"/>
                <a:ea typeface="微软雅黑" panose="020B0503020204020204" pitchFamily="34" charset="-122"/>
              </a:rPr>
              <a:t>输入。</a:t>
            </a:r>
            <a:r>
              <a:rPr lang="zh-CN" altLang="en-US" sz="1700" dirty="0" smtClean="0">
                <a:latin typeface="微软雅黑" panose="020B0503020204020204" pitchFamily="34" charset="-122"/>
                <a:ea typeface="微软雅黑" panose="020B0503020204020204" pitchFamily="34" charset="-122"/>
              </a:rPr>
              <a:t>一个算法有</a:t>
            </a:r>
            <a:r>
              <a:rPr lang="en-US" altLang="zh-CN" sz="1700" dirty="0" smtClean="0">
                <a:latin typeface="微软雅黑" panose="020B0503020204020204" pitchFamily="34" charset="-122"/>
                <a:ea typeface="微软雅黑" panose="020B0503020204020204" pitchFamily="34" charset="-122"/>
              </a:rPr>
              <a:t>0</a:t>
            </a:r>
            <a:r>
              <a:rPr lang="zh-CN" altLang="en-US" sz="1700" dirty="0" smtClean="0">
                <a:latin typeface="微软雅黑" panose="020B0503020204020204" pitchFamily="34" charset="-122"/>
                <a:ea typeface="微软雅黑" panose="020B0503020204020204" pitchFamily="34" charset="-122"/>
              </a:rPr>
              <a:t>个或多个输入，所谓</a:t>
            </a:r>
            <a:r>
              <a:rPr lang="en-US" altLang="zh-CN" sz="1700" dirty="0" smtClean="0">
                <a:latin typeface="微软雅黑" panose="020B0503020204020204" pitchFamily="34" charset="-122"/>
                <a:ea typeface="微软雅黑" panose="020B0503020204020204" pitchFamily="34" charset="-122"/>
              </a:rPr>
              <a:t>0</a:t>
            </a:r>
            <a:r>
              <a:rPr lang="zh-CN" altLang="en-US" sz="1700" dirty="0" smtClean="0">
                <a:latin typeface="微软雅黑" panose="020B0503020204020204" pitchFamily="34" charset="-122"/>
                <a:ea typeface="微软雅黑" panose="020B0503020204020204" pitchFamily="34" charset="-122"/>
              </a:rPr>
              <a:t>个输入是指算法本身定出了初始条件。</a:t>
            </a:r>
          </a:p>
          <a:p>
            <a:pPr>
              <a:lnSpc>
                <a:spcPct val="150000"/>
              </a:lnSpc>
            </a:pPr>
            <a:r>
              <a:rPr lang="en-US" altLang="zh-CN" sz="1700" dirty="0" smtClean="0">
                <a:latin typeface="微软雅黑" panose="020B0503020204020204" pitchFamily="34" charset="-122"/>
                <a:ea typeface="微软雅黑" panose="020B0503020204020204" pitchFamily="34" charset="-122"/>
              </a:rPr>
              <a:t>5</a:t>
            </a:r>
            <a:r>
              <a:rPr lang="zh-CN" altLang="en-US" sz="1700" dirty="0" smtClean="0">
                <a:latin typeface="微软雅黑" panose="020B0503020204020204" pitchFamily="34" charset="-122"/>
                <a:ea typeface="微软雅黑" panose="020B0503020204020204" pitchFamily="34" charset="-122"/>
              </a:rPr>
              <a:t>）</a:t>
            </a:r>
            <a:r>
              <a:rPr lang="zh-CN" altLang="en-US" sz="1700" dirty="0" smtClean="0">
                <a:solidFill>
                  <a:srgbClr val="9900CC"/>
                </a:solidFill>
                <a:latin typeface="微软雅黑" panose="020B0503020204020204" pitchFamily="34" charset="-122"/>
                <a:ea typeface="微软雅黑" panose="020B0503020204020204" pitchFamily="34" charset="-122"/>
              </a:rPr>
              <a:t>输出。</a:t>
            </a:r>
            <a:r>
              <a:rPr lang="zh-CN" altLang="en-US" sz="1700" dirty="0" smtClean="0">
                <a:latin typeface="微软雅黑" panose="020B0503020204020204" pitchFamily="34" charset="-122"/>
                <a:ea typeface="微软雅黑" panose="020B0503020204020204" pitchFamily="34" charset="-122"/>
              </a:rPr>
              <a:t>一个算法有一个或多个输出，以反映对输入数据加工后的结果。没有输出的算法是毫无意义的。</a:t>
            </a:r>
            <a:endParaRPr lang="en-US" altLang="zh-CN" sz="17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43986"/>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算法设计的要求</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925137"/>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926925"/>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928713"/>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926925"/>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928713"/>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930501"/>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
            <a:extLst>
              <a:ext uri="{FF2B5EF4-FFF2-40B4-BE49-F238E27FC236}">
                <a16:creationId xmlns:a16="http://schemas.microsoft.com/office/drawing/2014/main" xmlns="" id="{9EBE7EC0-2F2A-4A9F-BB83-DBE4093374F9}"/>
              </a:ext>
            </a:extLst>
          </p:cNvPr>
          <p:cNvSpPr txBox="1"/>
          <p:nvPr/>
        </p:nvSpPr>
        <p:spPr>
          <a:xfrm>
            <a:off x="914400" y="1237145"/>
            <a:ext cx="9983096" cy="2054409"/>
          </a:xfrm>
          <a:prstGeom prst="rect">
            <a:avLst/>
          </a:prstGeom>
          <a:noFill/>
        </p:spPr>
        <p:txBody>
          <a:bodyPr wrap="square" rtlCol="0">
            <a:spAutoFit/>
          </a:bodyPr>
          <a:lstStyle/>
          <a:p>
            <a:pPr>
              <a:lnSpc>
                <a:spcPct val="150000"/>
              </a:lnSpc>
            </a:pPr>
            <a:r>
              <a:rPr lang="en-US" altLang="zh-CN" sz="1700" dirty="0" smtClean="0">
                <a:latin typeface="微软雅黑" panose="020B0503020204020204" pitchFamily="34" charset="-122"/>
                <a:ea typeface="微软雅黑" panose="020B0503020204020204" pitchFamily="34" charset="-122"/>
              </a:rPr>
              <a:t>1</a:t>
            </a:r>
            <a:r>
              <a:rPr lang="zh-CN" altLang="en-US" sz="1700" dirty="0" smtClean="0">
                <a:latin typeface="微软雅黑" panose="020B0503020204020204" pitchFamily="34" charset="-122"/>
                <a:ea typeface="微软雅黑" panose="020B0503020204020204" pitchFamily="34" charset="-122"/>
              </a:rPr>
              <a:t>）</a:t>
            </a:r>
            <a:r>
              <a:rPr lang="zh-CN" altLang="en-US" sz="1700" dirty="0" smtClean="0">
                <a:solidFill>
                  <a:srgbClr val="9900CC"/>
                </a:solidFill>
                <a:latin typeface="微软雅黑" panose="020B0503020204020204" pitchFamily="34" charset="-122"/>
                <a:ea typeface="微软雅黑" panose="020B0503020204020204" pitchFamily="34" charset="-122"/>
              </a:rPr>
              <a:t>正确性。</a:t>
            </a:r>
            <a:r>
              <a:rPr lang="zh-CN" altLang="en-US" sz="1700" dirty="0" smtClean="0">
                <a:latin typeface="微软雅黑" panose="020B0503020204020204" pitchFamily="34" charset="-122"/>
                <a:ea typeface="微软雅黑" panose="020B0503020204020204" pitchFamily="34" charset="-122"/>
              </a:rPr>
              <a:t>算法应能够正确地解决求解问题。</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2</a:t>
            </a:r>
            <a:r>
              <a:rPr lang="zh-CN" altLang="en-US" sz="1700" dirty="0" smtClean="0">
                <a:latin typeface="微软雅黑" panose="020B0503020204020204" pitchFamily="34" charset="-122"/>
                <a:ea typeface="微软雅黑" panose="020B0503020204020204" pitchFamily="34" charset="-122"/>
              </a:rPr>
              <a:t>）</a:t>
            </a:r>
            <a:r>
              <a:rPr lang="zh-CN" altLang="en-US" sz="1700" dirty="0" smtClean="0">
                <a:solidFill>
                  <a:srgbClr val="9900CC"/>
                </a:solidFill>
                <a:latin typeface="微软雅黑" panose="020B0503020204020204" pitchFamily="34" charset="-122"/>
                <a:ea typeface="微软雅黑" panose="020B0503020204020204" pitchFamily="34" charset="-122"/>
              </a:rPr>
              <a:t>可读性</a:t>
            </a:r>
            <a:r>
              <a:rPr lang="zh-CN" altLang="en-US" sz="1700" dirty="0" smtClean="0">
                <a:latin typeface="微软雅黑" panose="020B0503020204020204" pitchFamily="34" charset="-122"/>
                <a:ea typeface="微软雅黑" panose="020B0503020204020204" pitchFamily="34" charset="-122"/>
              </a:rPr>
              <a:t>。算法应具有良好的可读性，以帮助人们理解。</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3</a:t>
            </a:r>
            <a:r>
              <a:rPr lang="zh-CN" altLang="en-US" sz="1700" dirty="0" smtClean="0">
                <a:latin typeface="微软雅黑" panose="020B0503020204020204" pitchFamily="34" charset="-122"/>
                <a:ea typeface="微软雅黑" panose="020B0503020204020204" pitchFamily="34" charset="-122"/>
              </a:rPr>
              <a:t>）</a:t>
            </a:r>
            <a:r>
              <a:rPr lang="zh-CN" altLang="en-US" sz="1700" dirty="0" smtClean="0">
                <a:solidFill>
                  <a:srgbClr val="9900CC"/>
                </a:solidFill>
                <a:latin typeface="微软雅黑" panose="020B0503020204020204" pitchFamily="34" charset="-122"/>
                <a:ea typeface="微软雅黑" panose="020B0503020204020204" pitchFamily="34" charset="-122"/>
              </a:rPr>
              <a:t>健壮性。</a:t>
            </a:r>
            <a:r>
              <a:rPr lang="zh-CN" altLang="en-US" sz="1700" dirty="0" smtClean="0">
                <a:latin typeface="微软雅黑" panose="020B0503020204020204" pitchFamily="34" charset="-122"/>
                <a:ea typeface="微软雅黑" panose="020B0503020204020204" pitchFamily="34" charset="-122"/>
              </a:rPr>
              <a:t>输入非法数据时，算法能适当地做出反应或进行处理，而不会产生莫名其妙的输出结果，程序也不会挂掉。</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4</a:t>
            </a:r>
            <a:r>
              <a:rPr lang="zh-CN" altLang="en-US" sz="1700" dirty="0" smtClean="0">
                <a:latin typeface="微软雅黑" panose="020B0503020204020204" pitchFamily="34" charset="-122"/>
                <a:ea typeface="微软雅黑" panose="020B0503020204020204" pitchFamily="34" charset="-122"/>
              </a:rPr>
              <a:t>）</a:t>
            </a:r>
            <a:r>
              <a:rPr lang="zh-CN" altLang="en-US" sz="1700" dirty="0" smtClean="0">
                <a:solidFill>
                  <a:srgbClr val="9900CC"/>
                </a:solidFill>
                <a:latin typeface="微软雅黑" panose="020B0503020204020204" pitchFamily="34" charset="-122"/>
                <a:ea typeface="微软雅黑" panose="020B0503020204020204" pitchFamily="34" charset="-122"/>
              </a:rPr>
              <a:t>高效率</a:t>
            </a:r>
            <a:r>
              <a:rPr lang="zh-CN" altLang="en-US" sz="1700" dirty="0" smtClean="0">
                <a:latin typeface="微软雅黑" panose="020B0503020204020204" pitchFamily="34" charset="-122"/>
                <a:ea typeface="微软雅黑" panose="020B0503020204020204" pitchFamily="34" charset="-122"/>
              </a:rPr>
              <a:t>与</a:t>
            </a:r>
            <a:r>
              <a:rPr lang="zh-CN" altLang="en-US" sz="1700" dirty="0" smtClean="0">
                <a:solidFill>
                  <a:srgbClr val="9900CC"/>
                </a:solidFill>
                <a:latin typeface="微软雅黑" panose="020B0503020204020204" pitchFamily="34" charset="-122"/>
                <a:ea typeface="微软雅黑" panose="020B0503020204020204" pitchFamily="34" charset="-122"/>
              </a:rPr>
              <a:t>低存储</a:t>
            </a:r>
            <a:r>
              <a:rPr lang="zh-CN" altLang="en-US" sz="1700" dirty="0" smtClean="0">
                <a:latin typeface="微软雅黑" panose="020B0503020204020204" pitchFamily="34" charset="-122"/>
                <a:ea typeface="微软雅黑" panose="020B0503020204020204" pitchFamily="34" charset="-122"/>
              </a:rPr>
              <a:t>需求。</a:t>
            </a:r>
            <a:endParaRPr lang="en-US" altLang="zh-CN" sz="17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43986"/>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算法效率的评估</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925137"/>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926925"/>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928713"/>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926925"/>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928713"/>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930501"/>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
            <a:extLst>
              <a:ext uri="{FF2B5EF4-FFF2-40B4-BE49-F238E27FC236}">
                <a16:creationId xmlns:a16="http://schemas.microsoft.com/office/drawing/2014/main" xmlns="" id="{9EBE7EC0-2F2A-4A9F-BB83-DBE4093374F9}"/>
              </a:ext>
            </a:extLst>
          </p:cNvPr>
          <p:cNvSpPr txBox="1"/>
          <p:nvPr/>
        </p:nvSpPr>
        <p:spPr>
          <a:xfrm>
            <a:off x="914400" y="1237145"/>
            <a:ext cx="9983096" cy="877163"/>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一个算法的效率可以用</a:t>
            </a:r>
            <a:r>
              <a:rPr lang="zh-CN" altLang="en-US" sz="1700" dirty="0" smtClean="0">
                <a:solidFill>
                  <a:srgbClr val="9900CC"/>
                </a:solidFill>
                <a:latin typeface="微软雅黑" panose="020B0503020204020204" pitchFamily="34" charset="-122"/>
                <a:ea typeface="微软雅黑" panose="020B0503020204020204" pitchFamily="34" charset="-122"/>
              </a:rPr>
              <a:t>时间复杂度</a:t>
            </a:r>
            <a:r>
              <a:rPr lang="zh-CN" altLang="en-US" sz="1700" dirty="0" smtClean="0">
                <a:latin typeface="微软雅黑" panose="020B0503020204020204" pitchFamily="34" charset="-122"/>
                <a:ea typeface="微软雅黑" panose="020B0503020204020204" pitchFamily="34" charset="-122"/>
              </a:rPr>
              <a:t>和</a:t>
            </a:r>
            <a:r>
              <a:rPr lang="zh-CN" altLang="en-US" sz="1700" dirty="0" smtClean="0">
                <a:solidFill>
                  <a:srgbClr val="9900CC"/>
                </a:solidFill>
                <a:latin typeface="微软雅黑" panose="020B0503020204020204" pitchFamily="34" charset="-122"/>
                <a:ea typeface="微软雅黑" panose="020B0503020204020204" pitchFamily="34" charset="-122"/>
              </a:rPr>
              <a:t>空间复杂度</a:t>
            </a:r>
            <a:r>
              <a:rPr lang="zh-CN" altLang="en-US" sz="1700" dirty="0" smtClean="0">
                <a:latin typeface="微软雅黑" panose="020B0503020204020204" pitchFamily="34" charset="-122"/>
                <a:ea typeface="微软雅黑" panose="020B0503020204020204" pitchFamily="34" charset="-122"/>
              </a:rPr>
              <a:t>来衡量。</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endParaRPr lang="en-US" altLang="zh-CN" sz="17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236676"/>
            <a:ext cx="12192000" cy="5632311"/>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lnSpc>
                <a:spcPct val="150000"/>
              </a:lnSpc>
            </a:pPr>
            <a:r>
              <a:rPr lang="zh-CN" altLang="en-US" sz="12000" b="1" dirty="0" smtClean="0">
                <a:solidFill>
                  <a:srgbClr val="9900CC"/>
                </a:solidFill>
                <a:latin typeface="微软雅黑" panose="020B0503020204020204" pitchFamily="34" charset="-122"/>
                <a:ea typeface="微软雅黑" panose="020B0503020204020204" pitchFamily="34" charset="-122"/>
              </a:rPr>
              <a:t>时间复杂度</a:t>
            </a:r>
            <a:endParaRPr lang="en-US" altLang="zh-CN" sz="12000" b="1" dirty="0" smtClean="0">
              <a:solidFill>
                <a:srgbClr val="9900CC"/>
              </a:solidFill>
              <a:latin typeface="微软雅黑" panose="020B0503020204020204" pitchFamily="34" charset="-122"/>
              <a:ea typeface="微软雅黑" panose="020B0503020204020204" pitchFamily="34" charset="-122"/>
            </a:endParaRPr>
          </a:p>
          <a:p>
            <a:pPr algn="ctr">
              <a:lnSpc>
                <a:spcPct val="150000"/>
              </a:lnSpc>
            </a:pPr>
            <a:r>
              <a:rPr lang="zh-CN" altLang="en-US" sz="12000" b="1" dirty="0" smtClean="0">
                <a:solidFill>
                  <a:srgbClr val="9900CC"/>
                </a:solidFill>
                <a:latin typeface="微软雅黑" panose="020B0503020204020204" pitchFamily="34" charset="-122"/>
                <a:ea typeface="微软雅黑" panose="020B0503020204020204" pitchFamily="34" charset="-122"/>
              </a:rPr>
              <a:t>空间复杂度</a:t>
            </a:r>
            <a:endParaRPr lang="en-US" altLang="zh-CN" sz="120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2162262" y="3075969"/>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2820288" y="307596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478314" y="3075969"/>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132764" y="307596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790790" y="3075969"/>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438058" y="3075969"/>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6112236" y="3075969"/>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20" name="矩形 19"/>
          <p:cNvSpPr/>
          <p:nvPr/>
        </p:nvSpPr>
        <p:spPr>
          <a:xfrm>
            <a:off x="6770262" y="307596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7428288" y="3075969"/>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082738" y="307596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8740764" y="3075969"/>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9398790" y="3075969"/>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830997"/>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算法复杂度</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925137"/>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926925"/>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928713"/>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926925"/>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928713"/>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930501"/>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
            <a:extLst>
              <a:ext uri="{FF2B5EF4-FFF2-40B4-BE49-F238E27FC236}">
                <a16:creationId xmlns:a16="http://schemas.microsoft.com/office/drawing/2014/main" xmlns="" id="{9EBE7EC0-2F2A-4A9F-BB83-DBE4093374F9}"/>
              </a:ext>
            </a:extLst>
          </p:cNvPr>
          <p:cNvSpPr txBox="1"/>
          <p:nvPr/>
        </p:nvSpPr>
        <p:spPr>
          <a:xfrm>
            <a:off x="914400" y="1237145"/>
            <a:ext cx="9983096" cy="1661993"/>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算法的复杂性体现在运行该算法时的占用计算机资源的多少上，计算机最重要的资源是时间（</a:t>
            </a:r>
            <a:r>
              <a:rPr lang="en-US" altLang="zh-CN" sz="1700" dirty="0" smtClean="0">
                <a:latin typeface="微软雅黑" panose="020B0503020204020204" pitchFamily="34" charset="-122"/>
                <a:ea typeface="微软雅黑" panose="020B0503020204020204" pitchFamily="34" charset="-122"/>
              </a:rPr>
              <a:t>CPU</a:t>
            </a:r>
            <a:r>
              <a:rPr lang="zh-CN" altLang="en-US" sz="1700" dirty="0" smtClean="0">
                <a:latin typeface="微软雅黑" panose="020B0503020204020204" pitchFamily="34" charset="-122"/>
                <a:ea typeface="微软雅黑" panose="020B0503020204020204" pitchFamily="34" charset="-122"/>
              </a:rPr>
              <a:t>）和空间（内存），因此复杂度分为时间和空间复杂度（性）。</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zh-CN" altLang="en-US" sz="1700" dirty="0" smtClean="0">
                <a:latin typeface="微软雅黑" panose="020B0503020204020204" pitchFamily="34" charset="-122"/>
                <a:ea typeface="微软雅黑" panose="020B0503020204020204" pitchFamily="34" charset="-122"/>
              </a:rPr>
              <a:t>    </a:t>
            </a:r>
            <a:r>
              <a:rPr lang="zh-CN" altLang="en-US" sz="1700" dirty="0" smtClean="0">
                <a:solidFill>
                  <a:schemeClr val="bg1">
                    <a:lumMod val="50000"/>
                  </a:schemeClr>
                </a:solidFill>
                <a:latin typeface="微软雅黑" panose="020B0503020204020204" pitchFamily="34" charset="-122"/>
                <a:ea typeface="微软雅黑" panose="020B0503020204020204" pitchFamily="34" charset="-122"/>
              </a:rPr>
              <a:t>渐进</a:t>
            </a:r>
            <a:r>
              <a:rPr lang="zh-CN" altLang="en-US" sz="1700" dirty="0" smtClean="0">
                <a:latin typeface="微软雅黑" panose="020B0503020204020204" pitchFamily="34" charset="-122"/>
                <a:ea typeface="微软雅黑" panose="020B0503020204020204" pitchFamily="34" charset="-122"/>
              </a:rPr>
              <a:t>时间复杂度是指执行算法所需要的计算工作量。</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空间复杂度是指执行这个算法所需要的内存空间。</a:t>
            </a:r>
            <a:endParaRPr lang="en-US" altLang="zh-CN" sz="17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830997"/>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时间复杂度</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925137"/>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926925"/>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928713"/>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926925"/>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928713"/>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930501"/>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
            <a:extLst>
              <a:ext uri="{FF2B5EF4-FFF2-40B4-BE49-F238E27FC236}">
                <a16:creationId xmlns:a16="http://schemas.microsoft.com/office/drawing/2014/main" xmlns="" id="{9EBE7EC0-2F2A-4A9F-BB83-DBE4093374F9}"/>
              </a:ext>
            </a:extLst>
          </p:cNvPr>
          <p:cNvSpPr txBox="1"/>
          <p:nvPr/>
        </p:nvSpPr>
        <p:spPr>
          <a:xfrm>
            <a:off x="914400" y="1237145"/>
            <a:ext cx="9983096" cy="877163"/>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时间复杂度最简单的描述就是：计算机运行一个算法时，程序代码被执行的总次数。</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zh-CN" altLang="en-US" sz="1700" dirty="0" smtClean="0">
                <a:latin typeface="微软雅黑" panose="020B0503020204020204" pitchFamily="34" charset="-122"/>
                <a:ea typeface="微软雅黑" panose="020B0503020204020204" pitchFamily="34" charset="-122"/>
              </a:rPr>
              <a:t>   程序代码的执行总次数一般与问题规模（需要处理的数据量）有关。</a:t>
            </a:r>
            <a:endParaRPr lang="en-US" altLang="zh-CN" sz="1700" dirty="0" smtClean="0">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p:nvPicPr>
        <p:blipFill>
          <a:blip r:embed="rId2"/>
          <a:srcRect/>
          <a:stretch>
            <a:fillRect/>
          </a:stretch>
        </p:blipFill>
        <p:spPr bwMode="auto">
          <a:xfrm>
            <a:off x="1145186" y="2077172"/>
            <a:ext cx="3705225" cy="2466975"/>
          </a:xfrm>
          <a:prstGeom prst="rect">
            <a:avLst/>
          </a:prstGeom>
          <a:noFill/>
          <a:ln w="9525">
            <a:noFill/>
            <a:miter lim="800000"/>
            <a:headEnd/>
            <a:tailEnd/>
          </a:ln>
        </p:spPr>
      </p:pic>
      <p:sp>
        <p:nvSpPr>
          <p:cNvPr id="11" name="文本框 1">
            <a:extLst>
              <a:ext uri="{FF2B5EF4-FFF2-40B4-BE49-F238E27FC236}">
                <a16:creationId xmlns:a16="http://schemas.microsoft.com/office/drawing/2014/main" xmlns="" id="{9EBE7EC0-2F2A-4A9F-BB83-DBE4093374F9}"/>
              </a:ext>
            </a:extLst>
          </p:cNvPr>
          <p:cNvSpPr txBox="1"/>
          <p:nvPr/>
        </p:nvSpPr>
        <p:spPr>
          <a:xfrm>
            <a:off x="916188" y="4595429"/>
            <a:ext cx="9983096" cy="2054409"/>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假设</a:t>
            </a:r>
            <a:r>
              <a:rPr lang="en-US" altLang="zh-CN" sz="1700" dirty="0" smtClean="0">
                <a:latin typeface="微软雅黑" panose="020B0503020204020204" pitchFamily="34" charset="-122"/>
                <a:ea typeface="微软雅黑" panose="020B0503020204020204" pitchFamily="34" charset="-122"/>
              </a:rPr>
              <a:t>n=100</a:t>
            </a:r>
            <a:r>
              <a:rPr lang="zh-CN" altLang="en-US" sz="1700" dirty="0" smtClean="0">
                <a:latin typeface="微软雅黑" panose="020B0503020204020204" pitchFamily="34" charset="-122"/>
                <a:ea typeface="微软雅黑" panose="020B0503020204020204" pitchFamily="34" charset="-122"/>
              </a:rPr>
              <a:t>，程序将被执行</a:t>
            </a:r>
            <a:r>
              <a:rPr lang="en-US" altLang="zh-CN" sz="1700" dirty="0" smtClean="0">
                <a:latin typeface="微软雅黑" panose="020B0503020204020204" pitchFamily="34" charset="-122"/>
                <a:ea typeface="微软雅黑" panose="020B0503020204020204" pitchFamily="34" charset="-122"/>
              </a:rPr>
              <a:t>1+1+100+100+100+1=303</a:t>
            </a:r>
            <a:r>
              <a:rPr lang="zh-CN" altLang="en-US" sz="1700" dirty="0" smtClean="0">
                <a:latin typeface="微软雅黑" panose="020B0503020204020204" pitchFamily="34" charset="-122"/>
                <a:ea typeface="微软雅黑" panose="020B0503020204020204" pitchFamily="34" charset="-122"/>
              </a:rPr>
              <a:t>次。       </a:t>
            </a:r>
            <a:r>
              <a:rPr lang="en-US" altLang="zh-CN" sz="1700" dirty="0" smtClean="0">
                <a:latin typeface="微软雅黑" panose="020B0503020204020204" pitchFamily="34" charset="-122"/>
                <a:ea typeface="微软雅黑" panose="020B0503020204020204" pitchFamily="34" charset="-122"/>
              </a:rPr>
              <a:t>3n+3    2n</a:t>
            </a:r>
            <a:r>
              <a:rPr lang="en-US" altLang="zh-CN" sz="1700" baseline="30000" dirty="0" smtClean="0">
                <a:latin typeface="微软雅黑" panose="020B0503020204020204" pitchFamily="34" charset="-122"/>
                <a:ea typeface="微软雅黑" panose="020B0503020204020204" pitchFamily="34" charset="-122"/>
              </a:rPr>
              <a:t>3</a:t>
            </a:r>
            <a:r>
              <a:rPr lang="en-US" altLang="zh-CN" sz="1700" dirty="0" smtClean="0">
                <a:latin typeface="微软雅黑" panose="020B0503020204020204" pitchFamily="34" charset="-122"/>
                <a:ea typeface="微软雅黑" panose="020B0503020204020204" pitchFamily="34" charset="-122"/>
              </a:rPr>
              <a:t>+3n</a:t>
            </a:r>
            <a:r>
              <a:rPr lang="en-US" altLang="zh-CN" sz="1700" baseline="30000" dirty="0" smtClean="0">
                <a:latin typeface="微软雅黑" panose="020B0503020204020204" pitchFamily="34" charset="-122"/>
                <a:ea typeface="微软雅黑" panose="020B0503020204020204" pitchFamily="34" charset="-122"/>
              </a:rPr>
              <a:t>2</a:t>
            </a:r>
            <a:r>
              <a:rPr lang="en-US" altLang="zh-CN" sz="1700" dirty="0" smtClean="0">
                <a:latin typeface="微软雅黑" panose="020B0503020204020204" pitchFamily="34" charset="-122"/>
                <a:ea typeface="微软雅黑" panose="020B0503020204020204" pitchFamily="34" charset="-122"/>
              </a:rPr>
              <a:t>+7n</a:t>
            </a:r>
          </a:p>
          <a:p>
            <a:pPr>
              <a:lnSpc>
                <a:spcPct val="150000"/>
              </a:lnSpc>
            </a:pPr>
            <a:r>
              <a:rPr lang="en-US" altLang="zh-CN" sz="1700" dirty="0" smtClean="0">
                <a:latin typeface="微软雅黑" panose="020B0503020204020204" pitchFamily="34" charset="-122"/>
                <a:ea typeface="微软雅黑" panose="020B0503020204020204" pitchFamily="34" charset="-122"/>
              </a:rPr>
              <a:t>   T(n)=O(f(n))    T</a:t>
            </a:r>
            <a:r>
              <a:rPr lang="zh-CN" altLang="en-US" sz="1700" dirty="0" smtClean="0">
                <a:latin typeface="微软雅黑" panose="020B0503020204020204" pitchFamily="34" charset="-122"/>
                <a:ea typeface="微软雅黑" panose="020B0503020204020204" pitchFamily="34" charset="-122"/>
              </a:rPr>
              <a:t>表示</a:t>
            </a:r>
            <a:r>
              <a:rPr lang="en-US" altLang="zh-CN" sz="1700" dirty="0" smtClean="0">
                <a:latin typeface="微软雅黑" panose="020B0503020204020204" pitchFamily="34" charset="-122"/>
                <a:ea typeface="微软雅黑" panose="020B0503020204020204" pitchFamily="34" charset="-122"/>
              </a:rPr>
              <a:t>time      T(n)=O(3n+3)    O(n)     O(2n</a:t>
            </a:r>
            <a:r>
              <a:rPr lang="en-US" altLang="zh-CN" sz="1700" baseline="30000" dirty="0" smtClean="0">
                <a:latin typeface="微软雅黑" panose="020B0503020204020204" pitchFamily="34" charset="-122"/>
                <a:ea typeface="微软雅黑" panose="020B0503020204020204" pitchFamily="34" charset="-122"/>
              </a:rPr>
              <a:t>3</a:t>
            </a:r>
            <a:r>
              <a:rPr lang="en-US" altLang="zh-CN" sz="1700" dirty="0" smtClean="0">
                <a:latin typeface="微软雅黑" panose="020B0503020204020204" pitchFamily="34" charset="-122"/>
                <a:ea typeface="微软雅黑" panose="020B0503020204020204" pitchFamily="34" charset="-122"/>
              </a:rPr>
              <a:t>)     O(n</a:t>
            </a:r>
            <a:r>
              <a:rPr lang="en-US" altLang="zh-CN" sz="1700" baseline="30000" dirty="0" smtClean="0">
                <a:latin typeface="微软雅黑" panose="020B0503020204020204" pitchFamily="34" charset="-122"/>
                <a:ea typeface="微软雅黑" panose="020B0503020204020204" pitchFamily="34" charset="-122"/>
              </a:rPr>
              <a:t>3</a:t>
            </a:r>
            <a:r>
              <a:rPr lang="en-US" altLang="zh-CN" sz="1700" dirty="0" smtClean="0">
                <a:latin typeface="微软雅黑" panose="020B0503020204020204" pitchFamily="34" charset="-122"/>
                <a:ea typeface="微软雅黑" panose="020B0503020204020204" pitchFamily="34" charset="-122"/>
              </a:rPr>
              <a:t>) </a:t>
            </a:r>
          </a:p>
          <a:p>
            <a:pPr>
              <a:lnSpc>
                <a:spcPct val="150000"/>
              </a:lnSpc>
            </a:pP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时间复杂度关心的是数量级，所以对</a:t>
            </a:r>
            <a:r>
              <a:rPr lang="en-US" altLang="zh-CN" sz="1700" dirty="0" smtClean="0">
                <a:latin typeface="微软雅黑" panose="020B0503020204020204" pitchFamily="34" charset="-122"/>
                <a:ea typeface="微软雅黑" panose="020B0503020204020204" pitchFamily="34" charset="-122"/>
              </a:rPr>
              <a:t>f(n)</a:t>
            </a:r>
            <a:r>
              <a:rPr lang="zh-CN" altLang="en-US" sz="1700" dirty="0" smtClean="0">
                <a:latin typeface="微软雅黑" panose="020B0503020204020204" pitchFamily="34" charset="-122"/>
                <a:ea typeface="微软雅黑" panose="020B0503020204020204" pitchFamily="34" charset="-122"/>
              </a:rPr>
              <a:t>函数表达式要简化，原则是：</a:t>
            </a:r>
            <a:r>
              <a:rPr lang="en-US" altLang="zh-CN" sz="1700" dirty="0" smtClean="0">
                <a:latin typeface="微软雅黑" panose="020B0503020204020204" pitchFamily="34" charset="-122"/>
                <a:ea typeface="微软雅黑" panose="020B0503020204020204" pitchFamily="34" charset="-122"/>
              </a:rPr>
              <a:t> 1</a:t>
            </a:r>
            <a:r>
              <a:rPr lang="zh-CN" altLang="en-US" sz="1700" dirty="0" smtClean="0">
                <a:latin typeface="微软雅黑" panose="020B0503020204020204" pitchFamily="34" charset="-122"/>
                <a:ea typeface="微软雅黑" panose="020B0503020204020204" pitchFamily="34" charset="-122"/>
              </a:rPr>
              <a:t>）略去常数； </a:t>
            </a:r>
            <a:r>
              <a:rPr lang="en-US" altLang="zh-CN" sz="1700" dirty="0" smtClean="0">
                <a:latin typeface="微软雅黑" panose="020B0503020204020204" pitchFamily="34" charset="-122"/>
                <a:ea typeface="微软雅黑" panose="020B0503020204020204" pitchFamily="34" charset="-122"/>
              </a:rPr>
              <a:t>2</a:t>
            </a:r>
            <a:r>
              <a:rPr lang="zh-CN" altLang="en-US" sz="1700" dirty="0" smtClean="0">
                <a:latin typeface="微软雅黑" panose="020B0503020204020204" pitchFamily="34" charset="-122"/>
                <a:ea typeface="微软雅黑" panose="020B0503020204020204" pitchFamily="34" charset="-122"/>
              </a:rPr>
              <a:t>）只保留最高阶的项；</a:t>
            </a:r>
            <a:r>
              <a:rPr lang="en-US" altLang="zh-CN" sz="1700" dirty="0" smtClean="0">
                <a:latin typeface="微软雅黑" panose="020B0503020204020204" pitchFamily="34" charset="-122"/>
                <a:ea typeface="微软雅黑" panose="020B0503020204020204" pitchFamily="34" charset="-122"/>
              </a:rPr>
              <a:t> 3</a:t>
            </a:r>
            <a:r>
              <a:rPr lang="zh-CN" altLang="en-US" sz="1700" dirty="0" smtClean="0">
                <a:latin typeface="微软雅黑" panose="020B0503020204020204" pitchFamily="34" charset="-122"/>
                <a:ea typeface="微软雅黑" panose="020B0503020204020204" pitchFamily="34" charset="-122"/>
              </a:rPr>
              <a:t>）变最高阶项的系数为</a:t>
            </a:r>
            <a:r>
              <a:rPr lang="en-US" altLang="zh-CN" sz="1700" dirty="0" smtClean="0">
                <a:latin typeface="微软雅黑" panose="020B0503020204020204" pitchFamily="34" charset="-122"/>
                <a:ea typeface="微软雅黑" panose="020B0503020204020204" pitchFamily="34" charset="-122"/>
              </a:rPr>
              <a:t>1</a:t>
            </a:r>
            <a:r>
              <a:rPr lang="zh-CN" altLang="en-US" sz="1700" dirty="0" smtClean="0">
                <a:latin typeface="微软雅黑" panose="020B0503020204020204" pitchFamily="34" charset="-122"/>
                <a:ea typeface="微软雅黑" panose="020B0503020204020204" pitchFamily="34" charset="-122"/>
              </a:rPr>
              <a:t> 。</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只关心程序代码中最内层循环的次数就可以了。</a:t>
            </a:r>
            <a:endParaRPr lang="en-US" altLang="zh-CN" sz="17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830997"/>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时间复杂度</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925137"/>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926925"/>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928713"/>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926925"/>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928713"/>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930501"/>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1" name="Picture 3"/>
          <p:cNvPicPr>
            <a:picLocks noChangeAspect="1" noChangeArrowheads="1"/>
          </p:cNvPicPr>
          <p:nvPr/>
        </p:nvPicPr>
        <p:blipFill>
          <a:blip r:embed="rId2"/>
          <a:srcRect/>
          <a:stretch>
            <a:fillRect/>
          </a:stretch>
        </p:blipFill>
        <p:spPr bwMode="auto">
          <a:xfrm>
            <a:off x="654255" y="1542978"/>
            <a:ext cx="5095875" cy="695325"/>
          </a:xfrm>
          <a:prstGeom prst="rect">
            <a:avLst/>
          </a:prstGeom>
          <a:noFill/>
          <a:ln w="9525">
            <a:noFill/>
            <a:miter lim="800000"/>
            <a:headEnd/>
            <a:tailEnd/>
          </a:ln>
        </p:spPr>
      </p:pic>
      <p:sp>
        <p:nvSpPr>
          <p:cNvPr id="18" name="文本框 1">
            <a:extLst>
              <a:ext uri="{FF2B5EF4-FFF2-40B4-BE49-F238E27FC236}">
                <a16:creationId xmlns:a16="http://schemas.microsoft.com/office/drawing/2014/main" xmlns="" id="{9EBE7EC0-2F2A-4A9F-BB83-DBE4093374F9}"/>
              </a:ext>
            </a:extLst>
          </p:cNvPr>
          <p:cNvSpPr txBox="1"/>
          <p:nvPr/>
        </p:nvSpPr>
        <p:spPr>
          <a:xfrm>
            <a:off x="753030" y="1269419"/>
            <a:ext cx="3001384" cy="438518"/>
          </a:xfrm>
          <a:prstGeom prst="rect">
            <a:avLst/>
          </a:prstGeom>
          <a:noFill/>
        </p:spPr>
        <p:txBody>
          <a:bodyPr wrap="square" rtlCol="0">
            <a:spAutoFit/>
          </a:bodyPr>
          <a:lstStyle/>
          <a:p>
            <a:pPr>
              <a:lnSpc>
                <a:spcPct val="150000"/>
              </a:lnSpc>
            </a:pPr>
            <a:r>
              <a:rPr lang="zh-CN" altLang="en-US" sz="1700" dirty="0" smtClean="0">
                <a:solidFill>
                  <a:srgbClr val="9900CC"/>
                </a:solidFill>
                <a:latin typeface="微软雅黑" panose="020B0503020204020204" pitchFamily="34" charset="-122"/>
                <a:ea typeface="微软雅黑" panose="020B0503020204020204" pitchFamily="34" charset="-122"/>
              </a:rPr>
              <a:t>常用时间复杂度的阶</a:t>
            </a:r>
            <a:endParaRPr lang="en-US" altLang="zh-CN" sz="1700" dirty="0" smtClean="0">
              <a:solidFill>
                <a:srgbClr val="9900CC"/>
              </a:solidFill>
              <a:latin typeface="微软雅黑" panose="020B0503020204020204" pitchFamily="34" charset="-122"/>
              <a:ea typeface="微软雅黑" panose="020B0503020204020204" pitchFamily="34" charset="-122"/>
            </a:endParaRPr>
          </a:p>
        </p:txBody>
      </p:sp>
      <p:sp>
        <p:nvSpPr>
          <p:cNvPr id="19" name="文本框 1">
            <a:extLst>
              <a:ext uri="{FF2B5EF4-FFF2-40B4-BE49-F238E27FC236}">
                <a16:creationId xmlns:a16="http://schemas.microsoft.com/office/drawing/2014/main" xmlns="" id="{9EBE7EC0-2F2A-4A9F-BB83-DBE4093374F9}"/>
              </a:ext>
            </a:extLst>
          </p:cNvPr>
          <p:cNvSpPr txBox="1"/>
          <p:nvPr/>
        </p:nvSpPr>
        <p:spPr>
          <a:xfrm>
            <a:off x="6596225" y="1518698"/>
            <a:ext cx="4882184" cy="1269578"/>
          </a:xfrm>
          <a:prstGeom prst="rect">
            <a:avLst/>
          </a:prstGeom>
          <a:noFill/>
        </p:spPr>
        <p:txBody>
          <a:bodyPr wrap="square" rtlCol="0">
            <a:spAutoFit/>
          </a:bodyPr>
          <a:lstStyle/>
          <a:p>
            <a:pPr>
              <a:lnSpc>
                <a:spcPct val="150000"/>
              </a:lnSpc>
            </a:pPr>
            <a:r>
              <a:rPr lang="en-US" altLang="zh-CN" sz="1700" dirty="0" smtClean="0">
                <a:latin typeface="微软雅黑" panose="020B0503020204020204" pitchFamily="34" charset="-122"/>
                <a:ea typeface="微软雅黑" panose="020B0503020204020204" pitchFamily="34" charset="-122"/>
              </a:rPr>
              <a:t>1</a:t>
            </a:r>
            <a:r>
              <a:rPr lang="zh-CN" altLang="en-US" sz="1700" dirty="0" smtClean="0">
                <a:latin typeface="微软雅黑" panose="020B0503020204020204" pitchFamily="34" charset="-122"/>
                <a:ea typeface="微软雅黑" panose="020B0503020204020204" pitchFamily="34" charset="-122"/>
              </a:rPr>
              <a:t>）别把       当成系数。</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2</a:t>
            </a:r>
            <a:r>
              <a:rPr lang="zh-CN" altLang="en-US" sz="1700" dirty="0" smtClean="0">
                <a:latin typeface="微软雅黑" panose="020B0503020204020204" pitchFamily="34" charset="-122"/>
                <a:ea typeface="微软雅黑" panose="020B0503020204020204" pitchFamily="34" charset="-122"/>
              </a:rPr>
              <a:t>）如果输入的参数有两个</a:t>
            </a:r>
            <a:r>
              <a:rPr lang="en-US" altLang="zh-CN" sz="1700" dirty="0" smtClean="0">
                <a:latin typeface="微软雅黑" panose="020B0503020204020204" pitchFamily="34" charset="-122"/>
                <a:ea typeface="微软雅黑" panose="020B0503020204020204" pitchFamily="34" charset="-122"/>
              </a:rPr>
              <a:t>m</a:t>
            </a:r>
            <a:r>
              <a:rPr lang="zh-CN" altLang="en-US" sz="1700" dirty="0" smtClean="0">
                <a:latin typeface="微软雅黑" panose="020B0503020204020204" pitchFamily="34" charset="-122"/>
                <a:ea typeface="微软雅黑" panose="020B0503020204020204" pitchFamily="34" charset="-122"/>
              </a:rPr>
              <a:t>和</a:t>
            </a:r>
            <a:r>
              <a:rPr lang="en-US" altLang="zh-CN" sz="1700" dirty="0" smtClean="0">
                <a:latin typeface="微软雅黑" panose="020B0503020204020204" pitchFamily="34" charset="-122"/>
                <a:ea typeface="微软雅黑" panose="020B0503020204020204" pitchFamily="34" charset="-122"/>
              </a:rPr>
              <a:t>n</a:t>
            </a:r>
            <a:r>
              <a:rPr lang="zh-CN" altLang="en-US" sz="1700" dirty="0" smtClean="0">
                <a:latin typeface="微软雅黑" panose="020B0503020204020204" pitchFamily="34" charset="-122"/>
                <a:ea typeface="微软雅黑" panose="020B0503020204020204" pitchFamily="34" charset="-122"/>
              </a:rPr>
              <a:t>，时间复杂度可以表示为 </a:t>
            </a:r>
            <a:r>
              <a:rPr lang="en-US" altLang="zh-CN" sz="1700" dirty="0" smtClean="0">
                <a:latin typeface="微软雅黑" panose="020B0503020204020204" pitchFamily="34" charset="-122"/>
                <a:ea typeface="微软雅黑" panose="020B0503020204020204" pitchFamily="34" charset="-122"/>
              </a:rPr>
              <a:t>O(max(</a:t>
            </a:r>
            <a:r>
              <a:rPr lang="en-US" altLang="zh-CN" sz="1700" dirty="0" err="1" smtClean="0">
                <a:latin typeface="微软雅黑" panose="020B0503020204020204" pitchFamily="34" charset="-122"/>
                <a:ea typeface="微软雅黑" panose="020B0503020204020204" pitchFamily="34" charset="-122"/>
              </a:rPr>
              <a:t>m,n</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a:t>
            </a:r>
            <a:r>
              <a:rPr lang="en-US" altLang="zh-CN" sz="1700" dirty="0" smtClean="0">
                <a:latin typeface="微软雅黑" panose="020B0503020204020204" pitchFamily="34" charset="-122"/>
                <a:ea typeface="微软雅黑" panose="020B0503020204020204" pitchFamily="34" charset="-122"/>
              </a:rPr>
              <a:t>O(max(m</a:t>
            </a:r>
            <a:r>
              <a:rPr lang="en-US" altLang="zh-CN" sz="1700" baseline="30000" dirty="0" smtClean="0">
                <a:latin typeface="微软雅黑" panose="020B0503020204020204" pitchFamily="34" charset="-122"/>
                <a:ea typeface="微软雅黑" panose="020B0503020204020204" pitchFamily="34" charset="-122"/>
              </a:rPr>
              <a:t>2</a:t>
            </a:r>
            <a:r>
              <a:rPr lang="en-US" altLang="zh-CN" sz="1700" dirty="0" smtClean="0">
                <a:latin typeface="微软雅黑" panose="020B0503020204020204" pitchFamily="34" charset="-122"/>
                <a:ea typeface="微软雅黑" panose="020B0503020204020204" pitchFamily="34" charset="-122"/>
              </a:rPr>
              <a:t>,n</a:t>
            </a:r>
            <a:r>
              <a:rPr lang="en-US" altLang="zh-CN" sz="1700" baseline="30000" dirty="0" smtClean="0">
                <a:latin typeface="微软雅黑" panose="020B0503020204020204" pitchFamily="34" charset="-122"/>
                <a:ea typeface="微软雅黑" panose="020B0503020204020204" pitchFamily="34" charset="-122"/>
              </a:rPr>
              <a:t>2</a:t>
            </a:r>
            <a:r>
              <a:rPr lang="en-US" altLang="zh-CN" sz="1700" dirty="0" smtClean="0">
                <a:latin typeface="微软雅黑" panose="020B0503020204020204" pitchFamily="34" charset="-122"/>
                <a:ea typeface="微软雅黑" panose="020B0503020204020204" pitchFamily="34" charset="-122"/>
              </a:rPr>
              <a:t>))</a:t>
            </a:r>
          </a:p>
        </p:txBody>
      </p:sp>
      <p:pic>
        <p:nvPicPr>
          <p:cNvPr id="2055" name="Picture 7"/>
          <p:cNvPicPr>
            <a:picLocks noChangeAspect="1" noChangeArrowheads="1"/>
          </p:cNvPicPr>
          <p:nvPr/>
        </p:nvPicPr>
        <p:blipFill>
          <a:blip r:embed="rId3"/>
          <a:srcRect/>
          <a:stretch>
            <a:fillRect/>
          </a:stretch>
        </p:blipFill>
        <p:spPr bwMode="auto">
          <a:xfrm>
            <a:off x="7499941" y="1660443"/>
            <a:ext cx="333375" cy="266700"/>
          </a:xfrm>
          <a:prstGeom prst="rect">
            <a:avLst/>
          </a:prstGeom>
          <a:noFill/>
          <a:ln w="9525">
            <a:noFill/>
            <a:miter lim="800000"/>
            <a:headEnd/>
            <a:tailEnd/>
          </a:ln>
        </p:spPr>
      </p:pic>
      <p:pic>
        <p:nvPicPr>
          <p:cNvPr id="2050" name="Picture 2"/>
          <p:cNvPicPr>
            <a:picLocks noChangeAspect="1" noChangeArrowheads="1"/>
          </p:cNvPicPr>
          <p:nvPr/>
        </p:nvPicPr>
        <p:blipFill>
          <a:blip r:embed="rId4"/>
          <a:srcRect/>
          <a:stretch>
            <a:fillRect/>
          </a:stretch>
        </p:blipFill>
        <p:spPr bwMode="auto">
          <a:xfrm>
            <a:off x="607359" y="2121778"/>
            <a:ext cx="4953000" cy="4486275"/>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830997"/>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时间复杂度</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925137"/>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926925"/>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928713"/>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926925"/>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928713"/>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930501"/>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
            <a:extLst>
              <a:ext uri="{FF2B5EF4-FFF2-40B4-BE49-F238E27FC236}">
                <a16:creationId xmlns:a16="http://schemas.microsoft.com/office/drawing/2014/main" xmlns="" id="{9EBE7EC0-2F2A-4A9F-BB83-DBE4093374F9}"/>
              </a:ext>
            </a:extLst>
          </p:cNvPr>
          <p:cNvSpPr txBox="1"/>
          <p:nvPr/>
        </p:nvSpPr>
        <p:spPr>
          <a:xfrm>
            <a:off x="914400" y="1237145"/>
            <a:ext cx="9983096" cy="1269578"/>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最好时间复杂度、平均时间复杂度、最坏时间复杂度。</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endParaRPr lang="en-US" altLang="zh-CN" sz="1700" dirty="0" smtClean="0">
              <a:latin typeface="微软雅黑" panose="020B0503020204020204" pitchFamily="34" charset="-122"/>
              <a:ea typeface="微软雅黑" panose="020B0503020204020204" pitchFamily="34" charset="-122"/>
            </a:endParaRPr>
          </a:p>
          <a:p>
            <a:pPr>
              <a:lnSpc>
                <a:spcPct val="150000"/>
              </a:lnSpc>
            </a:pPr>
            <a:endParaRPr lang="en-US" altLang="zh-CN" sz="1700" dirty="0" smtClean="0">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p:nvPicPr>
        <p:blipFill>
          <a:blip r:embed="rId2"/>
          <a:srcRect/>
          <a:stretch>
            <a:fillRect/>
          </a:stretch>
        </p:blipFill>
        <p:spPr bwMode="auto">
          <a:xfrm>
            <a:off x="2386013" y="2709863"/>
            <a:ext cx="7418387" cy="1438275"/>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830997"/>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时间复杂度</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925137"/>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926925"/>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928713"/>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926925"/>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928713"/>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930501"/>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
            <a:extLst>
              <a:ext uri="{FF2B5EF4-FFF2-40B4-BE49-F238E27FC236}">
                <a16:creationId xmlns:a16="http://schemas.microsoft.com/office/drawing/2014/main" xmlns="" id="{9EBE7EC0-2F2A-4A9F-BB83-DBE4093374F9}"/>
              </a:ext>
            </a:extLst>
          </p:cNvPr>
          <p:cNvSpPr txBox="1"/>
          <p:nvPr/>
        </p:nvSpPr>
        <p:spPr>
          <a:xfrm>
            <a:off x="914400" y="1237145"/>
            <a:ext cx="9983096" cy="877163"/>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递归函数时间复杂度。</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endParaRPr lang="en-US" altLang="zh-CN" sz="1700" dirty="0" smtClean="0">
              <a:latin typeface="微软雅黑" panose="020B0503020204020204" pitchFamily="34" charset="-122"/>
              <a:ea typeface="微软雅黑" panose="020B0503020204020204" pitchFamily="34" charset="-122"/>
            </a:endParaRPr>
          </a:p>
        </p:txBody>
      </p:sp>
      <p:sp>
        <p:nvSpPr>
          <p:cNvPr id="10" name="TextBox 9"/>
          <p:cNvSpPr txBox="1"/>
          <p:nvPr/>
        </p:nvSpPr>
        <p:spPr>
          <a:xfrm>
            <a:off x="1043491" y="1882573"/>
            <a:ext cx="2495775" cy="1754326"/>
          </a:xfrm>
          <a:prstGeom prst="rect">
            <a:avLst/>
          </a:prstGeom>
          <a:noFill/>
        </p:spPr>
        <p:txBody>
          <a:bodyPr wrap="square" rtlCol="0">
            <a:spAutoFit/>
          </a:bodyPr>
          <a:lstStyle/>
          <a:p>
            <a:r>
              <a:rPr lang="en-US" altLang="zh-CN" dirty="0" err="1" smtClean="0"/>
              <a:t>int</a:t>
            </a:r>
            <a:r>
              <a:rPr lang="en-US" altLang="zh-CN" dirty="0" smtClean="0"/>
              <a:t> sum(</a:t>
            </a:r>
            <a:r>
              <a:rPr lang="en-US" altLang="zh-CN" dirty="0" err="1" smtClean="0"/>
              <a:t>int</a:t>
            </a:r>
            <a:r>
              <a:rPr lang="en-US" altLang="zh-CN" dirty="0" smtClean="0"/>
              <a:t> n)</a:t>
            </a:r>
          </a:p>
          <a:p>
            <a:r>
              <a:rPr lang="en-US" altLang="zh-CN" dirty="0" smtClean="0"/>
              <a:t>{</a:t>
            </a:r>
          </a:p>
          <a:p>
            <a:r>
              <a:rPr lang="en-US" altLang="zh-CN" dirty="0" smtClean="0"/>
              <a:t>  if (n==0) return 0;</a:t>
            </a:r>
          </a:p>
          <a:p>
            <a:endParaRPr lang="en-US" altLang="zh-CN" dirty="0" smtClean="0"/>
          </a:p>
          <a:p>
            <a:r>
              <a:rPr lang="en-US" altLang="zh-CN" dirty="0" smtClean="0"/>
              <a:t>  return </a:t>
            </a:r>
            <a:r>
              <a:rPr lang="en-US" altLang="zh-CN" dirty="0" err="1" smtClean="0"/>
              <a:t>n+sum</a:t>
            </a:r>
            <a:r>
              <a:rPr lang="en-US" altLang="zh-CN" dirty="0" smtClean="0"/>
              <a:t>(n-1);</a:t>
            </a:r>
          </a:p>
          <a:p>
            <a:r>
              <a:rPr lang="en-US" altLang="zh-CN" dirty="0" smtClean="0"/>
              <a:t>}</a:t>
            </a:r>
            <a:endParaRPr lang="zh-CN" altLang="en-US" dirty="0"/>
          </a:p>
        </p:txBody>
      </p:sp>
      <p:sp>
        <p:nvSpPr>
          <p:cNvPr id="11" name="TextBox 10"/>
          <p:cNvSpPr txBox="1"/>
          <p:nvPr/>
        </p:nvSpPr>
        <p:spPr>
          <a:xfrm>
            <a:off x="4520004" y="1895128"/>
            <a:ext cx="2762923" cy="4247317"/>
          </a:xfrm>
          <a:prstGeom prst="rect">
            <a:avLst/>
          </a:prstGeom>
          <a:noFill/>
        </p:spPr>
        <p:txBody>
          <a:bodyPr wrap="square" rtlCol="0">
            <a:spAutoFit/>
          </a:bodyPr>
          <a:lstStyle/>
          <a:p>
            <a:r>
              <a:rPr lang="en-US" altLang="zh-CN" dirty="0" err="1" smtClean="0"/>
              <a:t>int</a:t>
            </a:r>
            <a:r>
              <a:rPr lang="en-US" altLang="zh-CN" dirty="0" smtClean="0"/>
              <a:t> sum(</a:t>
            </a:r>
            <a:r>
              <a:rPr lang="en-US" altLang="zh-CN" dirty="0" err="1" smtClean="0"/>
              <a:t>int</a:t>
            </a:r>
            <a:r>
              <a:rPr lang="en-US" altLang="zh-CN" dirty="0" smtClean="0"/>
              <a:t> n)</a:t>
            </a:r>
          </a:p>
          <a:p>
            <a:r>
              <a:rPr lang="en-US" altLang="zh-CN" dirty="0" smtClean="0"/>
              <a:t>{</a:t>
            </a:r>
          </a:p>
          <a:p>
            <a:r>
              <a:rPr lang="en-US" altLang="zh-CN" dirty="0" smtClean="0"/>
              <a:t>  if (n==0) return 0;</a:t>
            </a:r>
          </a:p>
          <a:p>
            <a:endParaRPr lang="en-US" altLang="zh-CN" dirty="0" smtClean="0"/>
          </a:p>
          <a:p>
            <a:r>
              <a:rPr lang="en-US" altLang="zh-CN" dirty="0" smtClean="0"/>
              <a:t>  </a:t>
            </a:r>
            <a:r>
              <a:rPr lang="en-US" altLang="zh-CN" dirty="0" err="1" smtClean="0"/>
              <a:t>int</a:t>
            </a:r>
            <a:r>
              <a:rPr lang="en-US" altLang="zh-CN" dirty="0" smtClean="0"/>
              <a:t> value=0;</a:t>
            </a:r>
          </a:p>
          <a:p>
            <a:r>
              <a:rPr lang="en-US" altLang="zh-CN" dirty="0" smtClean="0"/>
              <a:t>  </a:t>
            </a:r>
            <a:r>
              <a:rPr lang="en-US" altLang="zh-CN" dirty="0" err="1" smtClean="0"/>
              <a:t>int</a:t>
            </a:r>
            <a:r>
              <a:rPr lang="en-US" altLang="zh-CN" dirty="0" smtClean="0"/>
              <a:t> ii=1;</a:t>
            </a:r>
          </a:p>
          <a:p>
            <a:endParaRPr lang="en-US" altLang="zh-CN" dirty="0" smtClean="0"/>
          </a:p>
          <a:p>
            <a:r>
              <a:rPr lang="en-US" altLang="zh-CN" dirty="0" smtClean="0"/>
              <a:t>  while (ii&lt;=n)</a:t>
            </a:r>
          </a:p>
          <a:p>
            <a:r>
              <a:rPr lang="en-US" altLang="zh-CN" dirty="0" smtClean="0"/>
              <a:t>  {</a:t>
            </a:r>
          </a:p>
          <a:p>
            <a:r>
              <a:rPr lang="en-US" altLang="zh-CN" dirty="0" smtClean="0"/>
              <a:t>    value=</a:t>
            </a:r>
            <a:r>
              <a:rPr lang="en-US" altLang="zh-CN" dirty="0" err="1" smtClean="0"/>
              <a:t>value+ii</a:t>
            </a:r>
            <a:r>
              <a:rPr lang="en-US" altLang="zh-CN" dirty="0" smtClean="0"/>
              <a:t>;</a:t>
            </a:r>
          </a:p>
          <a:p>
            <a:r>
              <a:rPr lang="en-US" altLang="zh-CN" dirty="0" smtClean="0"/>
              <a:t>    ii++;</a:t>
            </a:r>
          </a:p>
          <a:p>
            <a:r>
              <a:rPr lang="en-US" altLang="zh-CN" dirty="0" smtClean="0"/>
              <a:t>  }</a:t>
            </a:r>
          </a:p>
          <a:p>
            <a:endParaRPr lang="en-US" altLang="zh-CN" dirty="0" smtClean="0"/>
          </a:p>
          <a:p>
            <a:r>
              <a:rPr lang="en-US" altLang="zh-CN" dirty="0" smtClean="0"/>
              <a:t>  return </a:t>
            </a:r>
            <a:r>
              <a:rPr lang="en-US" altLang="zh-CN" dirty="0" err="1" smtClean="0"/>
              <a:t>value+sum</a:t>
            </a:r>
            <a:r>
              <a:rPr lang="en-US" altLang="zh-CN" dirty="0" smtClean="0"/>
              <a:t>(n-1);</a:t>
            </a:r>
          </a:p>
          <a:p>
            <a:r>
              <a:rPr lang="en-US" altLang="zh-CN" dirty="0" smtClean="0"/>
              <a:t>}</a:t>
            </a:r>
            <a:endParaRPr lang="zh-CN" altLang="en-US" dirty="0"/>
          </a:p>
        </p:txBody>
      </p:sp>
      <p:sp>
        <p:nvSpPr>
          <p:cNvPr id="18" name="文本框 1">
            <a:extLst>
              <a:ext uri="{FF2B5EF4-FFF2-40B4-BE49-F238E27FC236}">
                <a16:creationId xmlns:a16="http://schemas.microsoft.com/office/drawing/2014/main" xmlns="" id="{9EBE7EC0-2F2A-4A9F-BB83-DBE4093374F9}"/>
              </a:ext>
            </a:extLst>
          </p:cNvPr>
          <p:cNvSpPr txBox="1"/>
          <p:nvPr/>
        </p:nvSpPr>
        <p:spPr>
          <a:xfrm>
            <a:off x="1066800" y="4584566"/>
            <a:ext cx="1633369" cy="438518"/>
          </a:xfrm>
          <a:prstGeom prst="rect">
            <a:avLst/>
          </a:prstGeom>
          <a:noFill/>
        </p:spPr>
        <p:txBody>
          <a:bodyPr wrap="square" rtlCol="0">
            <a:spAutoFit/>
          </a:bodyPr>
          <a:lstStyle/>
          <a:p>
            <a:pPr>
              <a:lnSpc>
                <a:spcPct val="150000"/>
              </a:lnSpc>
            </a:pPr>
            <a:r>
              <a:rPr lang="en-US" altLang="zh-CN" sz="1700" dirty="0" smtClean="0">
                <a:latin typeface="微软雅黑" panose="020B0503020204020204" pitchFamily="34" charset="-122"/>
                <a:ea typeface="微软雅黑" panose="020B0503020204020204" pitchFamily="34" charset="-122"/>
              </a:rPr>
              <a:t>O(n)</a:t>
            </a:r>
          </a:p>
        </p:txBody>
      </p:sp>
      <p:sp>
        <p:nvSpPr>
          <p:cNvPr id="19" name="文本框 1">
            <a:extLst>
              <a:ext uri="{FF2B5EF4-FFF2-40B4-BE49-F238E27FC236}">
                <a16:creationId xmlns:a16="http://schemas.microsoft.com/office/drawing/2014/main" xmlns="" id="{9EBE7EC0-2F2A-4A9F-BB83-DBE4093374F9}"/>
              </a:ext>
            </a:extLst>
          </p:cNvPr>
          <p:cNvSpPr txBox="1"/>
          <p:nvPr/>
        </p:nvSpPr>
        <p:spPr>
          <a:xfrm>
            <a:off x="7835153" y="3230896"/>
            <a:ext cx="1879002" cy="877163"/>
          </a:xfrm>
          <a:prstGeom prst="rect">
            <a:avLst/>
          </a:prstGeom>
          <a:noFill/>
        </p:spPr>
        <p:txBody>
          <a:bodyPr wrap="square" rtlCol="0">
            <a:spAutoFit/>
          </a:bodyPr>
          <a:lstStyle/>
          <a:p>
            <a:pPr>
              <a:lnSpc>
                <a:spcPct val="150000"/>
              </a:lnSpc>
            </a:pPr>
            <a:r>
              <a:rPr lang="en-US" altLang="zh-CN" sz="1700" dirty="0" smtClean="0">
                <a:latin typeface="微软雅黑" panose="020B0503020204020204" pitchFamily="34" charset="-122"/>
                <a:ea typeface="微软雅黑" panose="020B0503020204020204" pitchFamily="34" charset="-122"/>
              </a:rPr>
              <a:t>O(n)*O(n/2)</a:t>
            </a:r>
          </a:p>
          <a:p>
            <a:pPr>
              <a:lnSpc>
                <a:spcPct val="150000"/>
              </a:lnSpc>
            </a:pPr>
            <a:r>
              <a:rPr lang="en-US" altLang="zh-CN" sz="1700" dirty="0" smtClean="0">
                <a:latin typeface="微软雅黑" panose="020B0503020204020204" pitchFamily="34" charset="-122"/>
                <a:ea typeface="微软雅黑" panose="020B0503020204020204" pitchFamily="34" charset="-122"/>
              </a:rPr>
              <a:t>O(n</a:t>
            </a:r>
            <a:r>
              <a:rPr lang="en-US" altLang="zh-CN" sz="1700" baseline="30000" dirty="0" smtClean="0">
                <a:latin typeface="微软雅黑" panose="020B0503020204020204" pitchFamily="34" charset="-122"/>
                <a:ea typeface="微软雅黑" panose="020B0503020204020204" pitchFamily="34" charset="-122"/>
              </a:rPr>
              <a:t>2</a:t>
            </a:r>
            <a:r>
              <a:rPr lang="en-US" altLang="zh-CN" sz="1700" dirty="0" smtClean="0">
                <a:latin typeface="微软雅黑" panose="020B0503020204020204" pitchFamily="34" charset="-122"/>
                <a:ea typeface="微软雅黑" panose="020B0503020204020204" pitchFamily="34" charset="-122"/>
              </a:rPr>
              <a:t>/2)  O(n</a:t>
            </a:r>
            <a:r>
              <a:rPr lang="en-US" altLang="zh-CN" sz="1700" baseline="30000" dirty="0" smtClean="0">
                <a:latin typeface="微软雅黑" panose="020B0503020204020204" pitchFamily="34" charset="-122"/>
                <a:ea typeface="微软雅黑" panose="020B0503020204020204" pitchFamily="34" charset="-122"/>
              </a:rPr>
              <a:t>2)</a:t>
            </a:r>
            <a:r>
              <a:rPr lang="en-US" altLang="zh-CN" sz="1700" dirty="0" smtClean="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830997"/>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时间复杂度</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925137"/>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926925"/>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928713"/>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926925"/>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928713"/>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930501"/>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
            <a:extLst>
              <a:ext uri="{FF2B5EF4-FFF2-40B4-BE49-F238E27FC236}">
                <a16:creationId xmlns:a16="http://schemas.microsoft.com/office/drawing/2014/main" xmlns="" id="{9EBE7EC0-2F2A-4A9F-BB83-DBE4093374F9}"/>
              </a:ext>
            </a:extLst>
          </p:cNvPr>
          <p:cNvSpPr txBox="1"/>
          <p:nvPr/>
        </p:nvSpPr>
        <p:spPr>
          <a:xfrm>
            <a:off x="914400" y="1237145"/>
            <a:ext cx="9983096" cy="4408899"/>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在实际开发中，真的可以用时间复杂度的方法来衡量算法的效率吗？</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zh-CN" altLang="en-US" sz="1700" dirty="0" smtClean="0">
                <a:latin typeface="微软雅黑" panose="020B0503020204020204" pitchFamily="34" charset="-122"/>
                <a:ea typeface="微软雅黑" panose="020B0503020204020204" pitchFamily="34" charset="-122"/>
              </a:rPr>
              <a:t>我有</a:t>
            </a:r>
            <a:r>
              <a:rPr lang="en-US" altLang="zh-CN" sz="1700" dirty="0" smtClean="0">
                <a:latin typeface="微软雅黑" panose="020B0503020204020204" pitchFamily="34" charset="-122"/>
                <a:ea typeface="微软雅黑" panose="020B0503020204020204" pitchFamily="34" charset="-122"/>
              </a:rPr>
              <a:t>1</a:t>
            </a:r>
            <a:r>
              <a:rPr lang="zh-CN" altLang="en-US" sz="1700" dirty="0" smtClean="0">
                <a:latin typeface="微软雅黑" panose="020B0503020204020204" pitchFamily="34" charset="-122"/>
                <a:ea typeface="微软雅黑" panose="020B0503020204020204" pitchFamily="34" charset="-122"/>
              </a:rPr>
              <a:t>千块钱，你有</a:t>
            </a:r>
            <a:r>
              <a:rPr lang="en-US" altLang="zh-CN" sz="1700" dirty="0" smtClean="0">
                <a:latin typeface="微软雅黑" panose="020B0503020204020204" pitchFamily="34" charset="-122"/>
                <a:ea typeface="微软雅黑" panose="020B0503020204020204" pitchFamily="34" charset="-122"/>
              </a:rPr>
              <a:t>3</a:t>
            </a:r>
            <a:r>
              <a:rPr lang="zh-CN" altLang="en-US" sz="1700" dirty="0" smtClean="0">
                <a:latin typeface="微软雅黑" panose="020B0503020204020204" pitchFamily="34" charset="-122"/>
                <a:ea typeface="微软雅黑" panose="020B0503020204020204" pitchFamily="34" charset="-122"/>
              </a:rPr>
              <a:t>千块钱。</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zh-CN" altLang="en-US" sz="1700" dirty="0" smtClean="0">
                <a:latin typeface="微软雅黑" panose="020B0503020204020204" pitchFamily="34" charset="-122"/>
                <a:ea typeface="微软雅黑" panose="020B0503020204020204" pitchFamily="34" charset="-122"/>
              </a:rPr>
              <a:t>我有</a:t>
            </a:r>
            <a:r>
              <a:rPr lang="en-US" altLang="zh-CN" sz="1700" dirty="0" smtClean="0">
                <a:latin typeface="微软雅黑" panose="020B0503020204020204" pitchFamily="34" charset="-122"/>
                <a:ea typeface="微软雅黑" panose="020B0503020204020204" pitchFamily="34" charset="-122"/>
              </a:rPr>
              <a:t>10</a:t>
            </a:r>
            <a:r>
              <a:rPr lang="zh-CN" altLang="en-US" sz="1700" dirty="0" smtClean="0">
                <a:latin typeface="微软雅黑" panose="020B0503020204020204" pitchFamily="34" charset="-122"/>
                <a:ea typeface="微软雅黑" panose="020B0503020204020204" pitchFamily="34" charset="-122"/>
              </a:rPr>
              <a:t>亿块钱，你有</a:t>
            </a:r>
            <a:r>
              <a:rPr lang="en-US" altLang="zh-CN" sz="1700" dirty="0" smtClean="0">
                <a:latin typeface="微软雅黑" panose="020B0503020204020204" pitchFamily="34" charset="-122"/>
                <a:ea typeface="微软雅黑" panose="020B0503020204020204" pitchFamily="34" charset="-122"/>
              </a:rPr>
              <a:t>30</a:t>
            </a:r>
            <a:r>
              <a:rPr lang="zh-CN" altLang="en-US" sz="1700" dirty="0" smtClean="0">
                <a:latin typeface="微软雅黑" panose="020B0503020204020204" pitchFamily="34" charset="-122"/>
                <a:ea typeface="微软雅黑" panose="020B0503020204020204" pitchFamily="34" charset="-122"/>
              </a:rPr>
              <a:t>亿块钱。</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zh-CN" altLang="en-US" sz="1700" dirty="0" smtClean="0">
                <a:latin typeface="微软雅黑" panose="020B0503020204020204" pitchFamily="34" charset="-122"/>
                <a:ea typeface="微软雅黑" panose="020B0503020204020204" pitchFamily="34" charset="-122"/>
              </a:rPr>
              <a:t>我的工资是</a:t>
            </a:r>
            <a:r>
              <a:rPr lang="en-US" altLang="zh-CN" sz="1700" dirty="0" smtClean="0">
                <a:latin typeface="微软雅黑" panose="020B0503020204020204" pitchFamily="34" charset="-122"/>
                <a:ea typeface="微软雅黑" panose="020B0503020204020204" pitchFamily="34" charset="-122"/>
              </a:rPr>
              <a:t>1</a:t>
            </a:r>
            <a:r>
              <a:rPr lang="zh-CN" altLang="en-US" sz="1700" dirty="0" smtClean="0">
                <a:latin typeface="微软雅黑" panose="020B0503020204020204" pitchFamily="34" charset="-122"/>
                <a:ea typeface="微软雅黑" panose="020B0503020204020204" pitchFamily="34" charset="-122"/>
              </a:rPr>
              <a:t>万</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月，你的工资是</a:t>
            </a:r>
            <a:r>
              <a:rPr lang="en-US" altLang="zh-CN" sz="1700" dirty="0" smtClean="0">
                <a:latin typeface="微软雅黑" panose="020B0503020204020204" pitchFamily="34" charset="-122"/>
                <a:ea typeface="微软雅黑" panose="020B0503020204020204" pitchFamily="34" charset="-122"/>
              </a:rPr>
              <a:t>3</a:t>
            </a:r>
            <a:r>
              <a:rPr lang="zh-CN" altLang="en-US" sz="1700" dirty="0" smtClean="0">
                <a:latin typeface="微软雅黑" panose="020B0503020204020204" pitchFamily="34" charset="-122"/>
                <a:ea typeface="微软雅黑" panose="020B0503020204020204" pitchFamily="34" charset="-122"/>
              </a:rPr>
              <a:t>万</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月。</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zh-CN" altLang="en-US" sz="1700" dirty="0" smtClean="0">
                <a:latin typeface="微软雅黑" panose="020B0503020204020204" pitchFamily="34" charset="-122"/>
                <a:ea typeface="微软雅黑" panose="020B0503020204020204" pitchFamily="34" charset="-122"/>
              </a:rPr>
              <a:t>打开一个网页，</a:t>
            </a:r>
            <a:r>
              <a:rPr lang="en-US" altLang="zh-CN" sz="1700" dirty="0" smtClean="0">
                <a:latin typeface="微软雅黑" panose="020B0503020204020204" pitchFamily="34" charset="-122"/>
                <a:ea typeface="微软雅黑" panose="020B0503020204020204" pitchFamily="34" charset="-122"/>
              </a:rPr>
              <a:t>Google</a:t>
            </a:r>
            <a:r>
              <a:rPr lang="zh-CN" altLang="en-US" sz="1700" dirty="0" smtClean="0">
                <a:latin typeface="微软雅黑" panose="020B0503020204020204" pitchFamily="34" charset="-122"/>
                <a:ea typeface="微软雅黑" panose="020B0503020204020204" pitchFamily="34" charset="-122"/>
              </a:rPr>
              <a:t>浏览器是</a:t>
            </a:r>
            <a:r>
              <a:rPr lang="en-US" altLang="zh-CN" sz="1700" dirty="0" smtClean="0">
                <a:latin typeface="微软雅黑" panose="020B0503020204020204" pitchFamily="34" charset="-122"/>
                <a:ea typeface="微软雅黑" panose="020B0503020204020204" pitchFamily="34" charset="-122"/>
              </a:rPr>
              <a:t>1</a:t>
            </a:r>
            <a:r>
              <a:rPr lang="zh-CN" altLang="en-US" sz="1700" dirty="0" smtClean="0">
                <a:latin typeface="微软雅黑" panose="020B0503020204020204" pitchFamily="34" charset="-122"/>
                <a:ea typeface="微软雅黑" panose="020B0503020204020204" pitchFamily="34" charset="-122"/>
              </a:rPr>
              <a:t>秒，其它浏览器是</a:t>
            </a:r>
            <a:r>
              <a:rPr lang="en-US" altLang="zh-CN" sz="1700" dirty="0" smtClean="0">
                <a:latin typeface="微软雅黑" panose="020B0503020204020204" pitchFamily="34" charset="-122"/>
                <a:ea typeface="微软雅黑" panose="020B0503020204020204" pitchFamily="34" charset="-122"/>
              </a:rPr>
              <a:t>3</a:t>
            </a:r>
            <a:r>
              <a:rPr lang="zh-CN" altLang="en-US" sz="1700" dirty="0" smtClean="0">
                <a:latin typeface="微软雅黑" panose="020B0503020204020204" pitchFamily="34" charset="-122"/>
                <a:ea typeface="微软雅黑" panose="020B0503020204020204" pitchFamily="34" charset="-122"/>
              </a:rPr>
              <a:t>秒。</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err="1" smtClean="0">
                <a:latin typeface="微软雅黑" panose="020B0503020204020204" pitchFamily="34" charset="-122"/>
                <a:ea typeface="微软雅黑" panose="020B0503020204020204" pitchFamily="34" charset="-122"/>
              </a:rPr>
              <a:t>MySQL</a:t>
            </a:r>
            <a:r>
              <a:rPr lang="zh-CN" altLang="en-US" sz="1700" dirty="0" smtClean="0">
                <a:latin typeface="微软雅黑" panose="020B0503020204020204" pitchFamily="34" charset="-122"/>
                <a:ea typeface="微软雅黑" panose="020B0503020204020204" pitchFamily="34" charset="-122"/>
              </a:rPr>
              <a:t>数据库的插入性能是</a:t>
            </a:r>
            <a:r>
              <a:rPr lang="en-US" altLang="zh-CN" sz="1700" dirty="0" smtClean="0">
                <a:latin typeface="微软雅黑" panose="020B0503020204020204" pitchFamily="34" charset="-122"/>
                <a:ea typeface="微软雅黑" panose="020B0503020204020204" pitchFamily="34" charset="-122"/>
              </a:rPr>
              <a:t>1000</a:t>
            </a:r>
            <a:r>
              <a:rPr lang="zh-CN" altLang="en-US" sz="1700" dirty="0" smtClean="0">
                <a:latin typeface="微软雅黑" panose="020B0503020204020204" pitchFamily="34" charset="-122"/>
                <a:ea typeface="微软雅黑" panose="020B0503020204020204" pitchFamily="34" charset="-122"/>
              </a:rPr>
              <a:t>条</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秒，</a:t>
            </a:r>
            <a:r>
              <a:rPr lang="en-US" altLang="zh-CN" sz="1700" dirty="0" smtClean="0">
                <a:latin typeface="微软雅黑" panose="020B0503020204020204" pitchFamily="34" charset="-122"/>
                <a:ea typeface="微软雅黑" panose="020B0503020204020204" pitchFamily="34" charset="-122"/>
              </a:rPr>
              <a:t>Oracle</a:t>
            </a:r>
            <a:r>
              <a:rPr lang="zh-CN" altLang="en-US" sz="1700" dirty="0" smtClean="0">
                <a:latin typeface="微软雅黑" panose="020B0503020204020204" pitchFamily="34" charset="-122"/>
                <a:ea typeface="微软雅黑" panose="020B0503020204020204" pitchFamily="34" charset="-122"/>
              </a:rPr>
              <a:t>数据库的插入性能是</a:t>
            </a:r>
            <a:r>
              <a:rPr lang="en-US" altLang="zh-CN" sz="1700" dirty="0" smtClean="0">
                <a:latin typeface="微软雅黑" panose="020B0503020204020204" pitchFamily="34" charset="-122"/>
                <a:ea typeface="微软雅黑" panose="020B0503020204020204" pitchFamily="34" charset="-122"/>
              </a:rPr>
              <a:t>3000</a:t>
            </a:r>
            <a:r>
              <a:rPr lang="zh-CN" altLang="en-US" sz="1700" dirty="0" smtClean="0">
                <a:latin typeface="微软雅黑" panose="020B0503020204020204" pitchFamily="34" charset="-122"/>
                <a:ea typeface="微软雅黑" panose="020B0503020204020204" pitchFamily="34" charset="-122"/>
              </a:rPr>
              <a:t>条</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秒。</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zh-CN" altLang="en-US" sz="1700" dirty="0" smtClean="0">
                <a:latin typeface="微软雅黑" panose="020B0503020204020204" pitchFamily="34" charset="-122"/>
                <a:ea typeface="微软雅黑" panose="020B0503020204020204" pitchFamily="34" charset="-122"/>
              </a:rPr>
              <a:t>在实际开发中，谁说的话都能全信，如果有条件，衡量算法的效率，还是让程序跑几把比较好。</a:t>
            </a:r>
            <a:endParaRPr lang="en-US" altLang="zh-CN" sz="17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261613"/>
            <a:ext cx="12192000" cy="830997"/>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如何学习数据结构？</a:t>
            </a:r>
            <a:endParaRPr lang="en-US" altLang="zh-CN" sz="3200"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087944" y="1075749"/>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45970" y="1077537"/>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03996" y="1079325"/>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58446" y="1077537"/>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16472" y="1079325"/>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63740" y="1081113"/>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1">
            <a:extLst>
              <a:ext uri="{FF2B5EF4-FFF2-40B4-BE49-F238E27FC236}">
                <a16:creationId xmlns:a16="http://schemas.microsoft.com/office/drawing/2014/main" xmlns="" id="{9EBE7EC0-2F2A-4A9F-BB83-DBE4093374F9}"/>
              </a:ext>
            </a:extLst>
          </p:cNvPr>
          <p:cNvSpPr txBox="1"/>
          <p:nvPr/>
        </p:nvSpPr>
        <p:spPr>
          <a:xfrm>
            <a:off x="3065934" y="1489793"/>
            <a:ext cx="5905943" cy="4016484"/>
          </a:xfrm>
          <a:prstGeom prst="rect">
            <a:avLst/>
          </a:prstGeom>
          <a:noFill/>
        </p:spPr>
        <p:txBody>
          <a:bodyPr wrap="square" rtlCol="0">
            <a:spAutoFit/>
          </a:bodyPr>
          <a:lstStyle/>
          <a:p>
            <a:pPr>
              <a:lnSpc>
                <a:spcPct val="150000"/>
              </a:lnSpc>
            </a:pPr>
            <a:r>
              <a:rPr lang="zh-CN" altLang="en-US" sz="1700" b="1" dirty="0" smtClean="0">
                <a:solidFill>
                  <a:srgbClr val="9900CC"/>
                </a:solidFill>
                <a:latin typeface="微软雅黑" panose="020B0503020204020204" pitchFamily="34" charset="-122"/>
                <a:ea typeface="微软雅黑" panose="020B0503020204020204" pitchFamily="34" charset="-122"/>
              </a:rPr>
              <a:t>扔书</a:t>
            </a:r>
            <a:endParaRPr lang="en-US" altLang="zh-CN" sz="1700" b="1" dirty="0" smtClean="0">
              <a:solidFill>
                <a:srgbClr val="9900CC"/>
              </a:solidFill>
              <a:latin typeface="微软雅黑" panose="020B0503020204020204" pitchFamily="34" charset="-122"/>
              <a:ea typeface="微软雅黑" panose="020B0503020204020204" pitchFamily="34" charset="-122"/>
            </a:endParaRPr>
          </a:p>
          <a:p>
            <a:pPr>
              <a:lnSpc>
                <a:spcPct val="150000"/>
              </a:lnSpc>
            </a:pPr>
            <a:r>
              <a:rPr lang="zh-CN" altLang="en-US" sz="1700" dirty="0" smtClean="0">
                <a:latin typeface="微软雅黑" panose="020B0503020204020204" pitchFamily="34" charset="-122"/>
                <a:ea typeface="微软雅黑" panose="020B0503020204020204" pitchFamily="34" charset="-122"/>
              </a:rPr>
              <a:t>   把手上数据结构的书全扔了（王道的留着）。</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zh-CN" altLang="en-US" sz="1700" b="1" dirty="0" smtClean="0">
                <a:solidFill>
                  <a:srgbClr val="9900CC"/>
                </a:solidFill>
                <a:latin typeface="微软雅黑" panose="020B0503020204020204" pitchFamily="34" charset="-122"/>
                <a:ea typeface="微软雅黑" panose="020B0503020204020204" pitchFamily="34" charset="-122"/>
              </a:rPr>
              <a:t>看视频</a:t>
            </a:r>
            <a:endParaRPr lang="en-US" altLang="zh-CN" sz="1700" b="1" dirty="0" smtClean="0">
              <a:solidFill>
                <a:srgbClr val="9900CC"/>
              </a:solidFill>
              <a:latin typeface="微软雅黑" panose="020B0503020204020204" pitchFamily="34" charset="-122"/>
              <a:ea typeface="微软雅黑" panose="020B0503020204020204" pitchFamily="34" charset="-122"/>
            </a:endParaRPr>
          </a:p>
          <a:p>
            <a:pPr>
              <a:lnSpc>
                <a:spcPct val="150000"/>
              </a:lnSpc>
            </a:pPr>
            <a:r>
              <a:rPr lang="zh-CN" altLang="en-US" sz="1700" dirty="0" smtClean="0">
                <a:latin typeface="微软雅黑" panose="020B0503020204020204" pitchFamily="34" charset="-122"/>
                <a:ea typeface="微软雅黑" panose="020B0503020204020204" pitchFamily="34" charset="-122"/>
              </a:rPr>
              <a:t>   本视频紧密结合</a:t>
            </a:r>
            <a:r>
              <a:rPr lang="en-US" altLang="zh-CN" sz="1700" dirty="0" smtClean="0">
                <a:latin typeface="微软雅黑" panose="020B0503020204020204" pitchFamily="34" charset="-122"/>
                <a:ea typeface="微软雅黑" panose="020B0503020204020204" pitchFamily="34" charset="-122"/>
              </a:rPr>
              <a:t>408</a:t>
            </a:r>
            <a:r>
              <a:rPr lang="zh-CN" altLang="en-US" sz="1700" dirty="0" smtClean="0">
                <a:latin typeface="微软雅黑" panose="020B0503020204020204" pitchFamily="34" charset="-122"/>
                <a:ea typeface="微软雅黑" panose="020B0503020204020204" pitchFamily="34" charset="-122"/>
              </a:rPr>
              <a:t>大纲，也适用于自主命题的学校。</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通俗易懂的流程演示和动画。</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zh-CN" altLang="en-US" sz="1700" b="1" dirty="0" smtClean="0">
                <a:solidFill>
                  <a:srgbClr val="9900CC"/>
                </a:solidFill>
                <a:latin typeface="微软雅黑" panose="020B0503020204020204" pitchFamily="34" charset="-122"/>
                <a:ea typeface="微软雅黑" panose="020B0503020204020204" pitchFamily="34" charset="-122"/>
              </a:rPr>
              <a:t>源代码</a:t>
            </a:r>
            <a:endParaRPr lang="en-US" altLang="zh-CN" sz="1700" b="1" dirty="0" smtClean="0">
              <a:solidFill>
                <a:srgbClr val="9900CC"/>
              </a:solidFill>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除了图章节，其它章节的源代码可下载，多动手测试效果。</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zh-CN" altLang="en-US" sz="1700" b="1" dirty="0" smtClean="0">
                <a:solidFill>
                  <a:srgbClr val="9900CC"/>
                </a:solidFill>
                <a:latin typeface="微软雅黑" panose="020B0503020204020204" pitchFamily="34" charset="-122"/>
                <a:ea typeface="微软雅黑" panose="020B0503020204020204" pitchFamily="34" charset="-122"/>
              </a:rPr>
              <a:t>刷题</a:t>
            </a:r>
            <a:endParaRPr lang="en-US" altLang="zh-CN" sz="1700" b="1" dirty="0" smtClean="0">
              <a:solidFill>
                <a:srgbClr val="9900CC"/>
              </a:solidFill>
              <a:latin typeface="微软雅黑" panose="020B0503020204020204" pitchFamily="34" charset="-122"/>
              <a:ea typeface="微软雅黑" panose="020B0503020204020204" pitchFamily="34" charset="-122"/>
            </a:endParaRPr>
          </a:p>
          <a:p>
            <a:pPr>
              <a:lnSpc>
                <a:spcPct val="150000"/>
              </a:lnSpc>
            </a:pPr>
            <a:r>
              <a:rPr lang="zh-CN" altLang="en-US" sz="1700" dirty="0" smtClean="0">
                <a:latin typeface="微软雅黑" panose="020B0503020204020204" pitchFamily="34" charset="-122"/>
                <a:ea typeface="微软雅黑" panose="020B0503020204020204" pitchFamily="34" charset="-122"/>
              </a:rPr>
              <a:t>   历年的考研真题。</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830997"/>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空间复杂度</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925137"/>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926925"/>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928713"/>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926925"/>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928713"/>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930501"/>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
            <a:extLst>
              <a:ext uri="{FF2B5EF4-FFF2-40B4-BE49-F238E27FC236}">
                <a16:creationId xmlns:a16="http://schemas.microsoft.com/office/drawing/2014/main" xmlns="" id="{9EBE7EC0-2F2A-4A9F-BB83-DBE4093374F9}"/>
              </a:ext>
            </a:extLst>
          </p:cNvPr>
          <p:cNvSpPr txBox="1"/>
          <p:nvPr/>
        </p:nvSpPr>
        <p:spPr>
          <a:xfrm>
            <a:off x="914400" y="1237145"/>
            <a:ext cx="9983096" cy="877163"/>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空间复杂度</a:t>
            </a:r>
            <a:r>
              <a:rPr lang="en-US" altLang="zh-CN" sz="1700" dirty="0" smtClean="0">
                <a:latin typeface="微软雅黑" panose="020B0503020204020204" pitchFamily="34" charset="-122"/>
                <a:ea typeface="微软雅黑" panose="020B0503020204020204" pitchFamily="34" charset="-122"/>
              </a:rPr>
              <a:t>S(n)</a:t>
            </a:r>
            <a:r>
              <a:rPr lang="zh-CN" altLang="en-US" sz="1700" dirty="0" smtClean="0">
                <a:latin typeface="微软雅黑" panose="020B0503020204020204" pitchFamily="34" charset="-122"/>
                <a:ea typeface="微软雅黑" panose="020B0503020204020204" pitchFamily="34" charset="-122"/>
              </a:rPr>
              <a:t>是指算法消耗的内存空间，也是问题规模（需要处理的数据量）</a:t>
            </a:r>
            <a:r>
              <a:rPr lang="en-US" altLang="zh-CN" sz="1700" dirty="0" smtClean="0">
                <a:latin typeface="微软雅黑" panose="020B0503020204020204" pitchFamily="34" charset="-122"/>
                <a:ea typeface="微软雅黑" panose="020B0503020204020204" pitchFamily="34" charset="-122"/>
              </a:rPr>
              <a:t>n</a:t>
            </a:r>
            <a:r>
              <a:rPr lang="zh-CN" altLang="en-US" sz="1700" dirty="0" smtClean="0">
                <a:latin typeface="微软雅黑" panose="020B0503020204020204" pitchFamily="34" charset="-122"/>
                <a:ea typeface="微软雅黑" panose="020B0503020204020204" pitchFamily="34" charset="-122"/>
              </a:rPr>
              <a:t>的函数。</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S(n)=O(f(n))             S</a:t>
            </a:r>
            <a:r>
              <a:rPr lang="zh-CN" altLang="en-US" sz="1700" dirty="0" smtClean="0">
                <a:latin typeface="微软雅黑" panose="020B0503020204020204" pitchFamily="34" charset="-122"/>
                <a:ea typeface="微软雅黑" panose="020B0503020204020204" pitchFamily="34" charset="-122"/>
              </a:rPr>
              <a:t>表示</a:t>
            </a:r>
            <a:r>
              <a:rPr lang="en-US" altLang="zh-CN" sz="1700" dirty="0" smtClean="0">
                <a:latin typeface="微软雅黑" panose="020B0503020204020204" pitchFamily="34" charset="-122"/>
                <a:ea typeface="微软雅黑" panose="020B0503020204020204" pitchFamily="34" charset="-122"/>
              </a:rPr>
              <a:t>space</a:t>
            </a:r>
          </a:p>
        </p:txBody>
      </p:sp>
      <p:pic>
        <p:nvPicPr>
          <p:cNvPr id="1026" name="Picture 2"/>
          <p:cNvPicPr>
            <a:picLocks noChangeAspect="1" noChangeArrowheads="1"/>
          </p:cNvPicPr>
          <p:nvPr/>
        </p:nvPicPr>
        <p:blipFill>
          <a:blip r:embed="rId2"/>
          <a:srcRect/>
          <a:stretch>
            <a:fillRect/>
          </a:stretch>
        </p:blipFill>
        <p:spPr bwMode="auto">
          <a:xfrm>
            <a:off x="1145186" y="2249300"/>
            <a:ext cx="3705225" cy="2466975"/>
          </a:xfrm>
          <a:prstGeom prst="rect">
            <a:avLst/>
          </a:prstGeom>
          <a:noFill/>
          <a:ln w="9525">
            <a:noFill/>
            <a:miter lim="800000"/>
            <a:headEnd/>
            <a:tailEnd/>
          </a:ln>
        </p:spPr>
      </p:pic>
      <p:sp>
        <p:nvSpPr>
          <p:cNvPr id="11" name="文本框 1">
            <a:extLst>
              <a:ext uri="{FF2B5EF4-FFF2-40B4-BE49-F238E27FC236}">
                <a16:creationId xmlns:a16="http://schemas.microsoft.com/office/drawing/2014/main" xmlns="" id="{9EBE7EC0-2F2A-4A9F-BB83-DBE4093374F9}"/>
              </a:ext>
            </a:extLst>
          </p:cNvPr>
          <p:cNvSpPr txBox="1"/>
          <p:nvPr/>
        </p:nvSpPr>
        <p:spPr>
          <a:xfrm>
            <a:off x="916188" y="4842863"/>
            <a:ext cx="9983096" cy="484748"/>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不管</a:t>
            </a:r>
            <a:r>
              <a:rPr lang="en-US" altLang="zh-CN" sz="1700" dirty="0" smtClean="0">
                <a:latin typeface="微软雅黑" panose="020B0503020204020204" pitchFamily="34" charset="-122"/>
                <a:ea typeface="微软雅黑" panose="020B0503020204020204" pitchFamily="34" charset="-122"/>
              </a:rPr>
              <a:t>n</a:t>
            </a:r>
            <a:r>
              <a:rPr lang="zh-CN" altLang="en-US" sz="1700" dirty="0" smtClean="0">
                <a:latin typeface="微软雅黑" panose="020B0503020204020204" pitchFamily="34" charset="-122"/>
                <a:ea typeface="微软雅黑" panose="020B0503020204020204" pitchFamily="34" charset="-122"/>
              </a:rPr>
              <a:t>怎么变，算法所需要的内存空间都是一个固定的常数，空间复杂度为</a:t>
            </a:r>
            <a:r>
              <a:rPr lang="en-US" altLang="zh-CN" sz="1700" dirty="0" smtClean="0">
                <a:latin typeface="微软雅黑" panose="020B0503020204020204" pitchFamily="34" charset="-122"/>
                <a:ea typeface="微软雅黑" panose="020B0503020204020204" pitchFamily="34" charset="-122"/>
              </a:rPr>
              <a:t>S(n)=O(1)  </a:t>
            </a: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830997"/>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空间复杂度</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925137"/>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926925"/>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928713"/>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926925"/>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928713"/>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930501"/>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
            <a:extLst>
              <a:ext uri="{FF2B5EF4-FFF2-40B4-BE49-F238E27FC236}">
                <a16:creationId xmlns:a16="http://schemas.microsoft.com/office/drawing/2014/main" xmlns="" id="{9EBE7EC0-2F2A-4A9F-BB83-DBE4093374F9}"/>
              </a:ext>
            </a:extLst>
          </p:cNvPr>
          <p:cNvSpPr txBox="1"/>
          <p:nvPr/>
        </p:nvSpPr>
        <p:spPr>
          <a:xfrm>
            <a:off x="914400" y="1237145"/>
            <a:ext cx="9983096" cy="1815882"/>
          </a:xfrm>
          <a:prstGeom prst="rect">
            <a:avLst/>
          </a:prstGeom>
          <a:noFill/>
        </p:spPr>
        <p:txBody>
          <a:bodyPr wrap="square" rtlCol="0">
            <a:spAutoFit/>
          </a:bodyPr>
          <a:lstStyle/>
          <a:p>
            <a:r>
              <a:rPr lang="en-US" altLang="zh-CN" sz="1600" dirty="0" err="1" smtClean="0"/>
              <a:t>int</a:t>
            </a:r>
            <a:r>
              <a:rPr lang="en-US" altLang="zh-CN" sz="1600" dirty="0" smtClean="0"/>
              <a:t> sum(</a:t>
            </a:r>
            <a:r>
              <a:rPr lang="en-US" altLang="zh-CN" sz="1600" dirty="0" err="1" smtClean="0"/>
              <a:t>int</a:t>
            </a:r>
            <a:r>
              <a:rPr lang="en-US" altLang="zh-CN" sz="1600" dirty="0" smtClean="0"/>
              <a:t> n)</a:t>
            </a:r>
          </a:p>
          <a:p>
            <a:r>
              <a:rPr lang="en-US" altLang="zh-CN" sz="1600" dirty="0" smtClean="0"/>
              <a:t>{</a:t>
            </a:r>
          </a:p>
          <a:p>
            <a:r>
              <a:rPr lang="en-US" altLang="zh-CN" sz="1600" dirty="0" smtClean="0"/>
              <a:t>   </a:t>
            </a:r>
            <a:r>
              <a:rPr lang="en-US" altLang="zh-CN" sz="1600" dirty="0" err="1" smtClean="0"/>
              <a:t>int</a:t>
            </a:r>
            <a:r>
              <a:rPr lang="en-US" altLang="zh-CN" sz="1600" dirty="0" smtClean="0"/>
              <a:t> ii;</a:t>
            </a:r>
          </a:p>
          <a:p>
            <a:r>
              <a:rPr lang="en-US" altLang="zh-CN" sz="1600" dirty="0" smtClean="0"/>
              <a:t>   </a:t>
            </a:r>
            <a:r>
              <a:rPr lang="en-US" altLang="zh-CN" sz="1600" dirty="0" err="1" smtClean="0"/>
              <a:t>int</a:t>
            </a:r>
            <a:r>
              <a:rPr lang="en-US" altLang="zh-CN" sz="1600" dirty="0" smtClean="0"/>
              <a:t> </a:t>
            </a:r>
            <a:r>
              <a:rPr lang="en-US" altLang="zh-CN" sz="1600" dirty="0" err="1" smtClean="0"/>
              <a:t>arr</a:t>
            </a:r>
            <a:r>
              <a:rPr lang="en-US" altLang="zh-CN" sz="1600" dirty="0" smtClean="0"/>
              <a:t>[n];</a:t>
            </a:r>
          </a:p>
          <a:p>
            <a:endParaRPr lang="en-US" altLang="zh-CN" sz="1600" dirty="0" smtClean="0"/>
          </a:p>
          <a:p>
            <a:r>
              <a:rPr lang="en-US" altLang="zh-CN" sz="1600" dirty="0" smtClean="0"/>
              <a:t>    ……</a:t>
            </a:r>
          </a:p>
          <a:p>
            <a:r>
              <a:rPr lang="en-US" altLang="zh-CN" sz="1600" dirty="0" smtClean="0"/>
              <a:t>}</a:t>
            </a:r>
            <a:endParaRPr lang="zh-CN" altLang="en-US" sz="1600" dirty="0" smtClean="0"/>
          </a:p>
        </p:txBody>
      </p:sp>
      <p:sp>
        <p:nvSpPr>
          <p:cNvPr id="11" name="文本框 1">
            <a:extLst>
              <a:ext uri="{FF2B5EF4-FFF2-40B4-BE49-F238E27FC236}">
                <a16:creationId xmlns:a16="http://schemas.microsoft.com/office/drawing/2014/main" xmlns="" id="{9EBE7EC0-2F2A-4A9F-BB83-DBE4093374F9}"/>
              </a:ext>
            </a:extLst>
          </p:cNvPr>
          <p:cNvSpPr txBox="1"/>
          <p:nvPr/>
        </p:nvSpPr>
        <p:spPr>
          <a:xfrm>
            <a:off x="916188" y="3175373"/>
            <a:ext cx="9983096" cy="484748"/>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如果</a:t>
            </a:r>
            <a:r>
              <a:rPr lang="en-US" altLang="zh-CN" sz="1700" dirty="0" err="1" smtClean="0">
                <a:latin typeface="微软雅黑" panose="020B0503020204020204" pitchFamily="34" charset="-122"/>
                <a:ea typeface="微软雅黑" panose="020B0503020204020204" pitchFamily="34" charset="-122"/>
              </a:rPr>
              <a:t>int</a:t>
            </a:r>
            <a:r>
              <a:rPr lang="zh-CN" altLang="en-US" sz="1700" dirty="0" smtClean="0">
                <a:latin typeface="微软雅黑" panose="020B0503020204020204" pitchFamily="34" charset="-122"/>
                <a:ea typeface="微软雅黑" panose="020B0503020204020204" pitchFamily="34" charset="-122"/>
              </a:rPr>
              <a:t>占用的内存是</a:t>
            </a:r>
            <a:r>
              <a:rPr lang="en-US" altLang="zh-CN" sz="1700" dirty="0" smtClean="0">
                <a:latin typeface="微软雅黑" panose="020B0503020204020204" pitchFamily="34" charset="-122"/>
                <a:ea typeface="微软雅黑" panose="020B0503020204020204" pitchFamily="34" charset="-122"/>
              </a:rPr>
              <a:t>4B</a:t>
            </a:r>
            <a:r>
              <a:rPr lang="zh-CN" altLang="en-US" sz="1700" dirty="0" smtClean="0">
                <a:latin typeface="微软雅黑" panose="020B0503020204020204" pitchFamily="34" charset="-122"/>
                <a:ea typeface="微软雅黑" panose="020B0503020204020204" pitchFamily="34" charset="-122"/>
              </a:rPr>
              <a:t>，所需空间是</a:t>
            </a:r>
            <a:r>
              <a:rPr lang="en-US" altLang="zh-CN" sz="1700" dirty="0" smtClean="0">
                <a:latin typeface="微软雅黑" panose="020B0503020204020204" pitchFamily="34" charset="-122"/>
                <a:ea typeface="微软雅黑" panose="020B0503020204020204" pitchFamily="34" charset="-122"/>
              </a:rPr>
              <a:t>4+4+4n</a:t>
            </a:r>
            <a:r>
              <a:rPr lang="zh-CN" altLang="en-US" sz="1700" dirty="0" smtClean="0">
                <a:latin typeface="微软雅黑" panose="020B0503020204020204" pitchFamily="34" charset="-122"/>
                <a:ea typeface="微软雅黑" panose="020B0503020204020204" pitchFamily="34" charset="-122"/>
              </a:rPr>
              <a:t>，</a:t>
            </a:r>
            <a:r>
              <a:rPr lang="en-US" altLang="zh-CN" sz="1700" dirty="0" smtClean="0">
                <a:latin typeface="微软雅黑" panose="020B0503020204020204" pitchFamily="34" charset="-122"/>
                <a:ea typeface="微软雅黑" panose="020B0503020204020204" pitchFamily="34" charset="-122"/>
              </a:rPr>
              <a:t>S(n)=O(n)</a:t>
            </a:r>
          </a:p>
        </p:txBody>
      </p:sp>
      <p:sp>
        <p:nvSpPr>
          <p:cNvPr id="18" name="文本框 1">
            <a:extLst>
              <a:ext uri="{FF2B5EF4-FFF2-40B4-BE49-F238E27FC236}">
                <a16:creationId xmlns:a16="http://schemas.microsoft.com/office/drawing/2014/main" xmlns="" id="{9EBE7EC0-2F2A-4A9F-BB83-DBE4093374F9}"/>
              </a:ext>
            </a:extLst>
          </p:cNvPr>
          <p:cNvSpPr txBox="1"/>
          <p:nvPr/>
        </p:nvSpPr>
        <p:spPr>
          <a:xfrm>
            <a:off x="916188" y="3788579"/>
            <a:ext cx="9983096" cy="2062103"/>
          </a:xfrm>
          <a:prstGeom prst="rect">
            <a:avLst/>
          </a:prstGeom>
          <a:noFill/>
        </p:spPr>
        <p:txBody>
          <a:bodyPr wrap="square" rtlCol="0">
            <a:spAutoFit/>
          </a:bodyPr>
          <a:lstStyle/>
          <a:p>
            <a:r>
              <a:rPr lang="en-US" altLang="zh-CN" sz="1600" dirty="0" err="1" smtClean="0"/>
              <a:t>int</a:t>
            </a:r>
            <a:r>
              <a:rPr lang="en-US" altLang="zh-CN" sz="1600" dirty="0" smtClean="0"/>
              <a:t> sum(</a:t>
            </a:r>
            <a:r>
              <a:rPr lang="en-US" altLang="zh-CN" sz="1600" dirty="0" err="1" smtClean="0"/>
              <a:t>int</a:t>
            </a:r>
            <a:r>
              <a:rPr lang="en-US" altLang="zh-CN" sz="1600" dirty="0" smtClean="0"/>
              <a:t> n)</a:t>
            </a:r>
          </a:p>
          <a:p>
            <a:r>
              <a:rPr lang="en-US" altLang="zh-CN" sz="1600" dirty="0" smtClean="0"/>
              <a:t>{</a:t>
            </a:r>
          </a:p>
          <a:p>
            <a:r>
              <a:rPr lang="en-US" altLang="zh-CN" sz="1600" dirty="0" smtClean="0"/>
              <a:t>   </a:t>
            </a:r>
            <a:r>
              <a:rPr lang="en-US" altLang="zh-CN" sz="1600" dirty="0" err="1" smtClean="0"/>
              <a:t>int</a:t>
            </a:r>
            <a:r>
              <a:rPr lang="en-US" altLang="zh-CN" sz="1600" dirty="0" smtClean="0"/>
              <a:t> ii;</a:t>
            </a:r>
          </a:p>
          <a:p>
            <a:r>
              <a:rPr lang="en-US" altLang="zh-CN" sz="1600" dirty="0" smtClean="0"/>
              <a:t>   </a:t>
            </a:r>
            <a:r>
              <a:rPr lang="en-US" altLang="zh-CN" sz="1600" dirty="0" err="1" smtClean="0"/>
              <a:t>int</a:t>
            </a:r>
            <a:r>
              <a:rPr lang="en-US" altLang="zh-CN" sz="1600" dirty="0" smtClean="0"/>
              <a:t> arr1[n];</a:t>
            </a:r>
          </a:p>
          <a:p>
            <a:r>
              <a:rPr lang="en-US" altLang="zh-CN" sz="1600" dirty="0" smtClean="0"/>
              <a:t>   </a:t>
            </a:r>
            <a:r>
              <a:rPr lang="en-US" altLang="zh-CN" sz="1600" dirty="0" err="1" smtClean="0"/>
              <a:t>int</a:t>
            </a:r>
            <a:r>
              <a:rPr lang="en-US" altLang="zh-CN" sz="1600" dirty="0" smtClean="0"/>
              <a:t> arr2[n][n];</a:t>
            </a:r>
          </a:p>
          <a:p>
            <a:endParaRPr lang="en-US" altLang="zh-CN" sz="1600" dirty="0" smtClean="0"/>
          </a:p>
          <a:p>
            <a:r>
              <a:rPr lang="en-US" altLang="zh-CN" sz="1600" dirty="0" smtClean="0"/>
              <a:t>    ……</a:t>
            </a:r>
          </a:p>
          <a:p>
            <a:r>
              <a:rPr lang="en-US" altLang="zh-CN" sz="1600" dirty="0" smtClean="0"/>
              <a:t>}</a:t>
            </a:r>
            <a:endParaRPr lang="zh-CN" altLang="en-US" sz="1600" dirty="0" smtClean="0"/>
          </a:p>
        </p:txBody>
      </p:sp>
      <p:sp>
        <p:nvSpPr>
          <p:cNvPr id="19" name="文本框 1">
            <a:extLst>
              <a:ext uri="{FF2B5EF4-FFF2-40B4-BE49-F238E27FC236}">
                <a16:creationId xmlns:a16="http://schemas.microsoft.com/office/drawing/2014/main" xmlns="" id="{9EBE7EC0-2F2A-4A9F-BB83-DBE4093374F9}"/>
              </a:ext>
            </a:extLst>
          </p:cNvPr>
          <p:cNvSpPr txBox="1"/>
          <p:nvPr/>
        </p:nvSpPr>
        <p:spPr>
          <a:xfrm>
            <a:off x="917976" y="5716049"/>
            <a:ext cx="9983096" cy="484748"/>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所需空间是</a:t>
            </a:r>
            <a:r>
              <a:rPr lang="en-US" altLang="zh-CN" sz="1700" dirty="0" smtClean="0">
                <a:latin typeface="微软雅黑" panose="020B0503020204020204" pitchFamily="34" charset="-122"/>
                <a:ea typeface="微软雅黑" panose="020B0503020204020204" pitchFamily="34" charset="-122"/>
              </a:rPr>
              <a:t>4+4+4n+4n</a:t>
            </a:r>
            <a:r>
              <a:rPr lang="en-US" altLang="zh-CN" sz="1700" baseline="30000" dirty="0" smtClean="0">
                <a:latin typeface="微软雅黑" panose="020B0503020204020204" pitchFamily="34" charset="-122"/>
                <a:ea typeface="微软雅黑" panose="020B0503020204020204" pitchFamily="34" charset="-122"/>
              </a:rPr>
              <a:t>2</a:t>
            </a:r>
            <a:r>
              <a:rPr lang="zh-CN" altLang="en-US" sz="1700" dirty="0" smtClean="0">
                <a:latin typeface="微软雅黑" panose="020B0503020204020204" pitchFamily="34" charset="-122"/>
                <a:ea typeface="微软雅黑" panose="020B0503020204020204" pitchFamily="34" charset="-122"/>
              </a:rPr>
              <a:t>     </a:t>
            </a:r>
            <a:r>
              <a:rPr lang="en-US" altLang="zh-CN" sz="1700" dirty="0" smtClean="0">
                <a:latin typeface="微软雅黑" panose="020B0503020204020204" pitchFamily="34" charset="-122"/>
                <a:ea typeface="微软雅黑" panose="020B0503020204020204" pitchFamily="34" charset="-122"/>
              </a:rPr>
              <a:t>S(n)=O(n</a:t>
            </a:r>
            <a:r>
              <a:rPr lang="en-US" altLang="zh-CN" sz="1700" baseline="30000" dirty="0" smtClean="0">
                <a:latin typeface="微软雅黑" panose="020B0503020204020204" pitchFamily="34" charset="-122"/>
                <a:ea typeface="微软雅黑" panose="020B0503020204020204" pitchFamily="34" charset="-122"/>
              </a:rPr>
              <a:t>2</a:t>
            </a:r>
            <a:r>
              <a:rPr lang="en-US" altLang="zh-CN" sz="1700" dirty="0" smtClean="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830997"/>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空间复杂度</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
            <a:extLst>
              <a:ext uri="{FF2B5EF4-FFF2-40B4-BE49-F238E27FC236}">
                <a16:creationId xmlns:a16="http://schemas.microsoft.com/office/drawing/2014/main" xmlns="" id="{9EBE7EC0-2F2A-4A9F-BB83-DBE4093374F9}"/>
              </a:ext>
            </a:extLst>
          </p:cNvPr>
          <p:cNvSpPr txBox="1"/>
          <p:nvPr/>
        </p:nvSpPr>
        <p:spPr>
          <a:xfrm>
            <a:off x="916188" y="2919735"/>
            <a:ext cx="2537017" cy="2554545"/>
          </a:xfrm>
          <a:prstGeom prst="rect">
            <a:avLst/>
          </a:prstGeom>
          <a:noFill/>
        </p:spPr>
        <p:txBody>
          <a:bodyPr wrap="square" rtlCol="0">
            <a:spAutoFit/>
          </a:bodyPr>
          <a:lstStyle/>
          <a:p>
            <a:r>
              <a:rPr lang="en-US" altLang="zh-CN" sz="2000" dirty="0" err="1" smtClean="0"/>
              <a:t>int</a:t>
            </a:r>
            <a:r>
              <a:rPr lang="en-US" altLang="zh-CN" sz="2000" dirty="0" smtClean="0"/>
              <a:t> n=100;</a:t>
            </a:r>
          </a:p>
          <a:p>
            <a:endParaRPr lang="en-US" altLang="zh-CN" sz="2000" dirty="0" smtClean="0"/>
          </a:p>
          <a:p>
            <a:r>
              <a:rPr lang="en-US" altLang="zh-CN" sz="2000" dirty="0" err="1" smtClean="0"/>
              <a:t>int</a:t>
            </a:r>
            <a:r>
              <a:rPr lang="en-US" altLang="zh-CN" sz="2000" dirty="0" smtClean="0"/>
              <a:t> sum()</a:t>
            </a:r>
          </a:p>
          <a:p>
            <a:r>
              <a:rPr lang="en-US" altLang="zh-CN" sz="2000" dirty="0" smtClean="0"/>
              <a:t>{</a:t>
            </a:r>
          </a:p>
          <a:p>
            <a:r>
              <a:rPr lang="en-US" altLang="zh-CN" sz="2000" dirty="0" smtClean="0"/>
              <a:t>  if (n==0) return 0;</a:t>
            </a:r>
          </a:p>
          <a:p>
            <a:endParaRPr lang="en-US" altLang="zh-CN" sz="2000" dirty="0" smtClean="0"/>
          </a:p>
          <a:p>
            <a:r>
              <a:rPr lang="en-US" altLang="zh-CN" sz="2000" dirty="0" smtClean="0"/>
              <a:t>  return </a:t>
            </a:r>
            <a:r>
              <a:rPr lang="en-US" altLang="zh-CN" sz="2000" dirty="0" err="1" smtClean="0"/>
              <a:t>n+sum</a:t>
            </a:r>
            <a:r>
              <a:rPr lang="en-US" altLang="zh-CN" sz="2000" dirty="0" smtClean="0"/>
              <a:t>(--n);</a:t>
            </a:r>
          </a:p>
          <a:p>
            <a:r>
              <a:rPr lang="en-US" altLang="zh-CN" sz="2000" dirty="0" smtClean="0"/>
              <a:t>}</a:t>
            </a:r>
            <a:endParaRPr lang="zh-CN" altLang="en-US" sz="2000" dirty="0" smtClean="0"/>
          </a:p>
        </p:txBody>
      </p:sp>
      <p:sp>
        <p:nvSpPr>
          <p:cNvPr id="23" name="文本框 1">
            <a:extLst>
              <a:ext uri="{FF2B5EF4-FFF2-40B4-BE49-F238E27FC236}">
                <a16:creationId xmlns:a16="http://schemas.microsoft.com/office/drawing/2014/main" xmlns="" id="{9EBE7EC0-2F2A-4A9F-BB83-DBE4093374F9}"/>
              </a:ext>
            </a:extLst>
          </p:cNvPr>
          <p:cNvSpPr txBox="1"/>
          <p:nvPr/>
        </p:nvSpPr>
        <p:spPr>
          <a:xfrm>
            <a:off x="907218" y="5524959"/>
            <a:ext cx="2664321" cy="484748"/>
          </a:xfrm>
          <a:prstGeom prst="rect">
            <a:avLst/>
          </a:prstGeom>
          <a:noFill/>
        </p:spPr>
        <p:txBody>
          <a:bodyPr wrap="square" rtlCol="0">
            <a:spAutoFit/>
          </a:bodyPr>
          <a:lstStyle/>
          <a:p>
            <a:pPr>
              <a:lnSpc>
                <a:spcPct val="150000"/>
              </a:lnSpc>
            </a:pPr>
            <a:r>
              <a:rPr lang="en-US" altLang="zh-CN" sz="1700" dirty="0" smtClean="0">
                <a:latin typeface="微软雅黑" panose="020B0503020204020204" pitchFamily="34" charset="-122"/>
                <a:ea typeface="微软雅黑" panose="020B0503020204020204" pitchFamily="34" charset="-122"/>
              </a:rPr>
              <a:t>O(4n)  O(n) O(1)</a:t>
            </a:r>
          </a:p>
        </p:txBody>
      </p:sp>
      <p:sp>
        <p:nvSpPr>
          <p:cNvPr id="24" name="文本框 1">
            <a:extLst>
              <a:ext uri="{FF2B5EF4-FFF2-40B4-BE49-F238E27FC236}">
                <a16:creationId xmlns:a16="http://schemas.microsoft.com/office/drawing/2014/main" xmlns="" id="{9EBE7EC0-2F2A-4A9F-BB83-DBE4093374F9}"/>
              </a:ext>
            </a:extLst>
          </p:cNvPr>
          <p:cNvSpPr txBox="1"/>
          <p:nvPr/>
        </p:nvSpPr>
        <p:spPr>
          <a:xfrm>
            <a:off x="890698" y="1109178"/>
            <a:ext cx="10192887" cy="1269578"/>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a:t>
            </a:r>
            <a:r>
              <a:rPr lang="zh-CN" altLang="en-US" sz="1700" dirty="0" smtClean="0">
                <a:solidFill>
                  <a:srgbClr val="9900CC"/>
                </a:solidFill>
                <a:latin typeface="微软雅黑" panose="020B0503020204020204" pitchFamily="34" charset="-122"/>
                <a:ea typeface="微软雅黑" panose="020B0503020204020204" pitchFamily="34" charset="-122"/>
              </a:rPr>
              <a:t>递归函数的空间复杂度</a:t>
            </a:r>
            <a:endParaRPr lang="en-US" altLang="zh-CN" sz="1700" dirty="0" smtClean="0">
              <a:solidFill>
                <a:srgbClr val="9900CC"/>
              </a:solidFill>
              <a:latin typeface="微软雅黑" panose="020B0503020204020204" pitchFamily="34" charset="-122"/>
              <a:ea typeface="微软雅黑" panose="020B0503020204020204" pitchFamily="34" charset="-122"/>
            </a:endParaRPr>
          </a:p>
          <a:p>
            <a:pPr>
              <a:lnSpc>
                <a:spcPct val="150000"/>
              </a:lnSpc>
            </a:pPr>
            <a:r>
              <a:rPr lang="zh-CN" altLang="en-US" sz="1700" dirty="0" smtClean="0">
                <a:latin typeface="微软雅黑" panose="020B0503020204020204" pitchFamily="34" charset="-122"/>
                <a:ea typeface="微软雅黑" panose="020B0503020204020204" pitchFamily="34" charset="-122"/>
              </a:rPr>
              <a:t>    递归函数嵌套的调用自已，函数的参数和局部变量占用的内存空间在递去的过程中会持续增长，在归来的时候才逐层释放。当递归的深度达到一定量级，可能会造成栈内存空间不足的情况。</a:t>
            </a:r>
            <a:endParaRPr lang="en-US" altLang="zh-CN" sz="1700" dirty="0" smtClean="0">
              <a:latin typeface="微软雅黑" panose="020B0503020204020204" pitchFamily="34" charset="-122"/>
              <a:ea typeface="微软雅黑" panose="020B0503020204020204" pitchFamily="34" charset="-122"/>
            </a:endParaRPr>
          </a:p>
        </p:txBody>
      </p:sp>
      <p:pic>
        <p:nvPicPr>
          <p:cNvPr id="1027" name="Picture 3"/>
          <p:cNvPicPr>
            <a:picLocks noChangeAspect="1" noChangeArrowheads="1"/>
          </p:cNvPicPr>
          <p:nvPr/>
        </p:nvPicPr>
        <p:blipFill>
          <a:blip r:embed="rId2"/>
          <a:srcRect/>
          <a:stretch>
            <a:fillRect/>
          </a:stretch>
        </p:blipFill>
        <p:spPr bwMode="auto">
          <a:xfrm>
            <a:off x="3756716" y="2669407"/>
            <a:ext cx="5129100" cy="3971925"/>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830997"/>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空间复杂度</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1">
            <a:extLst>
              <a:ext uri="{FF2B5EF4-FFF2-40B4-BE49-F238E27FC236}">
                <a16:creationId xmlns:a16="http://schemas.microsoft.com/office/drawing/2014/main" xmlns="" id="{9EBE7EC0-2F2A-4A9F-BB83-DBE4093374F9}"/>
              </a:ext>
            </a:extLst>
          </p:cNvPr>
          <p:cNvSpPr txBox="1"/>
          <p:nvPr/>
        </p:nvSpPr>
        <p:spPr>
          <a:xfrm>
            <a:off x="1122403" y="1962304"/>
            <a:ext cx="2707351" cy="3170099"/>
          </a:xfrm>
          <a:prstGeom prst="rect">
            <a:avLst/>
          </a:prstGeom>
          <a:noFill/>
        </p:spPr>
        <p:txBody>
          <a:bodyPr wrap="square" rtlCol="0">
            <a:spAutoFit/>
          </a:bodyPr>
          <a:lstStyle/>
          <a:p>
            <a:r>
              <a:rPr lang="en-US" altLang="zh-CN" sz="2000" dirty="0" err="1" smtClean="0"/>
              <a:t>int</a:t>
            </a:r>
            <a:r>
              <a:rPr lang="en-US" altLang="zh-CN" sz="2000" dirty="0" smtClean="0"/>
              <a:t> sum(</a:t>
            </a:r>
            <a:r>
              <a:rPr lang="en-US" altLang="zh-CN" sz="2000" dirty="0" err="1" smtClean="0"/>
              <a:t>int</a:t>
            </a:r>
            <a:r>
              <a:rPr lang="en-US" altLang="zh-CN" sz="2000" dirty="0" smtClean="0"/>
              <a:t> n)</a:t>
            </a:r>
          </a:p>
          <a:p>
            <a:r>
              <a:rPr lang="en-US" altLang="zh-CN" sz="2000" dirty="0" smtClean="0"/>
              <a:t>{</a:t>
            </a:r>
          </a:p>
          <a:p>
            <a:r>
              <a:rPr lang="en-US" altLang="zh-CN" sz="2000" dirty="0" smtClean="0"/>
              <a:t>  if (n==0) return 0;</a:t>
            </a:r>
          </a:p>
          <a:p>
            <a:r>
              <a:rPr lang="en-US" altLang="zh-CN" sz="2000" dirty="0" smtClean="0"/>
              <a:t> </a:t>
            </a:r>
          </a:p>
          <a:p>
            <a:r>
              <a:rPr lang="en-US" altLang="zh-CN" sz="2000" dirty="0" smtClean="0"/>
              <a:t>  </a:t>
            </a:r>
            <a:r>
              <a:rPr lang="en-US" altLang="zh-CN" sz="2000" dirty="0" err="1" smtClean="0"/>
              <a:t>int</a:t>
            </a:r>
            <a:r>
              <a:rPr lang="en-US" altLang="zh-CN" sz="2000" dirty="0" smtClean="0"/>
              <a:t> </a:t>
            </a:r>
            <a:r>
              <a:rPr lang="en-US" altLang="zh-CN" sz="2000" dirty="0" err="1" smtClean="0"/>
              <a:t>arr</a:t>
            </a:r>
            <a:r>
              <a:rPr lang="en-US" altLang="zh-CN" sz="2000" dirty="0" smtClean="0"/>
              <a:t>[n];</a:t>
            </a:r>
          </a:p>
          <a:p>
            <a:endParaRPr lang="en-US" altLang="zh-CN" sz="2000" dirty="0" smtClean="0"/>
          </a:p>
          <a:p>
            <a:r>
              <a:rPr lang="en-US" altLang="zh-CN" sz="2000" dirty="0" smtClean="0"/>
              <a:t>  </a:t>
            </a:r>
            <a:r>
              <a:rPr lang="en-US" altLang="zh-CN" sz="2000" dirty="0" err="1" smtClean="0"/>
              <a:t>int</a:t>
            </a:r>
            <a:r>
              <a:rPr lang="en-US" altLang="zh-CN" sz="2000" dirty="0" smtClean="0"/>
              <a:t> value=</a:t>
            </a:r>
            <a:r>
              <a:rPr lang="en-US" altLang="zh-CN" sz="2000" dirty="0" err="1" smtClean="0"/>
              <a:t>n+sum</a:t>
            </a:r>
            <a:r>
              <a:rPr lang="en-US" altLang="zh-CN" sz="2000" dirty="0" smtClean="0"/>
              <a:t>(n-1);</a:t>
            </a:r>
          </a:p>
          <a:p>
            <a:endParaRPr lang="en-US" altLang="zh-CN" sz="2000" dirty="0" smtClean="0"/>
          </a:p>
          <a:p>
            <a:r>
              <a:rPr lang="en-US" altLang="zh-CN" sz="2000" dirty="0" smtClean="0"/>
              <a:t>  return value;</a:t>
            </a:r>
          </a:p>
          <a:p>
            <a:r>
              <a:rPr lang="en-US" altLang="zh-CN" sz="2000" dirty="0" smtClean="0"/>
              <a:t>}</a:t>
            </a:r>
            <a:endParaRPr lang="zh-CN" altLang="en-US" sz="2000" dirty="0" smtClean="0"/>
          </a:p>
        </p:txBody>
      </p:sp>
      <p:sp>
        <p:nvSpPr>
          <p:cNvPr id="22" name="文本框 1">
            <a:extLst>
              <a:ext uri="{FF2B5EF4-FFF2-40B4-BE49-F238E27FC236}">
                <a16:creationId xmlns:a16="http://schemas.microsoft.com/office/drawing/2014/main" xmlns="" id="{9EBE7EC0-2F2A-4A9F-BB83-DBE4093374F9}"/>
              </a:ext>
            </a:extLst>
          </p:cNvPr>
          <p:cNvSpPr txBox="1"/>
          <p:nvPr/>
        </p:nvSpPr>
        <p:spPr>
          <a:xfrm>
            <a:off x="4018093" y="1877008"/>
            <a:ext cx="2707351" cy="3170099"/>
          </a:xfrm>
          <a:prstGeom prst="rect">
            <a:avLst/>
          </a:prstGeom>
          <a:noFill/>
        </p:spPr>
        <p:txBody>
          <a:bodyPr wrap="square" rtlCol="0">
            <a:spAutoFit/>
          </a:bodyPr>
          <a:lstStyle/>
          <a:p>
            <a:r>
              <a:rPr lang="en-US" altLang="zh-CN" sz="2000" dirty="0" err="1" smtClean="0"/>
              <a:t>int</a:t>
            </a:r>
            <a:r>
              <a:rPr lang="en-US" altLang="zh-CN" sz="2000" dirty="0" smtClean="0"/>
              <a:t> sum(</a:t>
            </a:r>
            <a:r>
              <a:rPr lang="en-US" altLang="zh-CN" sz="2000" dirty="0" err="1" smtClean="0"/>
              <a:t>int</a:t>
            </a:r>
            <a:r>
              <a:rPr lang="en-US" altLang="zh-CN" sz="2000" dirty="0" smtClean="0"/>
              <a:t> n)</a:t>
            </a:r>
          </a:p>
          <a:p>
            <a:r>
              <a:rPr lang="en-US" altLang="zh-CN" sz="2000" dirty="0" smtClean="0"/>
              <a:t>{</a:t>
            </a:r>
          </a:p>
          <a:p>
            <a:r>
              <a:rPr lang="en-US" altLang="zh-CN" sz="2000" dirty="0" smtClean="0"/>
              <a:t>  if (n==0) return 0;</a:t>
            </a:r>
          </a:p>
          <a:p>
            <a:r>
              <a:rPr lang="en-US" altLang="zh-CN" sz="2000" dirty="0" smtClean="0"/>
              <a:t> </a:t>
            </a:r>
          </a:p>
          <a:p>
            <a:r>
              <a:rPr lang="en-US" altLang="zh-CN" sz="2000" dirty="0" smtClean="0"/>
              <a:t>  </a:t>
            </a:r>
            <a:r>
              <a:rPr lang="en-US" altLang="zh-CN" sz="2000" dirty="0" err="1" smtClean="0"/>
              <a:t>int</a:t>
            </a:r>
            <a:r>
              <a:rPr lang="en-US" altLang="zh-CN" sz="2000" dirty="0" smtClean="0"/>
              <a:t> value=</a:t>
            </a:r>
            <a:r>
              <a:rPr lang="en-US" altLang="zh-CN" sz="2000" dirty="0" err="1" smtClean="0"/>
              <a:t>n+sum</a:t>
            </a:r>
            <a:r>
              <a:rPr lang="en-US" altLang="zh-CN" sz="2000" dirty="0" smtClean="0"/>
              <a:t>(n-1);</a:t>
            </a:r>
          </a:p>
          <a:p>
            <a:endParaRPr lang="en-US" altLang="zh-CN" sz="2000" dirty="0" smtClean="0"/>
          </a:p>
          <a:p>
            <a:r>
              <a:rPr lang="en-US" altLang="zh-CN" sz="2000" dirty="0" smtClean="0"/>
              <a:t>  </a:t>
            </a:r>
            <a:r>
              <a:rPr lang="en-US" altLang="zh-CN" sz="2000" dirty="0" err="1" smtClean="0"/>
              <a:t>int</a:t>
            </a:r>
            <a:r>
              <a:rPr lang="en-US" altLang="zh-CN" sz="2000" dirty="0" smtClean="0"/>
              <a:t> </a:t>
            </a:r>
            <a:r>
              <a:rPr lang="en-US" altLang="zh-CN" sz="2000" dirty="0" err="1" smtClean="0"/>
              <a:t>arr</a:t>
            </a:r>
            <a:r>
              <a:rPr lang="en-US" altLang="zh-CN" sz="2000" dirty="0" smtClean="0"/>
              <a:t>[n];</a:t>
            </a:r>
          </a:p>
          <a:p>
            <a:endParaRPr lang="en-US" altLang="zh-CN" sz="2000" dirty="0" smtClean="0"/>
          </a:p>
          <a:p>
            <a:r>
              <a:rPr lang="en-US" altLang="zh-CN" sz="2000" dirty="0" smtClean="0"/>
              <a:t>  return value;</a:t>
            </a:r>
          </a:p>
          <a:p>
            <a:r>
              <a:rPr lang="en-US" altLang="zh-CN" sz="2000" dirty="0" smtClean="0"/>
              <a:t>}</a:t>
            </a:r>
            <a:endParaRPr lang="zh-CN" altLang="en-US" sz="2000" dirty="0" smtClean="0"/>
          </a:p>
        </p:txBody>
      </p:sp>
      <p:sp>
        <p:nvSpPr>
          <p:cNvPr id="23" name="文本框 1">
            <a:extLst>
              <a:ext uri="{FF2B5EF4-FFF2-40B4-BE49-F238E27FC236}">
                <a16:creationId xmlns:a16="http://schemas.microsoft.com/office/drawing/2014/main" xmlns="" id="{9EBE7EC0-2F2A-4A9F-BB83-DBE4093374F9}"/>
              </a:ext>
            </a:extLst>
          </p:cNvPr>
          <p:cNvSpPr txBox="1"/>
          <p:nvPr/>
        </p:nvSpPr>
        <p:spPr>
          <a:xfrm>
            <a:off x="907218" y="5524959"/>
            <a:ext cx="9983096" cy="484748"/>
          </a:xfrm>
          <a:prstGeom prst="rect">
            <a:avLst/>
          </a:prstGeom>
          <a:noFill/>
        </p:spPr>
        <p:txBody>
          <a:bodyPr wrap="square" rtlCol="0">
            <a:spAutoFit/>
          </a:bodyPr>
          <a:lstStyle/>
          <a:p>
            <a:pPr>
              <a:lnSpc>
                <a:spcPct val="150000"/>
              </a:lnSpc>
            </a:pPr>
            <a:r>
              <a:rPr lang="en-US" altLang="zh-CN" sz="1700" dirty="0" smtClean="0">
                <a:latin typeface="微软雅黑" panose="020B0503020204020204" pitchFamily="34" charset="-122"/>
                <a:ea typeface="微软雅黑" panose="020B0503020204020204" pitchFamily="34" charset="-122"/>
              </a:rPr>
              <a:t>  O(n)*O(n/2)=O(n</a:t>
            </a:r>
            <a:r>
              <a:rPr lang="en-US" altLang="zh-CN" sz="1700" baseline="30000" dirty="0" smtClean="0">
                <a:latin typeface="微软雅黑" panose="020B0503020204020204" pitchFamily="34" charset="-122"/>
                <a:ea typeface="微软雅黑" panose="020B0503020204020204" pitchFamily="34" charset="-122"/>
              </a:rPr>
              <a:t>2</a:t>
            </a:r>
            <a:r>
              <a:rPr lang="en-US" altLang="zh-CN" sz="1700" dirty="0" smtClean="0">
                <a:latin typeface="微软雅黑" panose="020B0503020204020204" pitchFamily="34" charset="-122"/>
                <a:ea typeface="微软雅黑" panose="020B0503020204020204" pitchFamily="34" charset="-122"/>
              </a:rPr>
              <a:t>/2)   O(n</a:t>
            </a:r>
            <a:r>
              <a:rPr lang="en-US" altLang="zh-CN" sz="1700" baseline="30000" dirty="0" smtClean="0">
                <a:latin typeface="微软雅黑" panose="020B0503020204020204" pitchFamily="34" charset="-122"/>
                <a:ea typeface="微软雅黑" panose="020B0503020204020204" pitchFamily="34" charset="-122"/>
              </a:rPr>
              <a:t>2</a:t>
            </a:r>
            <a:r>
              <a:rPr lang="en-US" altLang="zh-CN" sz="1700" dirty="0" smtClean="0">
                <a:latin typeface="微软雅黑" panose="020B0503020204020204" pitchFamily="34" charset="-122"/>
                <a:ea typeface="微软雅黑" panose="020B0503020204020204" pitchFamily="34" charset="-122"/>
              </a:rPr>
              <a:t>)       O(n)+O(n/2)=O(n)  O(n)</a:t>
            </a:r>
          </a:p>
        </p:txBody>
      </p:sp>
      <p:pic>
        <p:nvPicPr>
          <p:cNvPr id="2051" name="Picture 3"/>
          <p:cNvPicPr>
            <a:picLocks noChangeAspect="1" noChangeArrowheads="1"/>
          </p:cNvPicPr>
          <p:nvPr/>
        </p:nvPicPr>
        <p:blipFill>
          <a:blip r:embed="rId2"/>
          <a:srcRect/>
          <a:stretch>
            <a:fillRect/>
          </a:stretch>
        </p:blipFill>
        <p:spPr bwMode="auto">
          <a:xfrm>
            <a:off x="6704312" y="1453796"/>
            <a:ext cx="4829175" cy="3971925"/>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43986"/>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线性表的基本概念</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1">
            <a:extLst>
              <a:ext uri="{FF2B5EF4-FFF2-40B4-BE49-F238E27FC236}">
                <a16:creationId xmlns:a16="http://schemas.microsoft.com/office/drawing/2014/main" xmlns="" id="{9EBE7EC0-2F2A-4A9F-BB83-DBE4093374F9}"/>
              </a:ext>
            </a:extLst>
          </p:cNvPr>
          <p:cNvSpPr txBox="1"/>
          <p:nvPr/>
        </p:nvSpPr>
        <p:spPr>
          <a:xfrm>
            <a:off x="509171" y="1194097"/>
            <a:ext cx="10732557" cy="1661993"/>
          </a:xfrm>
          <a:prstGeom prst="rect">
            <a:avLst/>
          </a:prstGeom>
          <a:noFill/>
        </p:spPr>
        <p:txBody>
          <a:bodyPr wrap="square" rtlCol="0">
            <a:spAutoFit/>
          </a:bodyPr>
          <a:lstStyle/>
          <a:p>
            <a:pPr>
              <a:lnSpc>
                <a:spcPct val="150000"/>
              </a:lnSpc>
            </a:pP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线性结构是最简单、最常用的一种数据结构。线性表是一种典型的线性结构。</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zh-CN" altLang="en-US" sz="1700" dirty="0" smtClean="0">
                <a:latin typeface="微软雅黑" panose="020B0503020204020204" pitchFamily="34" charset="-122"/>
                <a:ea typeface="微软雅黑" panose="020B0503020204020204" pitchFamily="34" charset="-122"/>
              </a:rPr>
              <a:t>   线性表（</a:t>
            </a:r>
            <a:r>
              <a:rPr lang="en-US" altLang="zh-CN" sz="1700" dirty="0" smtClean="0">
                <a:latin typeface="微软雅黑" panose="020B0503020204020204" pitchFamily="34" charset="-122"/>
                <a:ea typeface="微软雅黑" panose="020B0503020204020204" pitchFamily="34" charset="-122"/>
              </a:rPr>
              <a:t>linear list</a:t>
            </a:r>
            <a:r>
              <a:rPr lang="zh-CN" altLang="en-US" sz="1700" dirty="0" smtClean="0">
                <a:latin typeface="微软雅黑" panose="020B0503020204020204" pitchFamily="34" charset="-122"/>
                <a:ea typeface="微软雅黑" panose="020B0503020204020204" pitchFamily="34" charset="-122"/>
              </a:rPr>
              <a:t>）是具有</a:t>
            </a:r>
            <a:r>
              <a:rPr lang="zh-CN" altLang="en-US" sz="1700" b="1" dirty="0" smtClean="0">
                <a:latin typeface="微软雅黑" panose="020B0503020204020204" pitchFamily="34" charset="-122"/>
                <a:ea typeface="微软雅黑" panose="020B0503020204020204" pitchFamily="34" charset="-122"/>
              </a:rPr>
              <a:t>相同特性</a:t>
            </a:r>
            <a:r>
              <a:rPr lang="zh-CN" altLang="en-US" sz="1700" dirty="0" smtClean="0">
                <a:latin typeface="微软雅黑" panose="020B0503020204020204" pitchFamily="34" charset="-122"/>
                <a:ea typeface="微软雅黑" panose="020B0503020204020204" pitchFamily="34" charset="-122"/>
              </a:rPr>
              <a:t>的</a:t>
            </a:r>
            <a:r>
              <a:rPr lang="en-US" altLang="zh-CN" sz="1700" dirty="0" smtClean="0">
                <a:latin typeface="微软雅黑" panose="020B0503020204020204" pitchFamily="34" charset="-122"/>
                <a:ea typeface="微软雅黑" panose="020B0503020204020204" pitchFamily="34" charset="-122"/>
              </a:rPr>
              <a:t>n</a:t>
            </a:r>
            <a:r>
              <a:rPr lang="zh-CN" altLang="en-US" sz="1700" dirty="0" smtClean="0">
                <a:latin typeface="微软雅黑" panose="020B0503020204020204" pitchFamily="34" charset="-122"/>
                <a:ea typeface="微软雅黑" panose="020B0503020204020204" pitchFamily="34" charset="-122"/>
              </a:rPr>
              <a:t>（</a:t>
            </a:r>
            <a:r>
              <a:rPr lang="en-US" altLang="zh-CN" sz="1700" dirty="0" smtClean="0">
                <a:latin typeface="微软雅黑" panose="020B0503020204020204" pitchFamily="34" charset="-122"/>
                <a:ea typeface="微软雅黑" panose="020B0503020204020204" pitchFamily="34" charset="-122"/>
              </a:rPr>
              <a:t>n</a:t>
            </a:r>
            <a:r>
              <a:rPr lang="zh-CN" altLang="en-US" sz="1700" dirty="0" smtClean="0">
                <a:latin typeface="微软雅黑" panose="020B0503020204020204" pitchFamily="34" charset="-122"/>
                <a:ea typeface="微软雅黑" panose="020B0503020204020204" pitchFamily="34" charset="-122"/>
              </a:rPr>
              <a:t>≥</a:t>
            </a:r>
            <a:r>
              <a:rPr lang="en-US" altLang="zh-CN" sz="1700" dirty="0" smtClean="0">
                <a:latin typeface="微软雅黑" panose="020B0503020204020204" pitchFamily="34" charset="-122"/>
                <a:ea typeface="微软雅黑" panose="020B0503020204020204" pitchFamily="34" charset="-122"/>
              </a:rPr>
              <a:t>0</a:t>
            </a:r>
            <a:r>
              <a:rPr lang="zh-CN" altLang="en-US" sz="1700" dirty="0" smtClean="0">
                <a:latin typeface="微软雅黑" panose="020B0503020204020204" pitchFamily="34" charset="-122"/>
                <a:ea typeface="微软雅黑" panose="020B0503020204020204" pitchFamily="34" charset="-122"/>
              </a:rPr>
              <a:t>）个数据元素（记录、结点）的</a:t>
            </a:r>
            <a:r>
              <a:rPr lang="zh-CN" altLang="en-US" sz="1700" b="1" dirty="0" smtClean="0">
                <a:latin typeface="微软雅黑" panose="020B0503020204020204" pitchFamily="34" charset="-122"/>
                <a:ea typeface="微软雅黑" panose="020B0503020204020204" pitchFamily="34" charset="-122"/>
              </a:rPr>
              <a:t>有限 序列</a:t>
            </a:r>
            <a:r>
              <a:rPr lang="zh-CN" altLang="en-US" sz="1700" dirty="0" smtClean="0">
                <a:latin typeface="微软雅黑" panose="020B0503020204020204" pitchFamily="34" charset="-122"/>
                <a:ea typeface="微软雅黑" panose="020B0503020204020204" pitchFamily="34" charset="-122"/>
              </a:rPr>
              <a:t>，其中</a:t>
            </a:r>
            <a:r>
              <a:rPr lang="en-US" altLang="zh-CN" sz="1700" dirty="0" smtClean="0">
                <a:latin typeface="微软雅黑" panose="020B0503020204020204" pitchFamily="34" charset="-122"/>
                <a:ea typeface="微软雅黑" panose="020B0503020204020204" pitchFamily="34" charset="-122"/>
              </a:rPr>
              <a:t>n</a:t>
            </a:r>
            <a:r>
              <a:rPr lang="zh-CN" altLang="en-US" sz="1700" dirty="0" smtClean="0">
                <a:latin typeface="微软雅黑" panose="020B0503020204020204" pitchFamily="34" charset="-122"/>
                <a:ea typeface="微软雅黑" panose="020B0503020204020204" pitchFamily="34" charset="-122"/>
              </a:rPr>
              <a:t>为表长，当</a:t>
            </a:r>
            <a:r>
              <a:rPr lang="en-US" altLang="zh-CN" sz="1700" dirty="0" smtClean="0">
                <a:latin typeface="微软雅黑" panose="020B0503020204020204" pitchFamily="34" charset="-122"/>
                <a:ea typeface="微软雅黑" panose="020B0503020204020204" pitchFamily="34" charset="-122"/>
              </a:rPr>
              <a:t>n=0</a:t>
            </a:r>
            <a:r>
              <a:rPr lang="zh-CN" altLang="en-US" sz="1700" dirty="0" smtClean="0">
                <a:latin typeface="微软雅黑" panose="020B0503020204020204" pitchFamily="34" charset="-122"/>
                <a:ea typeface="微软雅黑" panose="020B0503020204020204" pitchFamily="34" charset="-122"/>
              </a:rPr>
              <a:t>时线性表是一个空表。若用</a:t>
            </a:r>
            <a:r>
              <a:rPr lang="en-US" altLang="zh-CN" sz="1700" dirty="0" smtClean="0">
                <a:latin typeface="微软雅黑" panose="020B0503020204020204" pitchFamily="34" charset="-122"/>
                <a:ea typeface="微软雅黑" panose="020B0503020204020204" pitchFamily="34" charset="-122"/>
              </a:rPr>
              <a:t>L</a:t>
            </a:r>
            <a:r>
              <a:rPr lang="zh-CN" altLang="en-US" sz="1700" dirty="0" smtClean="0">
                <a:latin typeface="微软雅黑" panose="020B0503020204020204" pitchFamily="34" charset="-122"/>
                <a:ea typeface="微软雅黑" panose="020B0503020204020204" pitchFamily="34" charset="-122"/>
              </a:rPr>
              <a:t>命名线性表，则表示为：</a:t>
            </a:r>
          </a:p>
          <a:p>
            <a:pPr>
              <a:lnSpc>
                <a:spcPct val="150000"/>
              </a:lnSpc>
            </a:pPr>
            <a:r>
              <a:rPr lang="it-IT" altLang="zh-CN" sz="1700" dirty="0" smtClean="0">
                <a:latin typeface="微软雅黑" panose="020B0503020204020204" pitchFamily="34" charset="-122"/>
                <a:ea typeface="微软雅黑" panose="020B0503020204020204" pitchFamily="34" charset="-122"/>
              </a:rPr>
              <a:t>              L = (a</a:t>
            </a:r>
            <a:r>
              <a:rPr lang="it-IT" altLang="zh-CN" sz="1700" baseline="-25000" dirty="0" smtClean="0">
                <a:latin typeface="微软雅黑" panose="020B0503020204020204" pitchFamily="34" charset="-122"/>
                <a:ea typeface="微软雅黑" panose="020B0503020204020204" pitchFamily="34" charset="-122"/>
              </a:rPr>
              <a:t>1</a:t>
            </a:r>
            <a:r>
              <a:rPr lang="it-IT" altLang="zh-CN" sz="1700" dirty="0" smtClean="0">
                <a:latin typeface="微软雅黑" panose="020B0503020204020204" pitchFamily="34" charset="-122"/>
                <a:ea typeface="微软雅黑" panose="020B0503020204020204" pitchFamily="34" charset="-122"/>
              </a:rPr>
              <a:t>, a</a:t>
            </a:r>
            <a:r>
              <a:rPr lang="it-IT" altLang="zh-CN" sz="1700" baseline="-25000" dirty="0" smtClean="0">
                <a:latin typeface="微软雅黑" panose="020B0503020204020204" pitchFamily="34" charset="-122"/>
                <a:ea typeface="微软雅黑" panose="020B0503020204020204" pitchFamily="34" charset="-122"/>
              </a:rPr>
              <a:t>2</a:t>
            </a:r>
            <a:r>
              <a:rPr lang="it-IT" altLang="zh-CN" sz="1700" dirty="0" smtClean="0">
                <a:latin typeface="微软雅黑" panose="020B0503020204020204" pitchFamily="34" charset="-122"/>
                <a:ea typeface="微软雅黑" panose="020B0503020204020204" pitchFamily="34" charset="-122"/>
              </a:rPr>
              <a:t>, … , a</a:t>
            </a:r>
            <a:r>
              <a:rPr lang="it-IT" altLang="zh-CN" sz="1700" baseline="-25000" dirty="0" smtClean="0">
                <a:latin typeface="微软雅黑" panose="020B0503020204020204" pitchFamily="34" charset="-122"/>
                <a:ea typeface="微软雅黑" panose="020B0503020204020204" pitchFamily="34" charset="-122"/>
              </a:rPr>
              <a:t>i-1</a:t>
            </a:r>
            <a:r>
              <a:rPr lang="it-IT" altLang="zh-CN" sz="1700" dirty="0" smtClean="0">
                <a:latin typeface="微软雅黑" panose="020B0503020204020204" pitchFamily="34" charset="-122"/>
                <a:ea typeface="微软雅黑" panose="020B0503020204020204" pitchFamily="34" charset="-122"/>
              </a:rPr>
              <a:t>, a</a:t>
            </a:r>
            <a:r>
              <a:rPr lang="it-IT" altLang="zh-CN" sz="1700" baseline="-25000" dirty="0" smtClean="0">
                <a:latin typeface="微软雅黑" panose="020B0503020204020204" pitchFamily="34" charset="-122"/>
                <a:ea typeface="微软雅黑" panose="020B0503020204020204" pitchFamily="34" charset="-122"/>
              </a:rPr>
              <a:t>i</a:t>
            </a:r>
            <a:r>
              <a:rPr lang="it-IT" altLang="zh-CN" sz="1700" dirty="0" smtClean="0">
                <a:latin typeface="微软雅黑" panose="020B0503020204020204" pitchFamily="34" charset="-122"/>
                <a:ea typeface="微软雅黑" panose="020B0503020204020204" pitchFamily="34" charset="-122"/>
              </a:rPr>
              <a:t>, a</a:t>
            </a:r>
            <a:r>
              <a:rPr lang="it-IT" altLang="zh-CN" sz="1700" baseline="-25000" dirty="0" smtClean="0">
                <a:latin typeface="微软雅黑" panose="020B0503020204020204" pitchFamily="34" charset="-122"/>
                <a:ea typeface="微软雅黑" panose="020B0503020204020204" pitchFamily="34" charset="-122"/>
              </a:rPr>
              <a:t>i+1</a:t>
            </a:r>
            <a:r>
              <a:rPr lang="it-IT" altLang="zh-CN" sz="1700" dirty="0" smtClean="0">
                <a:latin typeface="微软雅黑" panose="020B0503020204020204" pitchFamily="34" charset="-122"/>
                <a:ea typeface="微软雅黑" panose="020B0503020204020204" pitchFamily="34" charset="-122"/>
              </a:rPr>
              <a:t>, … , a</a:t>
            </a:r>
            <a:r>
              <a:rPr lang="it-IT" altLang="zh-CN" sz="1700" baseline="-25000" dirty="0" smtClean="0">
                <a:latin typeface="微软雅黑" panose="020B0503020204020204" pitchFamily="34" charset="-122"/>
                <a:ea typeface="微软雅黑" panose="020B0503020204020204" pitchFamily="34" charset="-122"/>
              </a:rPr>
              <a:t>n</a:t>
            </a:r>
            <a:r>
              <a:rPr lang="it-IT" altLang="zh-CN" sz="1700" dirty="0" smtClean="0">
                <a:latin typeface="微软雅黑" panose="020B0503020204020204" pitchFamily="34" charset="-122"/>
                <a:ea typeface="微软雅黑" panose="020B0503020204020204" pitchFamily="34" charset="-122"/>
              </a:rPr>
              <a:t>)</a:t>
            </a:r>
          </a:p>
        </p:txBody>
      </p:sp>
      <p:sp>
        <p:nvSpPr>
          <p:cNvPr id="14" name="文本框 1">
            <a:extLst>
              <a:ext uri="{FF2B5EF4-FFF2-40B4-BE49-F238E27FC236}">
                <a16:creationId xmlns:a16="http://schemas.microsoft.com/office/drawing/2014/main" xmlns="" id="{9EBE7EC0-2F2A-4A9F-BB83-DBE4093374F9}"/>
              </a:ext>
            </a:extLst>
          </p:cNvPr>
          <p:cNvSpPr txBox="1"/>
          <p:nvPr/>
        </p:nvSpPr>
        <p:spPr>
          <a:xfrm>
            <a:off x="812184" y="3476581"/>
            <a:ext cx="10418786" cy="2446824"/>
          </a:xfrm>
          <a:prstGeom prst="rect">
            <a:avLst/>
          </a:prstGeom>
          <a:noFill/>
        </p:spPr>
        <p:txBody>
          <a:bodyPr wrap="square" rtlCol="0">
            <a:spAutoFit/>
          </a:bodyPr>
          <a:lstStyle/>
          <a:p>
            <a:pPr>
              <a:lnSpc>
                <a:spcPct val="150000"/>
              </a:lnSpc>
            </a:pPr>
            <a:r>
              <a:rPr lang="en-US" altLang="zh-CN" sz="1700" dirty="0" smtClean="0">
                <a:latin typeface="微软雅黑" panose="020B0503020204020204" pitchFamily="34" charset="-122"/>
                <a:ea typeface="微软雅黑" panose="020B0503020204020204" pitchFamily="34" charset="-122"/>
              </a:rPr>
              <a:t>1</a:t>
            </a:r>
            <a:r>
              <a:rPr lang="zh-CN" altLang="en-US" sz="1700" dirty="0" smtClean="0">
                <a:latin typeface="微软雅黑" panose="020B0503020204020204" pitchFamily="34" charset="-122"/>
                <a:ea typeface="微软雅黑" panose="020B0503020204020204" pitchFamily="34" charset="-122"/>
              </a:rPr>
              <a:t>）</a:t>
            </a: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表中的元素具有</a:t>
            </a:r>
            <a:r>
              <a:rPr lang="zh-CN" altLang="en-US" sz="1700" b="1" dirty="0" smtClean="0">
                <a:latin typeface="微软雅黑" panose="020B0503020204020204" pitchFamily="34" charset="-122"/>
                <a:ea typeface="微软雅黑" panose="020B0503020204020204" pitchFamily="34" charset="-122"/>
              </a:rPr>
              <a:t>相同特性</a:t>
            </a:r>
            <a:r>
              <a:rPr lang="zh-CN" altLang="en-US" sz="1700" dirty="0" smtClean="0">
                <a:latin typeface="微软雅黑" panose="020B0503020204020204" pitchFamily="34" charset="-122"/>
                <a:ea typeface="微软雅黑" panose="020B0503020204020204" pitchFamily="34" charset="-122"/>
              </a:rPr>
              <a:t>，意味着相同的数据类型。不同特性的数据用不同的表。</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2</a:t>
            </a:r>
            <a:r>
              <a:rPr lang="zh-CN" altLang="en-US" sz="1700" dirty="0" smtClean="0">
                <a:latin typeface="微软雅黑" panose="020B0503020204020204" pitchFamily="34" charset="-122"/>
                <a:ea typeface="微软雅黑" panose="020B0503020204020204" pitchFamily="34" charset="-122"/>
              </a:rPr>
              <a:t>）表中的元素是一个</a:t>
            </a:r>
            <a:r>
              <a:rPr lang="zh-CN" altLang="en-US" sz="1700" b="1" dirty="0" smtClean="0">
                <a:latin typeface="微软雅黑" panose="020B0503020204020204" pitchFamily="34" charset="-122"/>
                <a:ea typeface="微软雅黑" panose="020B0503020204020204" pitchFamily="34" charset="-122"/>
              </a:rPr>
              <a:t>有限</a:t>
            </a:r>
            <a:r>
              <a:rPr lang="zh-CN" altLang="en-US" sz="1700" dirty="0" smtClean="0">
                <a:latin typeface="微软雅黑" panose="020B0503020204020204" pitchFamily="34" charset="-122"/>
                <a:ea typeface="微软雅黑" panose="020B0503020204020204" pitchFamily="34" charset="-122"/>
              </a:rPr>
              <a:t>的集合，不能无限。</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3</a:t>
            </a:r>
            <a:r>
              <a:rPr lang="zh-CN" altLang="en-US" sz="1700" dirty="0" smtClean="0">
                <a:latin typeface="微软雅黑" panose="020B0503020204020204" pitchFamily="34" charset="-122"/>
                <a:ea typeface="微软雅黑" panose="020B0503020204020204" pitchFamily="34" charset="-122"/>
              </a:rPr>
              <a:t>）</a:t>
            </a:r>
            <a:r>
              <a:rPr lang="zh-CN" altLang="en-US" sz="1700" b="1" dirty="0" smtClean="0">
                <a:latin typeface="微软雅黑" panose="020B0503020204020204" pitchFamily="34" charset="-122"/>
                <a:ea typeface="微软雅黑" panose="020B0503020204020204" pitchFamily="34" charset="-122"/>
              </a:rPr>
              <a:t>序列</a:t>
            </a:r>
            <a:r>
              <a:rPr lang="zh-CN" altLang="en-US" sz="1700" dirty="0" smtClean="0">
                <a:latin typeface="微软雅黑" panose="020B0503020204020204" pitchFamily="34" charset="-122"/>
                <a:ea typeface="微软雅黑" panose="020B0503020204020204" pitchFamily="34" charset="-122"/>
              </a:rPr>
              <a:t>可以理解为顺序，不能理解为有序或已排序。</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4</a:t>
            </a:r>
            <a:r>
              <a:rPr lang="zh-CN" altLang="en-US" sz="1700" dirty="0" smtClean="0">
                <a:latin typeface="微软雅黑" panose="020B0503020204020204" pitchFamily="34" charset="-122"/>
                <a:ea typeface="微软雅黑" panose="020B0503020204020204" pitchFamily="34" charset="-122"/>
              </a:rPr>
              <a:t>）</a:t>
            </a:r>
            <a:r>
              <a:rPr lang="en-US" altLang="zh-CN" sz="1700" dirty="0" err="1" smtClean="0">
                <a:latin typeface="微软雅黑" panose="020B0503020204020204" pitchFamily="34" charset="-122"/>
                <a:ea typeface="微软雅黑" panose="020B0503020204020204" pitchFamily="34" charset="-122"/>
              </a:rPr>
              <a:t>a</a:t>
            </a:r>
            <a:r>
              <a:rPr lang="en-US" altLang="zh-CN" sz="1700" baseline="-25000" dirty="0" err="1" smtClean="0">
                <a:latin typeface="微软雅黑" panose="020B0503020204020204" pitchFamily="34" charset="-122"/>
                <a:ea typeface="微软雅黑" panose="020B0503020204020204" pitchFamily="34" charset="-122"/>
              </a:rPr>
              <a:t>i</a:t>
            </a: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是表中的“第</a:t>
            </a:r>
            <a:r>
              <a:rPr lang="en-US" altLang="zh-CN" sz="1700" dirty="0" err="1" smtClean="0">
                <a:latin typeface="微软雅黑" panose="020B0503020204020204" pitchFamily="34" charset="-122"/>
                <a:ea typeface="微软雅黑" panose="020B0503020204020204" pitchFamily="34" charset="-122"/>
              </a:rPr>
              <a:t>i</a:t>
            </a:r>
            <a:r>
              <a:rPr lang="zh-CN" altLang="en-US" sz="1700" dirty="0" smtClean="0">
                <a:latin typeface="微软雅黑" panose="020B0503020204020204" pitchFamily="34" charset="-122"/>
                <a:ea typeface="微软雅黑" panose="020B0503020204020204" pitchFamily="34" charset="-122"/>
              </a:rPr>
              <a:t>个”元素，</a:t>
            </a:r>
            <a:r>
              <a:rPr lang="en-US" altLang="zh-CN" sz="1700" dirty="0" err="1" smtClean="0">
                <a:latin typeface="微软雅黑" panose="020B0503020204020204" pitchFamily="34" charset="-122"/>
                <a:ea typeface="微软雅黑" panose="020B0503020204020204" pitchFamily="34" charset="-122"/>
              </a:rPr>
              <a:t>i</a:t>
            </a:r>
            <a:r>
              <a:rPr lang="zh-CN" altLang="en-US" sz="1700" dirty="0" smtClean="0">
                <a:latin typeface="微软雅黑" panose="020B0503020204020204" pitchFamily="34" charset="-122"/>
                <a:ea typeface="微软雅黑" panose="020B0503020204020204" pitchFamily="34" charset="-122"/>
              </a:rPr>
              <a:t>是元素</a:t>
            </a:r>
            <a:r>
              <a:rPr lang="en-US" altLang="zh-CN" sz="1700" dirty="0" err="1" smtClean="0">
                <a:latin typeface="微软雅黑" panose="020B0503020204020204" pitchFamily="34" charset="-122"/>
                <a:ea typeface="微软雅黑" panose="020B0503020204020204" pitchFamily="34" charset="-122"/>
              </a:rPr>
              <a:t>a</a:t>
            </a:r>
            <a:r>
              <a:rPr lang="en-US" altLang="zh-CN" sz="1700" baseline="-25000" dirty="0" err="1" smtClean="0">
                <a:latin typeface="微软雅黑" panose="020B0503020204020204" pitchFamily="34" charset="-122"/>
                <a:ea typeface="微软雅黑" panose="020B0503020204020204" pitchFamily="34" charset="-122"/>
              </a:rPr>
              <a:t>i</a:t>
            </a:r>
            <a:r>
              <a:rPr lang="zh-CN" altLang="en-US" sz="1700" dirty="0" smtClean="0">
                <a:latin typeface="微软雅黑" panose="020B0503020204020204" pitchFamily="34" charset="-122"/>
                <a:ea typeface="微软雅黑" panose="020B0503020204020204" pitchFamily="34" charset="-122"/>
              </a:rPr>
              <a:t>在表中的</a:t>
            </a:r>
            <a:r>
              <a:rPr lang="zh-CN" altLang="en-US" sz="1700" b="1" dirty="0" smtClean="0">
                <a:latin typeface="微软雅黑" panose="020B0503020204020204" pitchFamily="34" charset="-122"/>
                <a:ea typeface="微软雅黑" panose="020B0503020204020204" pitchFamily="34" charset="-122"/>
              </a:rPr>
              <a:t>位序</a:t>
            </a:r>
            <a:r>
              <a:rPr lang="zh-CN" altLang="en-US" sz="1700" dirty="0" smtClean="0">
                <a:latin typeface="微软雅黑" panose="020B0503020204020204" pitchFamily="34" charset="-122"/>
                <a:ea typeface="微软雅黑" panose="020B0503020204020204" pitchFamily="34" charset="-122"/>
              </a:rPr>
              <a:t>（从</a:t>
            </a:r>
            <a:r>
              <a:rPr lang="en-US" altLang="zh-CN" sz="1700" dirty="0" smtClean="0">
                <a:latin typeface="微软雅黑" panose="020B0503020204020204" pitchFamily="34" charset="-122"/>
                <a:ea typeface="微软雅黑" panose="020B0503020204020204" pitchFamily="34" charset="-122"/>
              </a:rPr>
              <a:t>1</a:t>
            </a:r>
            <a:r>
              <a:rPr lang="zh-CN" altLang="en-US" sz="1700" dirty="0" smtClean="0">
                <a:latin typeface="微软雅黑" panose="020B0503020204020204" pitchFamily="34" charset="-122"/>
                <a:ea typeface="微软雅黑" panose="020B0503020204020204" pitchFamily="34" charset="-122"/>
              </a:rPr>
              <a:t>到</a:t>
            </a:r>
            <a:r>
              <a:rPr lang="en-US" altLang="zh-CN" sz="1700" dirty="0" smtClean="0">
                <a:latin typeface="微软雅黑" panose="020B0503020204020204" pitchFamily="34" charset="-122"/>
                <a:ea typeface="微软雅黑" panose="020B0503020204020204" pitchFamily="34" charset="-122"/>
              </a:rPr>
              <a:t>n</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5</a:t>
            </a:r>
            <a:r>
              <a:rPr lang="zh-CN" altLang="en-US" sz="1700" dirty="0" smtClean="0">
                <a:latin typeface="微软雅黑" panose="020B0503020204020204" pitchFamily="34" charset="-122"/>
                <a:ea typeface="微软雅黑" panose="020B0503020204020204" pitchFamily="34" charset="-122"/>
              </a:rPr>
              <a:t>）</a:t>
            </a:r>
            <a:r>
              <a:rPr lang="en-US" altLang="zh-CN" sz="1700" dirty="0" smtClean="0">
                <a:latin typeface="微软雅黑" panose="020B0503020204020204" pitchFamily="34" charset="-122"/>
                <a:ea typeface="微软雅黑" panose="020B0503020204020204" pitchFamily="34" charset="-122"/>
              </a:rPr>
              <a:t>a</a:t>
            </a:r>
            <a:r>
              <a:rPr lang="en-US" altLang="zh-CN" sz="1700" baseline="-25000" dirty="0" smtClean="0">
                <a:latin typeface="微软雅黑" panose="020B0503020204020204" pitchFamily="34" charset="-122"/>
                <a:ea typeface="微软雅黑" panose="020B0503020204020204" pitchFamily="34" charset="-122"/>
              </a:rPr>
              <a:t>1</a:t>
            </a: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是表头元素（头结点）；</a:t>
            </a:r>
            <a:r>
              <a:rPr lang="en-US" altLang="zh-CN" sz="1700" dirty="0" smtClean="0">
                <a:latin typeface="微软雅黑" panose="020B0503020204020204" pitchFamily="34" charset="-122"/>
                <a:ea typeface="微软雅黑" panose="020B0503020204020204" pitchFamily="34" charset="-122"/>
              </a:rPr>
              <a:t>a</a:t>
            </a:r>
            <a:r>
              <a:rPr lang="en-US" altLang="zh-CN" sz="1700" baseline="-25000" dirty="0" smtClean="0">
                <a:latin typeface="微软雅黑" panose="020B0503020204020204" pitchFamily="34" charset="-122"/>
                <a:ea typeface="微软雅黑" panose="020B0503020204020204" pitchFamily="34" charset="-122"/>
              </a:rPr>
              <a:t>n</a:t>
            </a: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是表尾元素（尾结点）。</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6</a:t>
            </a:r>
            <a:r>
              <a:rPr lang="zh-CN" altLang="en-US" sz="1700" dirty="0" smtClean="0">
                <a:latin typeface="微软雅黑" panose="020B0503020204020204" pitchFamily="34" charset="-122"/>
                <a:ea typeface="微软雅黑" panose="020B0503020204020204" pitchFamily="34" charset="-122"/>
              </a:rPr>
              <a:t>）除头结点外，每个结点有且仅有一个直接前驱；除最后尾结点外，每个结点有且仅有一个直接后继。</a:t>
            </a:r>
            <a:endParaRPr lang="en-US" altLang="zh-CN" sz="1700" dirty="0" smtClean="0">
              <a:latin typeface="微软雅黑" panose="020B0503020204020204" pitchFamily="34" charset="-122"/>
              <a:ea typeface="微软雅黑" panose="020B0503020204020204" pitchFamily="34" charset="-122"/>
            </a:endParaRPr>
          </a:p>
        </p:txBody>
      </p:sp>
      <p:pic>
        <p:nvPicPr>
          <p:cNvPr id="4" name="Picture 2"/>
          <p:cNvPicPr>
            <a:picLocks noChangeAspect="1" noChangeArrowheads="1"/>
          </p:cNvPicPr>
          <p:nvPr/>
        </p:nvPicPr>
        <p:blipFill>
          <a:blip r:embed="rId2"/>
          <a:srcRect/>
          <a:stretch>
            <a:fillRect/>
          </a:stretch>
        </p:blipFill>
        <p:spPr bwMode="auto">
          <a:xfrm>
            <a:off x="1303295" y="2875196"/>
            <a:ext cx="4486275" cy="419100"/>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43986"/>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线性表的基本概念</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1">
            <a:extLst>
              <a:ext uri="{FF2B5EF4-FFF2-40B4-BE49-F238E27FC236}">
                <a16:creationId xmlns:a16="http://schemas.microsoft.com/office/drawing/2014/main" xmlns="" id="{9EBE7EC0-2F2A-4A9F-BB83-DBE4093374F9}"/>
              </a:ext>
            </a:extLst>
          </p:cNvPr>
          <p:cNvSpPr txBox="1"/>
          <p:nvPr/>
        </p:nvSpPr>
        <p:spPr>
          <a:xfrm>
            <a:off x="509171" y="1194097"/>
            <a:ext cx="10732557" cy="1269578"/>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线性表中的结点可以是单值元素</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每个元素只有一个数据项），也可以是记录型元素，记录型元素有多个数据项（字段、列、数据域） 。</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a:t>
            </a:r>
            <a:r>
              <a:rPr lang="zh-CN" altLang="en-US" sz="1600" dirty="0" smtClean="0">
                <a:latin typeface="微软雅黑" panose="020B0503020204020204" pitchFamily="34" charset="-122"/>
                <a:ea typeface="微软雅黑" panose="020B0503020204020204" pitchFamily="34" charset="-122"/>
              </a:rPr>
              <a:t>可用于区分不元素的数据项（一个或多个数据项的组合）</a:t>
            </a:r>
            <a:r>
              <a:rPr lang="zh-CN" altLang="en-US" sz="1700" dirty="0" smtClean="0">
                <a:latin typeface="微软雅黑" panose="020B0503020204020204" pitchFamily="34" charset="-122"/>
                <a:ea typeface="微软雅黑" panose="020B0503020204020204" pitchFamily="34" charset="-122"/>
              </a:rPr>
              <a:t>称之为</a:t>
            </a:r>
            <a:r>
              <a:rPr lang="zh-CN" altLang="en-US" sz="1700" dirty="0" smtClean="0">
                <a:solidFill>
                  <a:srgbClr val="9900CC"/>
                </a:solidFill>
                <a:latin typeface="微软雅黑" panose="020B0503020204020204" pitchFamily="34" charset="-122"/>
                <a:ea typeface="微软雅黑" panose="020B0503020204020204" pitchFamily="34" charset="-122"/>
              </a:rPr>
              <a:t>关键字</a:t>
            </a:r>
            <a:r>
              <a:rPr lang="en-US" altLang="zh-CN" sz="1700" dirty="0" smtClean="0">
                <a:solidFill>
                  <a:srgbClr val="9900CC"/>
                </a:solidFill>
                <a:latin typeface="微软雅黑" panose="020B0503020204020204" pitchFamily="34" charset="-122"/>
                <a:ea typeface="微软雅黑" panose="020B0503020204020204" pitchFamily="34" charset="-122"/>
              </a:rPr>
              <a:t>(</a:t>
            </a:r>
            <a:r>
              <a:rPr lang="zh-CN" altLang="en-US" sz="1700" dirty="0" smtClean="0">
                <a:solidFill>
                  <a:srgbClr val="9900CC"/>
                </a:solidFill>
                <a:latin typeface="微软雅黑" panose="020B0503020204020204" pitchFamily="34" charset="-122"/>
                <a:ea typeface="微软雅黑" panose="020B0503020204020204" pitchFamily="34" charset="-122"/>
              </a:rPr>
              <a:t>主键</a:t>
            </a:r>
            <a:r>
              <a:rPr lang="en-US" altLang="zh-CN" sz="1700" dirty="0" smtClean="0">
                <a:solidFill>
                  <a:srgbClr val="9900CC"/>
                </a:solidFill>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a:t>
            </a:r>
            <a:endParaRPr lang="it-IT" altLang="zh-CN" sz="1700" dirty="0" smtClean="0">
              <a:latin typeface="微软雅黑" panose="020B0503020204020204" pitchFamily="34" charset="-122"/>
              <a:ea typeface="微软雅黑" panose="020B0503020204020204" pitchFamily="34" charset="-122"/>
            </a:endParaRPr>
          </a:p>
        </p:txBody>
      </p:sp>
      <p:graphicFrame>
        <p:nvGraphicFramePr>
          <p:cNvPr id="18" name="表格 17"/>
          <p:cNvGraphicFramePr>
            <a:graphicFrameLocks noGrp="1"/>
          </p:cNvGraphicFramePr>
          <p:nvPr/>
        </p:nvGraphicFramePr>
        <p:xfrm>
          <a:off x="744567" y="4417975"/>
          <a:ext cx="10357317" cy="1645920"/>
        </p:xfrm>
        <a:graphic>
          <a:graphicData uri="http://schemas.openxmlformats.org/drawingml/2006/table">
            <a:tbl>
              <a:tblPr/>
              <a:tblGrid>
                <a:gridCol w="561800"/>
                <a:gridCol w="963489"/>
                <a:gridCol w="623943"/>
                <a:gridCol w="796066"/>
                <a:gridCol w="516367"/>
                <a:gridCol w="451821"/>
                <a:gridCol w="1667436"/>
                <a:gridCol w="4776395"/>
              </a:tblGrid>
              <a:tr h="212770">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编号</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姓名</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a:solidFill>
                            <a:srgbClr val="000000"/>
                          </a:solidFill>
                          <a:latin typeface="Arial"/>
                          <a:ea typeface="宋体"/>
                          <a:cs typeface="Times New Roman"/>
                        </a:rPr>
                        <a:t>颜值</a:t>
                      </a:r>
                      <a:endParaRPr lang="zh-CN" sz="1200" kern="10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身材</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体重</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smtClean="0">
                          <a:solidFill>
                            <a:srgbClr val="000000"/>
                          </a:solidFill>
                          <a:latin typeface="Arial"/>
                          <a:ea typeface="宋体"/>
                          <a:cs typeface="Times New Roman"/>
                        </a:rPr>
                        <a:t>身高</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出生时间</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备注</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3247">
                <a:tc>
                  <a:txBody>
                    <a:bodyPr/>
                    <a:lstStyle/>
                    <a:p>
                      <a:pPr algn="just">
                        <a:lnSpc>
                          <a:spcPct val="150000"/>
                        </a:lnSpc>
                        <a:spcBef>
                          <a:spcPts val="400"/>
                        </a:spcBef>
                        <a:spcAft>
                          <a:spcPts val="400"/>
                        </a:spcAft>
                      </a:pPr>
                      <a:r>
                        <a:rPr lang="en-US" sz="1200" kern="100" dirty="0" smtClean="0">
                          <a:solidFill>
                            <a:srgbClr val="000000"/>
                          </a:solidFill>
                          <a:latin typeface="Arial"/>
                          <a:ea typeface="宋体"/>
                          <a:cs typeface="Times New Roman"/>
                        </a:rPr>
                        <a:t>3</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西施</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漂亮</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火辣</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a:solidFill>
                            <a:srgbClr val="000000"/>
                          </a:solidFill>
                          <a:latin typeface="Arial"/>
                          <a:ea typeface="宋体"/>
                          <a:cs typeface="Times New Roman"/>
                        </a:rPr>
                        <a:t>48.5</a:t>
                      </a:r>
                      <a:endParaRPr lang="zh-CN" sz="1200" kern="10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dirty="0">
                          <a:solidFill>
                            <a:srgbClr val="000000"/>
                          </a:solidFill>
                          <a:latin typeface="Arial"/>
                          <a:ea typeface="宋体"/>
                          <a:cs typeface="Times New Roman"/>
                        </a:rPr>
                        <a:t>170</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a:solidFill>
                            <a:srgbClr val="000000"/>
                          </a:solidFill>
                          <a:latin typeface="Arial"/>
                          <a:ea typeface="宋体"/>
                          <a:cs typeface="Times New Roman"/>
                        </a:rPr>
                        <a:t>2000-01-01 01:12:35</a:t>
                      </a:r>
                      <a:endParaRPr lang="zh-CN" sz="1200" kern="10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这是一个非常漂亮</a:t>
                      </a:r>
                      <a:r>
                        <a:rPr lang="zh-CN" sz="1200" kern="100" dirty="0" smtClean="0">
                          <a:solidFill>
                            <a:srgbClr val="000000"/>
                          </a:solidFill>
                          <a:latin typeface="Arial"/>
                          <a:ea typeface="宋体"/>
                          <a:cs typeface="Times New Roman"/>
                        </a:rPr>
                        <a:t>姑娘</a:t>
                      </a:r>
                      <a:r>
                        <a:rPr lang="zh-CN" altLang="en-US" sz="1200" kern="100" dirty="0" smtClean="0">
                          <a:solidFill>
                            <a:srgbClr val="000000"/>
                          </a:solidFill>
                          <a:latin typeface="Arial"/>
                          <a:ea typeface="宋体"/>
                          <a:cs typeface="Times New Roman"/>
                        </a:rPr>
                        <a:t>，</a:t>
                      </a:r>
                      <a:r>
                        <a:rPr lang="zh-CN" sz="1200" kern="100" dirty="0" smtClean="0">
                          <a:solidFill>
                            <a:srgbClr val="000000"/>
                          </a:solidFill>
                          <a:latin typeface="Arial"/>
                          <a:ea typeface="宋体"/>
                          <a:cs typeface="Times New Roman"/>
                        </a:rPr>
                        <a:t>老公</a:t>
                      </a:r>
                      <a:r>
                        <a:rPr lang="zh-CN" sz="1200" kern="100" dirty="0">
                          <a:solidFill>
                            <a:srgbClr val="000000"/>
                          </a:solidFill>
                          <a:latin typeface="Arial"/>
                          <a:ea typeface="宋体"/>
                          <a:cs typeface="Times New Roman"/>
                        </a:rPr>
                        <a:t>是</a:t>
                      </a:r>
                      <a:r>
                        <a:rPr lang="zh-CN" sz="1200" kern="100" dirty="0" smtClean="0">
                          <a:solidFill>
                            <a:srgbClr val="000000"/>
                          </a:solidFill>
                          <a:latin typeface="Arial"/>
                          <a:ea typeface="宋体"/>
                          <a:cs typeface="Times New Roman"/>
                        </a:rPr>
                        <a:t>夫差</a:t>
                      </a:r>
                      <a:r>
                        <a:rPr lang="zh-CN" altLang="en-US" sz="1200" kern="100" dirty="0" smtClean="0">
                          <a:solidFill>
                            <a:srgbClr val="000000"/>
                          </a:solidFill>
                          <a:latin typeface="Arial"/>
                          <a:ea typeface="宋体"/>
                          <a:cs typeface="Times New Roman"/>
                        </a:rPr>
                        <a:t>，</a:t>
                      </a:r>
                      <a:r>
                        <a:rPr lang="zh-CN" sz="1200" kern="100" dirty="0" smtClean="0">
                          <a:solidFill>
                            <a:srgbClr val="000000"/>
                          </a:solidFill>
                          <a:latin typeface="Arial"/>
                          <a:ea typeface="宋体"/>
                          <a:cs typeface="Times New Roman"/>
                        </a:rPr>
                        <a:t>男朋友</a:t>
                      </a:r>
                      <a:r>
                        <a:rPr lang="zh-CN" sz="1200" kern="100" dirty="0">
                          <a:solidFill>
                            <a:srgbClr val="000000"/>
                          </a:solidFill>
                          <a:latin typeface="Arial"/>
                          <a:ea typeface="宋体"/>
                          <a:cs typeface="Times New Roman"/>
                        </a:rPr>
                        <a:t>是范蠡。</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5910">
                <a:tc>
                  <a:txBody>
                    <a:bodyPr/>
                    <a:lstStyle/>
                    <a:p>
                      <a:pPr algn="just">
                        <a:lnSpc>
                          <a:spcPct val="150000"/>
                        </a:lnSpc>
                        <a:spcBef>
                          <a:spcPts val="400"/>
                        </a:spcBef>
                        <a:spcAft>
                          <a:spcPts val="400"/>
                        </a:spcAft>
                      </a:pPr>
                      <a:r>
                        <a:rPr lang="en-US" sz="1200" kern="100" dirty="0" smtClean="0">
                          <a:solidFill>
                            <a:srgbClr val="000000"/>
                          </a:solidFill>
                          <a:latin typeface="Arial"/>
                          <a:ea typeface="宋体"/>
                          <a:cs typeface="Times New Roman"/>
                        </a:rPr>
                        <a:t>2</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貂禅</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漂亮</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火辣</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dirty="0">
                          <a:solidFill>
                            <a:srgbClr val="000000"/>
                          </a:solidFill>
                          <a:latin typeface="Arial"/>
                          <a:ea typeface="宋体"/>
                          <a:cs typeface="Times New Roman"/>
                        </a:rPr>
                        <a:t>45.2</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dirty="0">
                          <a:solidFill>
                            <a:srgbClr val="000000"/>
                          </a:solidFill>
                          <a:latin typeface="Arial"/>
                          <a:ea typeface="宋体"/>
                          <a:cs typeface="Times New Roman"/>
                        </a:rPr>
                        <a:t>168</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dirty="0">
                          <a:solidFill>
                            <a:srgbClr val="000000"/>
                          </a:solidFill>
                          <a:latin typeface="Arial"/>
                          <a:ea typeface="宋体"/>
                          <a:cs typeface="Times New Roman"/>
                        </a:rPr>
                        <a:t>1997-08-02 12:20:38</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王允真不是</a:t>
                      </a:r>
                      <a:r>
                        <a:rPr lang="zh-CN" sz="1200" kern="100" dirty="0" smtClean="0">
                          <a:solidFill>
                            <a:srgbClr val="000000"/>
                          </a:solidFill>
                          <a:latin typeface="Arial"/>
                          <a:ea typeface="宋体"/>
                          <a:cs typeface="Times New Roman"/>
                        </a:rPr>
                        <a:t>男人</a:t>
                      </a:r>
                      <a:r>
                        <a:rPr lang="zh-CN" altLang="en-US" sz="1200" kern="100" dirty="0" smtClean="0">
                          <a:solidFill>
                            <a:srgbClr val="000000"/>
                          </a:solidFill>
                          <a:latin typeface="Arial"/>
                          <a:ea typeface="宋体"/>
                          <a:cs typeface="Times New Roman"/>
                        </a:rPr>
                        <a:t>，</a:t>
                      </a:r>
                      <a:r>
                        <a:rPr lang="zh-CN" sz="1200" kern="100" dirty="0" smtClean="0">
                          <a:solidFill>
                            <a:srgbClr val="000000"/>
                          </a:solidFill>
                          <a:latin typeface="Arial"/>
                          <a:ea typeface="宋体"/>
                          <a:cs typeface="Times New Roman"/>
                        </a:rPr>
                        <a:t>干不过</a:t>
                      </a:r>
                      <a:r>
                        <a:rPr lang="zh-CN" sz="1200" kern="100" dirty="0">
                          <a:solidFill>
                            <a:srgbClr val="000000"/>
                          </a:solidFill>
                          <a:latin typeface="Arial"/>
                          <a:ea typeface="宋体"/>
                          <a:cs typeface="Times New Roman"/>
                        </a:rPr>
                        <a:t>董卓就把美人往火坑里</a:t>
                      </a:r>
                      <a:r>
                        <a:rPr lang="zh-CN" sz="1200" kern="100" dirty="0" smtClean="0">
                          <a:solidFill>
                            <a:srgbClr val="000000"/>
                          </a:solidFill>
                          <a:latin typeface="Arial"/>
                          <a:ea typeface="宋体"/>
                          <a:cs typeface="Times New Roman"/>
                        </a:rPr>
                        <a:t>推</a:t>
                      </a:r>
                      <a:r>
                        <a:rPr lang="zh-CN" altLang="en-US" sz="1200" kern="100" dirty="0" smtClean="0">
                          <a:solidFill>
                            <a:srgbClr val="000000"/>
                          </a:solidFill>
                          <a:latin typeface="Arial"/>
                          <a:ea typeface="宋体"/>
                          <a:cs typeface="Times New Roman"/>
                        </a:rPr>
                        <a:t>，</a:t>
                      </a:r>
                      <a:r>
                        <a:rPr lang="zh-CN" sz="1200" kern="100" dirty="0" smtClean="0">
                          <a:solidFill>
                            <a:srgbClr val="000000"/>
                          </a:solidFill>
                          <a:latin typeface="Arial"/>
                          <a:ea typeface="宋体"/>
                          <a:cs typeface="Times New Roman"/>
                        </a:rPr>
                        <a:t>千古罪人</a:t>
                      </a:r>
                      <a:r>
                        <a:rPr lang="zh-CN" sz="1200" kern="100" dirty="0">
                          <a:solidFill>
                            <a:srgbClr val="000000"/>
                          </a:solidFill>
                          <a:latin typeface="Arial"/>
                          <a:ea typeface="宋体"/>
                          <a:cs typeface="Times New Roman"/>
                        </a:rPr>
                        <a:t>啊。</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2770">
                <a:tc>
                  <a:txBody>
                    <a:bodyPr/>
                    <a:lstStyle/>
                    <a:p>
                      <a:pPr algn="just">
                        <a:lnSpc>
                          <a:spcPct val="150000"/>
                        </a:lnSpc>
                        <a:spcBef>
                          <a:spcPts val="400"/>
                        </a:spcBef>
                        <a:spcAft>
                          <a:spcPts val="400"/>
                        </a:spcAft>
                      </a:pPr>
                      <a:r>
                        <a:rPr lang="en-US" altLang="zh-CN" sz="1200" kern="100" dirty="0" smtClean="0">
                          <a:solidFill>
                            <a:srgbClr val="000000"/>
                          </a:solidFill>
                          <a:latin typeface="Arial"/>
                          <a:ea typeface="宋体"/>
                          <a:cs typeface="Times New Roman"/>
                        </a:rPr>
                        <a:t>1</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妲已</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漂亮</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丰满</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dirty="0">
                          <a:solidFill>
                            <a:srgbClr val="000000"/>
                          </a:solidFill>
                          <a:latin typeface="Arial"/>
                          <a:ea typeface="宋体"/>
                          <a:cs typeface="Times New Roman"/>
                        </a:rPr>
                        <a:t>53.6</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a:solidFill>
                            <a:srgbClr val="000000"/>
                          </a:solidFill>
                          <a:latin typeface="Arial"/>
                          <a:ea typeface="宋体"/>
                          <a:cs typeface="Times New Roman"/>
                        </a:rPr>
                        <a:t>172</a:t>
                      </a:r>
                      <a:endParaRPr lang="zh-CN" sz="1200" kern="10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dirty="0">
                          <a:solidFill>
                            <a:srgbClr val="000000"/>
                          </a:solidFill>
                          <a:latin typeface="Arial"/>
                          <a:ea typeface="宋体"/>
                          <a:cs typeface="Times New Roman"/>
                        </a:rPr>
                        <a:t>1998-03-03 10:50:33</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如果商真的因我而</a:t>
                      </a:r>
                      <a:r>
                        <a:rPr lang="zh-CN" sz="1200" kern="100" dirty="0" smtClean="0">
                          <a:solidFill>
                            <a:srgbClr val="000000"/>
                          </a:solidFill>
                          <a:latin typeface="Arial"/>
                          <a:ea typeface="宋体"/>
                          <a:cs typeface="Times New Roman"/>
                        </a:rPr>
                        <a:t>亡</a:t>
                      </a:r>
                      <a:r>
                        <a:rPr lang="zh-CN" altLang="en-US" sz="1200" kern="100" dirty="0" smtClean="0">
                          <a:solidFill>
                            <a:srgbClr val="000000"/>
                          </a:solidFill>
                          <a:latin typeface="Arial"/>
                          <a:ea typeface="宋体"/>
                          <a:cs typeface="Times New Roman"/>
                        </a:rPr>
                        <a:t>，你</a:t>
                      </a:r>
                      <a:r>
                        <a:rPr lang="zh-CN" sz="1200" kern="100" dirty="0" smtClean="0">
                          <a:solidFill>
                            <a:srgbClr val="000000"/>
                          </a:solidFill>
                          <a:latin typeface="Arial"/>
                          <a:ea typeface="宋体"/>
                          <a:cs typeface="Times New Roman"/>
                        </a:rPr>
                        <a:t>们</a:t>
                      </a:r>
                      <a:r>
                        <a:rPr lang="zh-CN" sz="1200" kern="100" dirty="0">
                          <a:solidFill>
                            <a:srgbClr val="000000"/>
                          </a:solidFill>
                          <a:latin typeface="Arial"/>
                          <a:ea typeface="宋体"/>
                          <a:cs typeface="Times New Roman"/>
                        </a:rPr>
                        <a:t>男人做什么去了？</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9809">
                <a:tc>
                  <a:txBody>
                    <a:bodyPr/>
                    <a:lstStyle/>
                    <a:p>
                      <a:pPr algn="just">
                        <a:lnSpc>
                          <a:spcPct val="150000"/>
                        </a:lnSpc>
                        <a:spcBef>
                          <a:spcPts val="400"/>
                        </a:spcBef>
                        <a:spcAft>
                          <a:spcPts val="400"/>
                        </a:spcAft>
                      </a:pPr>
                      <a:r>
                        <a:rPr lang="en-US" altLang="zh-CN" sz="1200" kern="100" dirty="0" smtClean="0">
                          <a:solidFill>
                            <a:srgbClr val="000000"/>
                          </a:solidFill>
                          <a:latin typeface="Arial"/>
                          <a:ea typeface="宋体"/>
                          <a:cs typeface="Times New Roman"/>
                        </a:rPr>
                        <a:t>5</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just">
                        <a:lnSpc>
                          <a:spcPct val="150000"/>
                        </a:lnSpc>
                        <a:spcBef>
                          <a:spcPts val="400"/>
                        </a:spcBef>
                        <a:spcAft>
                          <a:spcPts val="400"/>
                        </a:spcAft>
                      </a:pPr>
                      <a:r>
                        <a:rPr lang="zh-CN" sz="1200" kern="100" dirty="0" smtClean="0">
                          <a:solidFill>
                            <a:srgbClr val="000000"/>
                          </a:solidFill>
                          <a:latin typeface="Arial"/>
                          <a:ea typeface="宋体"/>
                          <a:cs typeface="Times New Roman"/>
                        </a:rPr>
                        <a:t>芙蓉姐姐</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猪扒</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smtClean="0">
                          <a:solidFill>
                            <a:srgbClr val="000000"/>
                          </a:solidFill>
                          <a:latin typeface="Arial"/>
                          <a:ea typeface="宋体"/>
                          <a:cs typeface="Times New Roman"/>
                        </a:rPr>
                        <a:t>膘肥体</a:t>
                      </a:r>
                      <a:r>
                        <a:rPr lang="zh-CN" sz="1200" kern="100" dirty="0">
                          <a:solidFill>
                            <a:srgbClr val="000000"/>
                          </a:solidFill>
                          <a:latin typeface="Arial"/>
                          <a:ea typeface="宋体"/>
                          <a:cs typeface="Times New Roman"/>
                        </a:rPr>
                        <a:t>壮</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dirty="0">
                          <a:solidFill>
                            <a:srgbClr val="000000"/>
                          </a:solidFill>
                          <a:latin typeface="Arial"/>
                          <a:ea typeface="宋体"/>
                          <a:cs typeface="Times New Roman"/>
                        </a:rPr>
                        <a:t>85.8</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dirty="0">
                          <a:solidFill>
                            <a:srgbClr val="000000"/>
                          </a:solidFill>
                          <a:latin typeface="Arial"/>
                          <a:ea typeface="宋体"/>
                          <a:cs typeface="Times New Roman"/>
                        </a:rPr>
                        <a:t>171</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dirty="0">
                          <a:solidFill>
                            <a:srgbClr val="000000"/>
                          </a:solidFill>
                          <a:latin typeface="Arial"/>
                          <a:ea typeface="宋体"/>
                          <a:cs typeface="Times New Roman"/>
                        </a:rPr>
                        <a:t>1980-05-05 10:11:55</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如果不努力学习</a:t>
                      </a:r>
                      <a:r>
                        <a:rPr lang="zh-CN" sz="1200" kern="100" dirty="0" smtClean="0">
                          <a:solidFill>
                            <a:srgbClr val="000000"/>
                          </a:solidFill>
                          <a:latin typeface="Arial"/>
                          <a:ea typeface="宋体"/>
                          <a:cs typeface="Times New Roman"/>
                        </a:rPr>
                        <a:t>技术</a:t>
                      </a:r>
                      <a:r>
                        <a:rPr lang="zh-CN" altLang="en-US" sz="1200" kern="100" dirty="0" smtClean="0">
                          <a:solidFill>
                            <a:srgbClr val="000000"/>
                          </a:solidFill>
                          <a:latin typeface="Arial"/>
                          <a:ea typeface="宋体"/>
                          <a:cs typeface="Times New Roman"/>
                        </a:rPr>
                        <a:t>，</a:t>
                      </a:r>
                      <a:r>
                        <a:rPr lang="zh-CN" sz="1200" kern="100" dirty="0" smtClean="0">
                          <a:solidFill>
                            <a:srgbClr val="000000"/>
                          </a:solidFill>
                          <a:latin typeface="Arial"/>
                          <a:ea typeface="宋体"/>
                          <a:cs typeface="Times New Roman"/>
                        </a:rPr>
                        <a:t>将来</a:t>
                      </a:r>
                      <a:r>
                        <a:rPr lang="zh-CN" sz="1200" kern="100" dirty="0">
                          <a:solidFill>
                            <a:srgbClr val="000000"/>
                          </a:solidFill>
                          <a:latin typeface="Arial"/>
                          <a:ea typeface="宋体"/>
                          <a:cs typeface="Times New Roman"/>
                        </a:rPr>
                        <a:t>就会娶个芙蓉</a:t>
                      </a:r>
                      <a:r>
                        <a:rPr lang="zh-CN" sz="1200" kern="100" dirty="0" smtClean="0">
                          <a:solidFill>
                            <a:srgbClr val="000000"/>
                          </a:solidFill>
                          <a:latin typeface="Arial"/>
                          <a:ea typeface="宋体"/>
                          <a:cs typeface="Times New Roman"/>
                        </a:rPr>
                        <a:t>姐姐</a:t>
                      </a:r>
                      <a:r>
                        <a:rPr lang="zh-CN" altLang="en-US" sz="1200" kern="100" dirty="0" smtClean="0">
                          <a:solidFill>
                            <a:srgbClr val="000000"/>
                          </a:solidFill>
                          <a:latin typeface="Arial"/>
                          <a:ea typeface="宋体"/>
                          <a:cs typeface="Times New Roman"/>
                        </a:rPr>
                        <a:t>，</a:t>
                      </a:r>
                      <a:r>
                        <a:rPr lang="zh-CN" sz="1200" kern="100" dirty="0" smtClean="0">
                          <a:solidFill>
                            <a:srgbClr val="000000"/>
                          </a:solidFill>
                          <a:latin typeface="Arial"/>
                          <a:ea typeface="宋体"/>
                          <a:cs typeface="Times New Roman"/>
                        </a:rPr>
                        <a:t>哼哼</a:t>
                      </a:r>
                      <a:r>
                        <a:rPr lang="zh-CN" sz="1200" kern="100" dirty="0">
                          <a:solidFill>
                            <a:srgbClr val="000000"/>
                          </a:solidFill>
                          <a:latin typeface="Arial"/>
                          <a:ea typeface="宋体"/>
                          <a:cs typeface="Times New Roman"/>
                        </a:rPr>
                        <a:t>。</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6668">
                <a:tc>
                  <a:txBody>
                    <a:bodyPr/>
                    <a:lstStyle/>
                    <a:p>
                      <a:pPr algn="just">
                        <a:lnSpc>
                          <a:spcPct val="150000"/>
                        </a:lnSpc>
                        <a:spcBef>
                          <a:spcPts val="400"/>
                        </a:spcBef>
                        <a:spcAft>
                          <a:spcPts val="400"/>
                        </a:spcAft>
                      </a:pPr>
                      <a:r>
                        <a:rPr lang="en-US" altLang="zh-CN" sz="1200" kern="100" dirty="0" smtClean="0">
                          <a:solidFill>
                            <a:srgbClr val="000000"/>
                          </a:solidFill>
                          <a:latin typeface="Arial"/>
                          <a:ea typeface="宋体"/>
                          <a:cs typeface="Times New Roman"/>
                        </a:rPr>
                        <a:t>4</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just">
                        <a:lnSpc>
                          <a:spcPct val="150000"/>
                        </a:lnSpc>
                        <a:spcBef>
                          <a:spcPts val="400"/>
                        </a:spcBef>
                        <a:spcAft>
                          <a:spcPts val="400"/>
                        </a:spcAft>
                      </a:pPr>
                      <a:r>
                        <a:rPr lang="zh-CN" altLang="en-US" sz="1200" kern="100" dirty="0" smtClean="0">
                          <a:solidFill>
                            <a:srgbClr val="000000"/>
                          </a:solidFill>
                          <a:latin typeface="Arial"/>
                          <a:ea typeface="宋体"/>
                          <a:cs typeface="Times New Roman"/>
                        </a:rPr>
                        <a:t>范冰冰</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altLang="en-US" sz="1200" kern="100" dirty="0" smtClean="0">
                          <a:solidFill>
                            <a:srgbClr val="000000"/>
                          </a:solidFill>
                          <a:latin typeface="Arial"/>
                          <a:ea typeface="宋体"/>
                          <a:cs typeface="Times New Roman"/>
                        </a:rPr>
                        <a:t>漂亮</a:t>
                      </a:r>
                      <a:endParaRPr lang="en-US" sz="1200" kern="100" dirty="0">
                        <a:solidFill>
                          <a:srgbClr val="000000"/>
                        </a:solidFill>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altLang="en-US" sz="1200" kern="100" dirty="0" smtClean="0">
                          <a:solidFill>
                            <a:srgbClr val="000000"/>
                          </a:solidFill>
                          <a:latin typeface="Arial"/>
                          <a:ea typeface="宋体"/>
                          <a:cs typeface="Times New Roman"/>
                        </a:rPr>
                        <a:t>火树银花</a:t>
                      </a:r>
                      <a:endParaRPr lang="en-US" sz="1200" kern="100" dirty="0">
                        <a:solidFill>
                          <a:srgbClr val="000000"/>
                        </a:solidFill>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dirty="0" smtClean="0">
                          <a:solidFill>
                            <a:srgbClr val="000000"/>
                          </a:solidFill>
                          <a:latin typeface="Arial"/>
                          <a:ea typeface="宋体"/>
                          <a:cs typeface="Times New Roman"/>
                        </a:rPr>
                        <a:t>49.5</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dirty="0" smtClean="0">
                          <a:solidFill>
                            <a:srgbClr val="000000"/>
                          </a:solidFill>
                          <a:latin typeface="Arial"/>
                          <a:ea typeface="宋体"/>
                          <a:cs typeface="Times New Roman"/>
                        </a:rPr>
                        <a:t>170</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dirty="0" smtClean="0">
                          <a:solidFill>
                            <a:srgbClr val="000000"/>
                          </a:solidFill>
                          <a:latin typeface="Arial"/>
                          <a:ea typeface="宋体"/>
                          <a:cs typeface="Times New Roman"/>
                        </a:rPr>
                        <a:t>1985-12-08 </a:t>
                      </a:r>
                      <a:r>
                        <a:rPr lang="en-US" sz="1200" kern="100" dirty="0">
                          <a:solidFill>
                            <a:srgbClr val="000000"/>
                          </a:solidFill>
                          <a:latin typeface="Arial"/>
                          <a:ea typeface="宋体"/>
                          <a:cs typeface="Times New Roman"/>
                        </a:rPr>
                        <a:t>12:10:35</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altLang="en-US" sz="1200" kern="100" dirty="0" smtClean="0">
                          <a:solidFill>
                            <a:srgbClr val="000000"/>
                          </a:solidFill>
                          <a:latin typeface="Arial"/>
                          <a:ea typeface="宋体"/>
                          <a:cs typeface="Times New Roman"/>
                        </a:rPr>
                        <a:t>这个年代怎么了，女神也有嫁不出去的</a:t>
                      </a:r>
                      <a:r>
                        <a:rPr lang="zh-CN" sz="1200" kern="100" dirty="0" smtClean="0">
                          <a:solidFill>
                            <a:srgbClr val="000000"/>
                          </a:solidFill>
                          <a:latin typeface="Arial"/>
                          <a:ea typeface="宋体"/>
                          <a:cs typeface="Times New Roman"/>
                        </a:rPr>
                        <a:t>。</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14" name="表格 13"/>
          <p:cNvGraphicFramePr>
            <a:graphicFrameLocks noGrp="1"/>
          </p:cNvGraphicFramePr>
          <p:nvPr/>
        </p:nvGraphicFramePr>
        <p:xfrm>
          <a:off x="2290179" y="2507248"/>
          <a:ext cx="582108" cy="1690050"/>
        </p:xfrm>
        <a:graphic>
          <a:graphicData uri="http://schemas.openxmlformats.org/drawingml/2006/table">
            <a:tbl>
              <a:tblPr/>
              <a:tblGrid>
                <a:gridCol w="582108"/>
              </a:tblGrid>
              <a:tr h="281675">
                <a:tc>
                  <a:txBody>
                    <a:bodyPr/>
                    <a:lstStyle/>
                    <a:p>
                      <a:pPr algn="ctr">
                        <a:lnSpc>
                          <a:spcPct val="150000"/>
                        </a:lnSpc>
                        <a:spcBef>
                          <a:spcPts val="400"/>
                        </a:spcBef>
                        <a:spcAft>
                          <a:spcPts val="400"/>
                        </a:spcAft>
                      </a:pPr>
                      <a:r>
                        <a:rPr lang="en-US" altLang="zh-CN" sz="1200" kern="100" dirty="0" smtClean="0">
                          <a:latin typeface="Arial"/>
                          <a:ea typeface="宋体"/>
                          <a:cs typeface="Times New Roman"/>
                        </a:rPr>
                        <a:t>A</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r>
              <a:tr h="281675">
                <a:tc>
                  <a:txBody>
                    <a:bodyPr/>
                    <a:lstStyle/>
                    <a:p>
                      <a:pPr algn="ctr">
                        <a:lnSpc>
                          <a:spcPct val="150000"/>
                        </a:lnSpc>
                        <a:spcBef>
                          <a:spcPts val="400"/>
                        </a:spcBef>
                        <a:spcAft>
                          <a:spcPts val="400"/>
                        </a:spcAft>
                      </a:pPr>
                      <a:r>
                        <a:rPr lang="en-US" altLang="zh-CN" sz="1200" kern="100" dirty="0" smtClean="0">
                          <a:solidFill>
                            <a:srgbClr val="000000"/>
                          </a:solidFill>
                          <a:latin typeface="Arial"/>
                          <a:ea typeface="宋体"/>
                          <a:cs typeface="Times New Roman"/>
                        </a:rPr>
                        <a:t>B</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r>
              <a:tr h="281675">
                <a:tc>
                  <a:txBody>
                    <a:bodyPr/>
                    <a:lstStyle/>
                    <a:p>
                      <a:pPr algn="ctr">
                        <a:lnSpc>
                          <a:spcPct val="150000"/>
                        </a:lnSpc>
                        <a:spcBef>
                          <a:spcPts val="400"/>
                        </a:spcBef>
                        <a:spcAft>
                          <a:spcPts val="400"/>
                        </a:spcAft>
                      </a:pPr>
                      <a:r>
                        <a:rPr lang="en-US" altLang="zh-CN" sz="1200" kern="100" dirty="0" smtClean="0">
                          <a:solidFill>
                            <a:srgbClr val="000000"/>
                          </a:solidFill>
                          <a:latin typeface="Arial"/>
                          <a:ea typeface="宋体"/>
                          <a:cs typeface="Times New Roman"/>
                        </a:rPr>
                        <a:t>C</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r>
              <a:tr h="281675">
                <a:tc>
                  <a:txBody>
                    <a:bodyPr/>
                    <a:lstStyle/>
                    <a:p>
                      <a:pPr algn="ctr">
                        <a:lnSpc>
                          <a:spcPct val="150000"/>
                        </a:lnSpc>
                        <a:spcBef>
                          <a:spcPts val="400"/>
                        </a:spcBef>
                        <a:spcAft>
                          <a:spcPts val="400"/>
                        </a:spcAft>
                      </a:pPr>
                      <a:r>
                        <a:rPr lang="en-US" altLang="zh-CN" sz="1200" kern="100" dirty="0" smtClean="0">
                          <a:latin typeface="Arial"/>
                          <a:ea typeface="宋体"/>
                          <a:cs typeface="Times New Roman"/>
                        </a:rPr>
                        <a:t>D</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r>
              <a:tr h="281675">
                <a:tc>
                  <a:txBody>
                    <a:bodyPr/>
                    <a:lstStyle/>
                    <a:p>
                      <a:pPr algn="ctr">
                        <a:lnSpc>
                          <a:spcPct val="150000"/>
                        </a:lnSpc>
                        <a:spcBef>
                          <a:spcPts val="400"/>
                        </a:spcBef>
                        <a:spcAft>
                          <a:spcPts val="400"/>
                        </a:spcAft>
                      </a:pPr>
                      <a:r>
                        <a:rPr lang="en-US" altLang="zh-CN" sz="1200" kern="100" dirty="0" smtClean="0">
                          <a:solidFill>
                            <a:srgbClr val="000000"/>
                          </a:solidFill>
                          <a:latin typeface="Arial"/>
                          <a:ea typeface="宋体"/>
                          <a:cs typeface="Times New Roman"/>
                        </a:rPr>
                        <a:t>…</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r>
              <a:tr h="281675">
                <a:tc>
                  <a:txBody>
                    <a:bodyPr/>
                    <a:lstStyle/>
                    <a:p>
                      <a:pPr algn="ctr">
                        <a:lnSpc>
                          <a:spcPct val="150000"/>
                        </a:lnSpc>
                        <a:spcBef>
                          <a:spcPts val="400"/>
                        </a:spcBef>
                        <a:spcAft>
                          <a:spcPts val="400"/>
                        </a:spcAft>
                      </a:pPr>
                      <a:r>
                        <a:rPr lang="en-US" altLang="zh-CN" sz="1200" kern="100" dirty="0" smtClean="0">
                          <a:solidFill>
                            <a:srgbClr val="000000"/>
                          </a:solidFill>
                          <a:latin typeface="Arial"/>
                          <a:ea typeface="宋体"/>
                          <a:cs typeface="Times New Roman"/>
                        </a:rPr>
                        <a:t>Z</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r>
            </a:tbl>
          </a:graphicData>
        </a:graphic>
      </p:graphicFrame>
      <p:graphicFrame>
        <p:nvGraphicFramePr>
          <p:cNvPr id="20" name="表格 19"/>
          <p:cNvGraphicFramePr>
            <a:graphicFrameLocks noGrp="1"/>
          </p:cNvGraphicFramePr>
          <p:nvPr/>
        </p:nvGraphicFramePr>
        <p:xfrm>
          <a:off x="4529528" y="2507248"/>
          <a:ext cx="582108" cy="1690050"/>
        </p:xfrm>
        <a:graphic>
          <a:graphicData uri="http://schemas.openxmlformats.org/drawingml/2006/table">
            <a:tbl>
              <a:tblPr/>
              <a:tblGrid>
                <a:gridCol w="582108"/>
              </a:tblGrid>
              <a:tr h="281675">
                <a:tc>
                  <a:txBody>
                    <a:bodyPr/>
                    <a:lstStyle/>
                    <a:p>
                      <a:pPr algn="ctr">
                        <a:lnSpc>
                          <a:spcPct val="150000"/>
                        </a:lnSpc>
                        <a:spcBef>
                          <a:spcPts val="400"/>
                        </a:spcBef>
                        <a:spcAft>
                          <a:spcPts val="400"/>
                        </a:spcAft>
                      </a:pPr>
                      <a:r>
                        <a:rPr lang="en-US" altLang="zh-CN" sz="1200" kern="100" dirty="0" smtClean="0">
                          <a:solidFill>
                            <a:srgbClr val="000000"/>
                          </a:solidFill>
                          <a:latin typeface="Arial"/>
                          <a:ea typeface="宋体"/>
                          <a:cs typeface="Times New Roman"/>
                        </a:rPr>
                        <a:t>1</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r>
              <a:tr h="281675">
                <a:tc>
                  <a:txBody>
                    <a:bodyPr/>
                    <a:lstStyle/>
                    <a:p>
                      <a:pPr algn="ctr">
                        <a:lnSpc>
                          <a:spcPct val="150000"/>
                        </a:lnSpc>
                        <a:spcBef>
                          <a:spcPts val="400"/>
                        </a:spcBef>
                        <a:spcAft>
                          <a:spcPts val="400"/>
                        </a:spcAft>
                      </a:pPr>
                      <a:r>
                        <a:rPr lang="en-US" altLang="zh-CN" sz="1200" kern="100" dirty="0" smtClean="0">
                          <a:solidFill>
                            <a:srgbClr val="000000"/>
                          </a:solidFill>
                          <a:latin typeface="Arial"/>
                          <a:ea typeface="宋体"/>
                          <a:cs typeface="Times New Roman"/>
                        </a:rPr>
                        <a:t>2</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r>
              <a:tr h="281675">
                <a:tc>
                  <a:txBody>
                    <a:bodyPr/>
                    <a:lstStyle/>
                    <a:p>
                      <a:pPr algn="ctr">
                        <a:lnSpc>
                          <a:spcPct val="150000"/>
                        </a:lnSpc>
                        <a:spcBef>
                          <a:spcPts val="400"/>
                        </a:spcBef>
                        <a:spcAft>
                          <a:spcPts val="400"/>
                        </a:spcAft>
                      </a:pPr>
                      <a:r>
                        <a:rPr lang="en-US" altLang="zh-CN" sz="1200" kern="100" dirty="0" smtClean="0">
                          <a:solidFill>
                            <a:srgbClr val="000000"/>
                          </a:solidFill>
                          <a:latin typeface="Arial"/>
                          <a:ea typeface="宋体"/>
                          <a:cs typeface="Times New Roman"/>
                        </a:rPr>
                        <a:t>3</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r>
              <a:tr h="281675">
                <a:tc>
                  <a:txBody>
                    <a:bodyPr/>
                    <a:lstStyle/>
                    <a:p>
                      <a:pPr algn="ctr">
                        <a:lnSpc>
                          <a:spcPct val="150000"/>
                        </a:lnSpc>
                        <a:spcBef>
                          <a:spcPts val="400"/>
                        </a:spcBef>
                        <a:spcAft>
                          <a:spcPts val="400"/>
                        </a:spcAft>
                      </a:pPr>
                      <a:r>
                        <a:rPr lang="en-US" altLang="zh-CN" sz="1200" kern="100" dirty="0" smtClean="0">
                          <a:solidFill>
                            <a:srgbClr val="000000"/>
                          </a:solidFill>
                          <a:latin typeface="Arial"/>
                          <a:ea typeface="宋体"/>
                          <a:cs typeface="Times New Roman"/>
                        </a:rPr>
                        <a:t>4</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r>
              <a:tr h="281675">
                <a:tc>
                  <a:txBody>
                    <a:bodyPr/>
                    <a:lstStyle/>
                    <a:p>
                      <a:pPr algn="ctr">
                        <a:lnSpc>
                          <a:spcPct val="150000"/>
                        </a:lnSpc>
                        <a:spcBef>
                          <a:spcPts val="400"/>
                        </a:spcBef>
                        <a:spcAft>
                          <a:spcPts val="400"/>
                        </a:spcAft>
                      </a:pPr>
                      <a:r>
                        <a:rPr lang="en-US" altLang="zh-CN" sz="1200" kern="100" dirty="0" smtClean="0">
                          <a:solidFill>
                            <a:srgbClr val="000000"/>
                          </a:solidFill>
                          <a:latin typeface="Arial"/>
                          <a:ea typeface="宋体"/>
                          <a:cs typeface="Times New Roman"/>
                        </a:rPr>
                        <a:t>…</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r>
              <a:tr h="281675">
                <a:tc>
                  <a:txBody>
                    <a:bodyPr/>
                    <a:lstStyle/>
                    <a:p>
                      <a:pPr algn="ctr">
                        <a:lnSpc>
                          <a:spcPct val="150000"/>
                        </a:lnSpc>
                        <a:spcBef>
                          <a:spcPts val="400"/>
                        </a:spcBef>
                        <a:spcAft>
                          <a:spcPts val="400"/>
                        </a:spcAft>
                      </a:pPr>
                      <a:r>
                        <a:rPr lang="en-US" altLang="zh-CN" sz="1200" kern="100" dirty="0" smtClean="0">
                          <a:solidFill>
                            <a:srgbClr val="000000"/>
                          </a:solidFill>
                          <a:latin typeface="Arial"/>
                          <a:ea typeface="宋体"/>
                          <a:cs typeface="Times New Roman"/>
                        </a:rPr>
                        <a:t>15</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r>
            </a:tbl>
          </a:graphicData>
        </a:graphic>
      </p:graphicFrame>
      <p:sp>
        <p:nvSpPr>
          <p:cNvPr id="21" name="文本框 1">
            <a:extLst>
              <a:ext uri="{FF2B5EF4-FFF2-40B4-BE49-F238E27FC236}">
                <a16:creationId xmlns:a16="http://schemas.microsoft.com/office/drawing/2014/main" xmlns="" id="{9EBE7EC0-2F2A-4A9F-BB83-DBE4093374F9}"/>
              </a:ext>
            </a:extLst>
          </p:cNvPr>
          <p:cNvSpPr txBox="1"/>
          <p:nvPr/>
        </p:nvSpPr>
        <p:spPr>
          <a:xfrm>
            <a:off x="962787" y="2436627"/>
            <a:ext cx="1468444" cy="438518"/>
          </a:xfrm>
          <a:prstGeom prst="rect">
            <a:avLst/>
          </a:prstGeom>
          <a:noFill/>
        </p:spPr>
        <p:txBody>
          <a:bodyPr wrap="square" rtlCol="0">
            <a:spAutoFit/>
          </a:bodyPr>
          <a:lstStyle/>
          <a:p>
            <a:pPr>
              <a:lnSpc>
                <a:spcPct val="150000"/>
              </a:lnSpc>
            </a:pPr>
            <a:r>
              <a:rPr lang="zh-CN" altLang="en-US" sz="1700" dirty="0" smtClean="0">
                <a:solidFill>
                  <a:srgbClr val="9900CC"/>
                </a:solidFill>
                <a:latin typeface="微软雅黑" panose="020B0503020204020204" pitchFamily="34" charset="-122"/>
                <a:ea typeface="微软雅黑" panose="020B0503020204020204" pitchFamily="34" charset="-122"/>
              </a:rPr>
              <a:t>英文字母表</a:t>
            </a:r>
            <a:endParaRPr lang="it-IT" altLang="zh-CN" sz="1700" dirty="0" smtClean="0">
              <a:solidFill>
                <a:srgbClr val="9900CC"/>
              </a:solidFill>
              <a:latin typeface="微软雅黑" panose="020B0503020204020204" pitchFamily="34" charset="-122"/>
              <a:ea typeface="微软雅黑" panose="020B0503020204020204" pitchFamily="34" charset="-122"/>
            </a:endParaRPr>
          </a:p>
        </p:txBody>
      </p:sp>
      <p:sp>
        <p:nvSpPr>
          <p:cNvPr id="22" name="文本框 1">
            <a:extLst>
              <a:ext uri="{FF2B5EF4-FFF2-40B4-BE49-F238E27FC236}">
                <a16:creationId xmlns:a16="http://schemas.microsoft.com/office/drawing/2014/main" xmlns="" id="{9EBE7EC0-2F2A-4A9F-BB83-DBE4093374F9}"/>
              </a:ext>
            </a:extLst>
          </p:cNvPr>
          <p:cNvSpPr txBox="1"/>
          <p:nvPr/>
        </p:nvSpPr>
        <p:spPr>
          <a:xfrm>
            <a:off x="3234462" y="2436627"/>
            <a:ext cx="1468444" cy="438518"/>
          </a:xfrm>
          <a:prstGeom prst="rect">
            <a:avLst/>
          </a:prstGeom>
          <a:noFill/>
        </p:spPr>
        <p:txBody>
          <a:bodyPr wrap="square" rtlCol="0">
            <a:spAutoFit/>
          </a:bodyPr>
          <a:lstStyle/>
          <a:p>
            <a:pPr>
              <a:lnSpc>
                <a:spcPct val="150000"/>
              </a:lnSpc>
            </a:pPr>
            <a:r>
              <a:rPr lang="zh-CN" altLang="en-US" sz="1700" dirty="0" smtClean="0">
                <a:solidFill>
                  <a:srgbClr val="9900CC"/>
                </a:solidFill>
                <a:latin typeface="微软雅黑" panose="020B0503020204020204" pitchFamily="34" charset="-122"/>
                <a:ea typeface="微软雅黑" panose="020B0503020204020204" pitchFamily="34" charset="-122"/>
              </a:rPr>
              <a:t>球衣号码表</a:t>
            </a:r>
            <a:endParaRPr lang="it-IT" altLang="zh-CN" sz="1700" dirty="0" smtClean="0">
              <a:solidFill>
                <a:srgbClr val="9900CC"/>
              </a:solidFill>
              <a:latin typeface="微软雅黑" panose="020B0503020204020204" pitchFamily="34" charset="-122"/>
              <a:ea typeface="微软雅黑" panose="020B0503020204020204" pitchFamily="34" charset="-122"/>
            </a:endParaRPr>
          </a:p>
        </p:txBody>
      </p:sp>
      <p:graphicFrame>
        <p:nvGraphicFramePr>
          <p:cNvPr id="24" name="表格 23"/>
          <p:cNvGraphicFramePr>
            <a:graphicFrameLocks noGrp="1"/>
          </p:cNvGraphicFramePr>
          <p:nvPr/>
        </p:nvGraphicFramePr>
        <p:xfrm>
          <a:off x="6754585" y="2505459"/>
          <a:ext cx="3913486" cy="1645920"/>
        </p:xfrm>
        <a:graphic>
          <a:graphicData uri="http://schemas.openxmlformats.org/drawingml/2006/table">
            <a:tbl>
              <a:tblPr/>
              <a:tblGrid>
                <a:gridCol w="561800"/>
                <a:gridCol w="525917"/>
                <a:gridCol w="537883"/>
                <a:gridCol w="1319698"/>
                <a:gridCol w="516367"/>
                <a:gridCol w="451821"/>
              </a:tblGrid>
              <a:tr h="212770">
                <a:tc>
                  <a:txBody>
                    <a:bodyPr/>
                    <a:lstStyle/>
                    <a:p>
                      <a:pPr algn="just">
                        <a:lnSpc>
                          <a:spcPct val="150000"/>
                        </a:lnSpc>
                        <a:spcBef>
                          <a:spcPts val="400"/>
                        </a:spcBef>
                        <a:spcAft>
                          <a:spcPts val="400"/>
                        </a:spcAft>
                      </a:pPr>
                      <a:r>
                        <a:rPr lang="zh-CN" altLang="en-US" sz="1200" kern="100" dirty="0" smtClean="0">
                          <a:solidFill>
                            <a:srgbClr val="000000"/>
                          </a:solidFill>
                          <a:latin typeface="Arial"/>
                          <a:ea typeface="宋体"/>
                          <a:cs typeface="Times New Roman"/>
                        </a:rPr>
                        <a:t>年级</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marL="0" algn="just" defTabSz="914400" rtl="0" eaLnBrk="1" latinLnBrk="0" hangingPunct="1">
                        <a:lnSpc>
                          <a:spcPct val="150000"/>
                        </a:lnSpc>
                        <a:spcBef>
                          <a:spcPts val="400"/>
                        </a:spcBef>
                        <a:spcAft>
                          <a:spcPts val="400"/>
                        </a:spcAft>
                      </a:pPr>
                      <a:r>
                        <a:rPr lang="zh-CN" altLang="en-US" sz="1200" kern="100" dirty="0" smtClean="0">
                          <a:solidFill>
                            <a:srgbClr val="000000"/>
                          </a:solidFill>
                          <a:latin typeface="Arial"/>
                          <a:ea typeface="宋体"/>
                          <a:cs typeface="Times New Roman"/>
                        </a:rPr>
                        <a:t>班级</a:t>
                      </a:r>
                      <a:endParaRPr lang="zh-CN" altLang="en-US" sz="1200" kern="100" dirty="0">
                        <a:solidFill>
                          <a:srgbClr val="000000"/>
                        </a:solidFill>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marL="0" algn="just" defTabSz="914400" rtl="0" eaLnBrk="1" latinLnBrk="0" hangingPunct="1">
                        <a:lnSpc>
                          <a:spcPct val="150000"/>
                        </a:lnSpc>
                        <a:spcBef>
                          <a:spcPts val="400"/>
                        </a:spcBef>
                        <a:spcAft>
                          <a:spcPts val="400"/>
                        </a:spcAft>
                      </a:pPr>
                      <a:r>
                        <a:rPr lang="zh-CN" altLang="en-US" sz="1200" kern="100" dirty="0" smtClean="0">
                          <a:solidFill>
                            <a:srgbClr val="000000"/>
                          </a:solidFill>
                          <a:latin typeface="Arial"/>
                          <a:ea typeface="宋体"/>
                          <a:cs typeface="Times New Roman"/>
                        </a:rPr>
                        <a:t>学号</a:t>
                      </a:r>
                      <a:endParaRPr lang="zh-CN" altLang="en-US" sz="1200" kern="100" dirty="0">
                        <a:solidFill>
                          <a:srgbClr val="000000"/>
                        </a:solidFill>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just">
                        <a:lnSpc>
                          <a:spcPct val="150000"/>
                        </a:lnSpc>
                        <a:spcBef>
                          <a:spcPts val="400"/>
                        </a:spcBef>
                        <a:spcAft>
                          <a:spcPts val="400"/>
                        </a:spcAft>
                      </a:pPr>
                      <a:r>
                        <a:rPr lang="zh-CN" altLang="en-US" sz="1200" kern="100" dirty="0" smtClean="0">
                          <a:latin typeface="Arial"/>
                          <a:ea typeface="宋体"/>
                          <a:cs typeface="Times New Roman"/>
                        </a:rPr>
                        <a:t>姓名</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altLang="zh-CN" sz="1200" kern="100" dirty="0" smtClean="0">
                          <a:solidFill>
                            <a:srgbClr val="000000"/>
                          </a:solidFill>
                          <a:latin typeface="Arial"/>
                          <a:ea typeface="宋体"/>
                          <a:cs typeface="Times New Roman"/>
                        </a:rPr>
                        <a:t>…</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altLang="zh-CN" sz="1200" kern="100" dirty="0" smtClean="0">
                          <a:solidFill>
                            <a:srgbClr val="000000"/>
                          </a:solidFill>
                          <a:latin typeface="Arial"/>
                          <a:ea typeface="宋体"/>
                          <a:cs typeface="Times New Roman"/>
                        </a:rPr>
                        <a:t>…</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3247">
                <a:tc>
                  <a:txBody>
                    <a:bodyPr/>
                    <a:lstStyle/>
                    <a:p>
                      <a:pPr algn="just">
                        <a:lnSpc>
                          <a:spcPct val="150000"/>
                        </a:lnSpc>
                        <a:spcBef>
                          <a:spcPts val="400"/>
                        </a:spcBef>
                        <a:spcAft>
                          <a:spcPts val="400"/>
                        </a:spcAft>
                      </a:pPr>
                      <a:r>
                        <a:rPr lang="en-US" altLang="zh-CN" sz="1200" kern="100" dirty="0" smtClean="0">
                          <a:solidFill>
                            <a:srgbClr val="000000"/>
                          </a:solidFill>
                          <a:latin typeface="Arial"/>
                          <a:ea typeface="宋体"/>
                          <a:cs typeface="Times New Roman"/>
                        </a:rPr>
                        <a:t>1</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marL="0" algn="just" defTabSz="914400" rtl="0" eaLnBrk="1" latinLnBrk="0" hangingPunct="1">
                        <a:lnSpc>
                          <a:spcPct val="150000"/>
                        </a:lnSpc>
                        <a:spcBef>
                          <a:spcPts val="400"/>
                        </a:spcBef>
                        <a:spcAft>
                          <a:spcPts val="400"/>
                        </a:spcAft>
                      </a:pPr>
                      <a:r>
                        <a:rPr lang="en-US" altLang="zh-CN" sz="1200" kern="100" dirty="0" smtClean="0">
                          <a:solidFill>
                            <a:srgbClr val="000000"/>
                          </a:solidFill>
                          <a:latin typeface="Arial"/>
                          <a:ea typeface="宋体"/>
                          <a:cs typeface="Times New Roman"/>
                        </a:rPr>
                        <a:t>1</a:t>
                      </a:r>
                      <a:endParaRPr lang="zh-CN" altLang="en-US" sz="1200" kern="100" dirty="0">
                        <a:solidFill>
                          <a:srgbClr val="000000"/>
                        </a:solidFill>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marL="0" algn="just" defTabSz="914400" rtl="0" eaLnBrk="1" latinLnBrk="0" hangingPunct="1">
                        <a:lnSpc>
                          <a:spcPct val="150000"/>
                        </a:lnSpc>
                        <a:spcBef>
                          <a:spcPts val="400"/>
                        </a:spcBef>
                        <a:spcAft>
                          <a:spcPts val="400"/>
                        </a:spcAft>
                      </a:pPr>
                      <a:r>
                        <a:rPr lang="en-US" altLang="zh-CN" sz="1200" kern="100" dirty="0" smtClean="0">
                          <a:solidFill>
                            <a:srgbClr val="000000"/>
                          </a:solidFill>
                          <a:latin typeface="Arial"/>
                          <a:ea typeface="宋体"/>
                          <a:cs typeface="Times New Roman"/>
                        </a:rPr>
                        <a:t>1</a:t>
                      </a:r>
                      <a:endParaRPr lang="zh-CN" altLang="en-US" sz="1200" kern="100" dirty="0">
                        <a:solidFill>
                          <a:srgbClr val="000000"/>
                        </a:solidFill>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西施</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dirty="0" smtClean="0">
                          <a:solidFill>
                            <a:srgbClr val="000000"/>
                          </a:solidFill>
                          <a:latin typeface="Arial"/>
                          <a:ea typeface="宋体"/>
                          <a:cs typeface="Times New Roman"/>
                        </a:rPr>
                        <a:t>…</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dirty="0" smtClean="0">
                          <a:solidFill>
                            <a:srgbClr val="000000"/>
                          </a:solidFill>
                          <a:latin typeface="Arial"/>
                          <a:ea typeface="宋体"/>
                          <a:cs typeface="Times New Roman"/>
                        </a:rPr>
                        <a:t>…</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5910">
                <a:tc>
                  <a:txBody>
                    <a:bodyPr/>
                    <a:lstStyle/>
                    <a:p>
                      <a:pPr algn="just">
                        <a:lnSpc>
                          <a:spcPct val="150000"/>
                        </a:lnSpc>
                        <a:spcBef>
                          <a:spcPts val="400"/>
                        </a:spcBef>
                        <a:spcAft>
                          <a:spcPts val="400"/>
                        </a:spcAft>
                      </a:pPr>
                      <a:r>
                        <a:rPr lang="en-US" altLang="zh-CN" sz="1200" kern="100" dirty="0" smtClean="0">
                          <a:solidFill>
                            <a:srgbClr val="000000"/>
                          </a:solidFill>
                          <a:latin typeface="Arial"/>
                          <a:ea typeface="宋体"/>
                          <a:cs typeface="Times New Roman"/>
                        </a:rPr>
                        <a:t>1</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marL="0" algn="just" defTabSz="914400" rtl="0" eaLnBrk="1" latinLnBrk="0" hangingPunct="1">
                        <a:lnSpc>
                          <a:spcPct val="150000"/>
                        </a:lnSpc>
                        <a:spcBef>
                          <a:spcPts val="400"/>
                        </a:spcBef>
                        <a:spcAft>
                          <a:spcPts val="400"/>
                        </a:spcAft>
                      </a:pPr>
                      <a:r>
                        <a:rPr lang="en-US" altLang="zh-CN" sz="1200" kern="100" dirty="0" smtClean="0">
                          <a:solidFill>
                            <a:srgbClr val="000000"/>
                          </a:solidFill>
                          <a:latin typeface="Arial"/>
                          <a:ea typeface="宋体"/>
                          <a:cs typeface="Times New Roman"/>
                        </a:rPr>
                        <a:t>2</a:t>
                      </a:r>
                      <a:endParaRPr lang="zh-CN" altLang="en-US" sz="1200" kern="100" dirty="0">
                        <a:solidFill>
                          <a:srgbClr val="000000"/>
                        </a:solidFill>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marL="0" algn="just" defTabSz="914400" rtl="0" eaLnBrk="1" latinLnBrk="0" hangingPunct="1">
                        <a:lnSpc>
                          <a:spcPct val="150000"/>
                        </a:lnSpc>
                        <a:spcBef>
                          <a:spcPts val="400"/>
                        </a:spcBef>
                        <a:spcAft>
                          <a:spcPts val="400"/>
                        </a:spcAft>
                      </a:pPr>
                      <a:r>
                        <a:rPr lang="en-US" altLang="zh-CN" sz="1200" kern="100" dirty="0" smtClean="0">
                          <a:solidFill>
                            <a:srgbClr val="000000"/>
                          </a:solidFill>
                          <a:latin typeface="Arial"/>
                          <a:ea typeface="宋体"/>
                          <a:cs typeface="Times New Roman"/>
                        </a:rPr>
                        <a:t>1</a:t>
                      </a:r>
                      <a:endParaRPr lang="zh-CN" altLang="en-US" sz="1200" kern="100" dirty="0">
                        <a:solidFill>
                          <a:srgbClr val="000000"/>
                        </a:solidFill>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貂禅</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dirty="0" smtClean="0">
                          <a:solidFill>
                            <a:srgbClr val="000000"/>
                          </a:solidFill>
                          <a:latin typeface="Arial"/>
                          <a:ea typeface="宋体"/>
                          <a:cs typeface="Times New Roman"/>
                        </a:rPr>
                        <a:t>…</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dirty="0" smtClean="0">
                          <a:solidFill>
                            <a:srgbClr val="000000"/>
                          </a:solidFill>
                          <a:latin typeface="Arial"/>
                          <a:ea typeface="宋体"/>
                          <a:cs typeface="Times New Roman"/>
                        </a:rPr>
                        <a:t>…</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2770">
                <a:tc>
                  <a:txBody>
                    <a:bodyPr/>
                    <a:lstStyle/>
                    <a:p>
                      <a:pPr algn="just">
                        <a:lnSpc>
                          <a:spcPct val="150000"/>
                        </a:lnSpc>
                        <a:spcBef>
                          <a:spcPts val="400"/>
                        </a:spcBef>
                        <a:spcAft>
                          <a:spcPts val="400"/>
                        </a:spcAft>
                      </a:pPr>
                      <a:r>
                        <a:rPr lang="en-US" altLang="zh-CN" sz="1200" kern="100" dirty="0" smtClean="0">
                          <a:solidFill>
                            <a:srgbClr val="000000"/>
                          </a:solidFill>
                          <a:latin typeface="Arial"/>
                          <a:ea typeface="宋体"/>
                          <a:cs typeface="Times New Roman"/>
                        </a:rPr>
                        <a:t>2</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marL="0" algn="just" defTabSz="914400" rtl="0" eaLnBrk="1" latinLnBrk="0" hangingPunct="1">
                        <a:lnSpc>
                          <a:spcPct val="150000"/>
                        </a:lnSpc>
                        <a:spcBef>
                          <a:spcPts val="400"/>
                        </a:spcBef>
                        <a:spcAft>
                          <a:spcPts val="400"/>
                        </a:spcAft>
                      </a:pPr>
                      <a:r>
                        <a:rPr lang="en-US" altLang="zh-CN" sz="1200" kern="100" dirty="0" smtClean="0">
                          <a:solidFill>
                            <a:srgbClr val="000000"/>
                          </a:solidFill>
                          <a:latin typeface="Arial"/>
                          <a:ea typeface="宋体"/>
                          <a:cs typeface="Times New Roman"/>
                        </a:rPr>
                        <a:t>1</a:t>
                      </a:r>
                      <a:endParaRPr lang="zh-CN" altLang="en-US" sz="1200" kern="100" dirty="0">
                        <a:solidFill>
                          <a:srgbClr val="000000"/>
                        </a:solidFill>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marL="0" algn="just" defTabSz="914400" rtl="0" eaLnBrk="1" latinLnBrk="0" hangingPunct="1">
                        <a:lnSpc>
                          <a:spcPct val="150000"/>
                        </a:lnSpc>
                        <a:spcBef>
                          <a:spcPts val="400"/>
                        </a:spcBef>
                        <a:spcAft>
                          <a:spcPts val="400"/>
                        </a:spcAft>
                      </a:pPr>
                      <a:r>
                        <a:rPr lang="en-US" altLang="zh-CN" sz="1200" kern="100" dirty="0" smtClean="0">
                          <a:solidFill>
                            <a:srgbClr val="000000"/>
                          </a:solidFill>
                          <a:latin typeface="Arial"/>
                          <a:ea typeface="宋体"/>
                          <a:cs typeface="Times New Roman"/>
                        </a:rPr>
                        <a:t>1</a:t>
                      </a:r>
                      <a:endParaRPr lang="zh-CN" altLang="en-US" sz="1200" kern="100" dirty="0">
                        <a:solidFill>
                          <a:srgbClr val="000000"/>
                        </a:solidFill>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妲已</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dirty="0" smtClean="0">
                          <a:solidFill>
                            <a:srgbClr val="000000"/>
                          </a:solidFill>
                          <a:latin typeface="Arial"/>
                          <a:ea typeface="宋体"/>
                          <a:cs typeface="Times New Roman"/>
                        </a:rPr>
                        <a:t>…</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dirty="0" smtClean="0">
                          <a:solidFill>
                            <a:srgbClr val="000000"/>
                          </a:solidFill>
                          <a:latin typeface="Arial"/>
                          <a:ea typeface="宋体"/>
                          <a:cs typeface="Times New Roman"/>
                        </a:rPr>
                        <a:t>…</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9809">
                <a:tc>
                  <a:txBody>
                    <a:bodyPr/>
                    <a:lstStyle/>
                    <a:p>
                      <a:pPr algn="just">
                        <a:lnSpc>
                          <a:spcPct val="150000"/>
                        </a:lnSpc>
                        <a:spcBef>
                          <a:spcPts val="400"/>
                        </a:spcBef>
                        <a:spcAft>
                          <a:spcPts val="400"/>
                        </a:spcAft>
                      </a:pPr>
                      <a:r>
                        <a:rPr lang="en-US" altLang="zh-CN" sz="1200" kern="100" dirty="0" smtClean="0">
                          <a:solidFill>
                            <a:srgbClr val="000000"/>
                          </a:solidFill>
                          <a:latin typeface="Arial"/>
                          <a:ea typeface="宋体"/>
                          <a:cs typeface="Times New Roman"/>
                        </a:rPr>
                        <a:t>2</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marL="0" algn="just" defTabSz="914400" rtl="0" eaLnBrk="1" latinLnBrk="0" hangingPunct="1">
                        <a:lnSpc>
                          <a:spcPct val="150000"/>
                        </a:lnSpc>
                        <a:spcBef>
                          <a:spcPts val="400"/>
                        </a:spcBef>
                        <a:spcAft>
                          <a:spcPts val="400"/>
                        </a:spcAft>
                      </a:pPr>
                      <a:r>
                        <a:rPr lang="en-US" altLang="zh-CN" sz="1200" kern="100" dirty="0" smtClean="0">
                          <a:solidFill>
                            <a:srgbClr val="000000"/>
                          </a:solidFill>
                          <a:latin typeface="Arial"/>
                          <a:ea typeface="宋体"/>
                          <a:cs typeface="Times New Roman"/>
                        </a:rPr>
                        <a:t>2</a:t>
                      </a:r>
                      <a:endParaRPr lang="zh-CN" altLang="en-US" sz="1200" kern="100" dirty="0">
                        <a:solidFill>
                          <a:srgbClr val="000000"/>
                        </a:solidFill>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marL="0" algn="just" defTabSz="914400" rtl="0" eaLnBrk="1" latinLnBrk="0" hangingPunct="1">
                        <a:lnSpc>
                          <a:spcPct val="150000"/>
                        </a:lnSpc>
                        <a:spcBef>
                          <a:spcPts val="400"/>
                        </a:spcBef>
                        <a:spcAft>
                          <a:spcPts val="400"/>
                        </a:spcAft>
                      </a:pPr>
                      <a:r>
                        <a:rPr lang="en-US" altLang="zh-CN" sz="1200" kern="100" dirty="0" smtClean="0">
                          <a:solidFill>
                            <a:srgbClr val="000000"/>
                          </a:solidFill>
                          <a:latin typeface="Arial"/>
                          <a:ea typeface="宋体"/>
                          <a:cs typeface="Times New Roman"/>
                        </a:rPr>
                        <a:t>1</a:t>
                      </a:r>
                      <a:endParaRPr lang="zh-CN" altLang="en-US" sz="1200" kern="100" dirty="0">
                        <a:solidFill>
                          <a:srgbClr val="000000"/>
                        </a:solidFill>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just">
                        <a:lnSpc>
                          <a:spcPct val="150000"/>
                        </a:lnSpc>
                        <a:spcBef>
                          <a:spcPts val="400"/>
                        </a:spcBef>
                        <a:spcAft>
                          <a:spcPts val="400"/>
                        </a:spcAft>
                      </a:pPr>
                      <a:r>
                        <a:rPr lang="zh-CN" sz="1200" kern="100" dirty="0" smtClean="0">
                          <a:solidFill>
                            <a:srgbClr val="000000"/>
                          </a:solidFill>
                          <a:latin typeface="Arial"/>
                          <a:ea typeface="宋体"/>
                          <a:cs typeface="Times New Roman"/>
                        </a:rPr>
                        <a:t>芙蓉姐姐</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dirty="0" smtClean="0">
                          <a:solidFill>
                            <a:srgbClr val="000000"/>
                          </a:solidFill>
                          <a:latin typeface="Arial"/>
                          <a:ea typeface="宋体"/>
                          <a:cs typeface="Times New Roman"/>
                        </a:rPr>
                        <a:t>…</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dirty="0" smtClean="0">
                          <a:solidFill>
                            <a:srgbClr val="000000"/>
                          </a:solidFill>
                          <a:latin typeface="Arial"/>
                          <a:ea typeface="宋体"/>
                          <a:cs typeface="Times New Roman"/>
                        </a:rPr>
                        <a:t>…</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6668">
                <a:tc>
                  <a:txBody>
                    <a:bodyPr/>
                    <a:lstStyle/>
                    <a:p>
                      <a:pPr algn="just">
                        <a:lnSpc>
                          <a:spcPct val="150000"/>
                        </a:lnSpc>
                        <a:spcBef>
                          <a:spcPts val="400"/>
                        </a:spcBef>
                        <a:spcAft>
                          <a:spcPts val="400"/>
                        </a:spcAft>
                      </a:pPr>
                      <a:r>
                        <a:rPr lang="en-US" altLang="zh-CN" sz="1200" kern="100" dirty="0" smtClean="0">
                          <a:solidFill>
                            <a:srgbClr val="000000"/>
                          </a:solidFill>
                          <a:latin typeface="Arial"/>
                          <a:ea typeface="宋体"/>
                          <a:cs typeface="Times New Roman"/>
                        </a:rPr>
                        <a:t>3</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marL="0" algn="just" defTabSz="914400" rtl="0" eaLnBrk="1" latinLnBrk="0" hangingPunct="1">
                        <a:lnSpc>
                          <a:spcPct val="150000"/>
                        </a:lnSpc>
                        <a:spcBef>
                          <a:spcPts val="400"/>
                        </a:spcBef>
                        <a:spcAft>
                          <a:spcPts val="400"/>
                        </a:spcAft>
                      </a:pPr>
                      <a:r>
                        <a:rPr lang="en-US" altLang="zh-CN" sz="1200" kern="100" dirty="0" smtClean="0">
                          <a:solidFill>
                            <a:srgbClr val="000000"/>
                          </a:solidFill>
                          <a:latin typeface="Arial"/>
                          <a:ea typeface="宋体"/>
                          <a:cs typeface="Times New Roman"/>
                        </a:rPr>
                        <a:t>1</a:t>
                      </a:r>
                      <a:endParaRPr lang="zh-CN" altLang="en-US" sz="1200" kern="100" dirty="0">
                        <a:solidFill>
                          <a:srgbClr val="000000"/>
                        </a:solidFill>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marL="0" algn="just" defTabSz="914400" rtl="0" eaLnBrk="1" latinLnBrk="0" hangingPunct="1">
                        <a:lnSpc>
                          <a:spcPct val="150000"/>
                        </a:lnSpc>
                        <a:spcBef>
                          <a:spcPts val="400"/>
                        </a:spcBef>
                        <a:spcAft>
                          <a:spcPts val="400"/>
                        </a:spcAft>
                      </a:pPr>
                      <a:r>
                        <a:rPr lang="en-US" altLang="en-US" sz="1200" kern="100" dirty="0" smtClean="0">
                          <a:solidFill>
                            <a:srgbClr val="000000"/>
                          </a:solidFill>
                          <a:latin typeface="Arial"/>
                          <a:ea typeface="宋体"/>
                          <a:cs typeface="Times New Roman"/>
                        </a:rPr>
                        <a:t>1</a:t>
                      </a:r>
                      <a:endParaRPr lang="en-US" altLang="en-US" sz="1200" kern="100" dirty="0">
                        <a:solidFill>
                          <a:srgbClr val="000000"/>
                        </a:solidFill>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just">
                        <a:lnSpc>
                          <a:spcPct val="150000"/>
                        </a:lnSpc>
                        <a:spcBef>
                          <a:spcPts val="400"/>
                        </a:spcBef>
                        <a:spcAft>
                          <a:spcPts val="400"/>
                        </a:spcAft>
                      </a:pPr>
                      <a:r>
                        <a:rPr lang="zh-CN" altLang="en-US" sz="1200" kern="100" dirty="0" smtClean="0">
                          <a:solidFill>
                            <a:srgbClr val="000000"/>
                          </a:solidFill>
                          <a:latin typeface="Arial"/>
                          <a:ea typeface="宋体"/>
                          <a:cs typeface="Times New Roman"/>
                        </a:rPr>
                        <a:t>范冰冰</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dirty="0" smtClean="0">
                          <a:solidFill>
                            <a:srgbClr val="000000"/>
                          </a:solidFill>
                          <a:latin typeface="Arial"/>
                          <a:ea typeface="宋体"/>
                          <a:cs typeface="Times New Roman"/>
                        </a:rPr>
                        <a:t>…</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dirty="0" smtClean="0">
                          <a:solidFill>
                            <a:srgbClr val="000000"/>
                          </a:solidFill>
                          <a:latin typeface="Arial"/>
                          <a:ea typeface="宋体"/>
                          <a:cs typeface="Times New Roman"/>
                        </a:rPr>
                        <a:t>…</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5" name="文本框 1">
            <a:extLst>
              <a:ext uri="{FF2B5EF4-FFF2-40B4-BE49-F238E27FC236}">
                <a16:creationId xmlns:a16="http://schemas.microsoft.com/office/drawing/2014/main" xmlns="" id="{9EBE7EC0-2F2A-4A9F-BB83-DBE4093374F9}"/>
              </a:ext>
            </a:extLst>
          </p:cNvPr>
          <p:cNvSpPr txBox="1"/>
          <p:nvPr/>
        </p:nvSpPr>
        <p:spPr>
          <a:xfrm>
            <a:off x="5398576" y="2436627"/>
            <a:ext cx="1400268" cy="438518"/>
          </a:xfrm>
          <a:prstGeom prst="rect">
            <a:avLst/>
          </a:prstGeom>
          <a:noFill/>
        </p:spPr>
        <p:txBody>
          <a:bodyPr wrap="square" rtlCol="0">
            <a:spAutoFit/>
          </a:bodyPr>
          <a:lstStyle/>
          <a:p>
            <a:pPr>
              <a:lnSpc>
                <a:spcPct val="150000"/>
              </a:lnSpc>
            </a:pPr>
            <a:r>
              <a:rPr lang="zh-CN" altLang="en-US" sz="1700" dirty="0" smtClean="0">
                <a:solidFill>
                  <a:srgbClr val="9900CC"/>
                </a:solidFill>
                <a:latin typeface="微软雅黑" panose="020B0503020204020204" pitchFamily="34" charset="-122"/>
                <a:ea typeface="微软雅黑" panose="020B0503020204020204" pitchFamily="34" charset="-122"/>
              </a:rPr>
              <a:t>学生信息表</a:t>
            </a:r>
            <a:endParaRPr lang="it-IT" altLang="zh-CN" sz="1700" dirty="0" smtClean="0">
              <a:solidFill>
                <a:srgbClr val="9900CC"/>
              </a:solidFill>
              <a:latin typeface="微软雅黑" panose="020B0503020204020204" pitchFamily="34" charset="-122"/>
              <a:ea typeface="微软雅黑" panose="020B0503020204020204" pitchFamily="34" charset="-122"/>
            </a:endParaRPr>
          </a:p>
        </p:txBody>
      </p:sp>
      <p:sp>
        <p:nvSpPr>
          <p:cNvPr id="26" name="文本框 1">
            <a:extLst>
              <a:ext uri="{FF2B5EF4-FFF2-40B4-BE49-F238E27FC236}">
                <a16:creationId xmlns:a16="http://schemas.microsoft.com/office/drawing/2014/main" xmlns="" id="{9EBE7EC0-2F2A-4A9F-BB83-DBE4093374F9}"/>
              </a:ext>
            </a:extLst>
          </p:cNvPr>
          <p:cNvSpPr txBox="1"/>
          <p:nvPr/>
        </p:nvSpPr>
        <p:spPr>
          <a:xfrm>
            <a:off x="708207" y="3944504"/>
            <a:ext cx="1468444" cy="438518"/>
          </a:xfrm>
          <a:prstGeom prst="rect">
            <a:avLst/>
          </a:prstGeom>
          <a:noFill/>
        </p:spPr>
        <p:txBody>
          <a:bodyPr wrap="square" rtlCol="0">
            <a:spAutoFit/>
          </a:bodyPr>
          <a:lstStyle/>
          <a:p>
            <a:pPr>
              <a:lnSpc>
                <a:spcPct val="150000"/>
              </a:lnSpc>
            </a:pPr>
            <a:r>
              <a:rPr lang="zh-CN" altLang="en-US" sz="1700" dirty="0" smtClean="0">
                <a:solidFill>
                  <a:srgbClr val="9900CC"/>
                </a:solidFill>
                <a:latin typeface="微软雅黑" panose="020B0503020204020204" pitchFamily="34" charset="-122"/>
                <a:ea typeface="微软雅黑" panose="020B0503020204020204" pitchFamily="34" charset="-122"/>
              </a:rPr>
              <a:t>超女信息表</a:t>
            </a:r>
            <a:endParaRPr lang="it-IT" altLang="zh-CN" sz="1700" dirty="0" smtClean="0">
              <a:solidFill>
                <a:srgbClr val="9900C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43986"/>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线性表的基本操作</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1">
            <a:extLst>
              <a:ext uri="{FF2B5EF4-FFF2-40B4-BE49-F238E27FC236}">
                <a16:creationId xmlns:a16="http://schemas.microsoft.com/office/drawing/2014/main" xmlns="" id="{9EBE7EC0-2F2A-4A9F-BB83-DBE4093374F9}"/>
              </a:ext>
            </a:extLst>
          </p:cNvPr>
          <p:cNvSpPr txBox="1"/>
          <p:nvPr/>
        </p:nvSpPr>
        <p:spPr>
          <a:xfrm>
            <a:off x="509171" y="1194097"/>
            <a:ext cx="10732557" cy="5586145"/>
          </a:xfrm>
          <a:prstGeom prst="rect">
            <a:avLst/>
          </a:prstGeom>
          <a:noFill/>
        </p:spPr>
        <p:txBody>
          <a:bodyPr wrap="square" rtlCol="0">
            <a:spAutoFit/>
          </a:bodyPr>
          <a:lstStyle/>
          <a:p>
            <a:pPr>
              <a:lnSpc>
                <a:spcPct val="150000"/>
              </a:lnSpc>
              <a:buFont typeface="Wingdings" pitchFamily="2" charset="2"/>
              <a:buChar char="u"/>
            </a:pPr>
            <a:r>
              <a:rPr lang="en-US" altLang="zh-CN" sz="1600" dirty="0" smtClean="0"/>
              <a:t>  </a:t>
            </a:r>
            <a:r>
              <a:rPr lang="en-US" altLang="zh-CN" sz="1700" dirty="0" err="1" smtClean="0">
                <a:latin typeface="微软雅黑" panose="020B0503020204020204" pitchFamily="34" charset="-122"/>
                <a:ea typeface="微软雅黑" panose="020B0503020204020204" pitchFamily="34" charset="-122"/>
              </a:rPr>
              <a:t>InitList</a:t>
            </a:r>
            <a:r>
              <a:rPr lang="en-US" altLang="zh-CN" sz="1700" dirty="0" smtClean="0">
                <a:latin typeface="微软雅黑" panose="020B0503020204020204" pitchFamily="34" charset="-122"/>
                <a:ea typeface="微软雅黑" panose="020B0503020204020204" pitchFamily="34" charset="-122"/>
              </a:rPr>
              <a:t>(L)</a:t>
            </a:r>
            <a:r>
              <a:rPr lang="zh-CN" altLang="en-US" sz="1700" dirty="0" smtClean="0">
                <a:latin typeface="微软雅黑" panose="020B0503020204020204" pitchFamily="34" charset="-122"/>
                <a:ea typeface="微软雅黑" panose="020B0503020204020204" pitchFamily="34" charset="-122"/>
              </a:rPr>
              <a:t>：初始化表，构造一个空的线性表</a:t>
            </a:r>
            <a:r>
              <a:rPr lang="en-US" altLang="zh-CN" sz="1700" dirty="0" smtClean="0">
                <a:latin typeface="微软雅黑" panose="020B0503020204020204" pitchFamily="34" charset="-122"/>
                <a:ea typeface="微软雅黑" panose="020B0503020204020204" pitchFamily="34" charset="-122"/>
              </a:rPr>
              <a:t>L</a:t>
            </a:r>
            <a:r>
              <a:rPr lang="zh-CN" altLang="en-US" sz="1700" dirty="0" smtClean="0">
                <a:latin typeface="微软雅黑" panose="020B0503020204020204" pitchFamily="34" charset="-122"/>
                <a:ea typeface="微软雅黑" panose="020B0503020204020204" pitchFamily="34" charset="-122"/>
              </a:rPr>
              <a:t>，分配内存空间。</a:t>
            </a:r>
            <a:endParaRPr lang="en-US" altLang="zh-CN" sz="1700" dirty="0" smtClean="0">
              <a:latin typeface="微软雅黑" panose="020B0503020204020204" pitchFamily="34" charset="-122"/>
              <a:ea typeface="微软雅黑" panose="020B0503020204020204" pitchFamily="34" charset="-122"/>
            </a:endParaRPr>
          </a:p>
          <a:p>
            <a:pPr>
              <a:lnSpc>
                <a:spcPct val="150000"/>
              </a:lnSpc>
              <a:buFont typeface="Wingdings" pitchFamily="2" charset="2"/>
              <a:buChar char="u"/>
            </a:pP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DestroyList</a:t>
            </a:r>
            <a:r>
              <a:rPr lang="en-US" altLang="zh-CN" sz="1700" dirty="0" smtClean="0">
                <a:latin typeface="微软雅黑" panose="020B0503020204020204" pitchFamily="34" charset="-122"/>
                <a:ea typeface="微软雅黑" panose="020B0503020204020204" pitchFamily="34" charset="-122"/>
              </a:rPr>
              <a:t>(L)</a:t>
            </a:r>
            <a:r>
              <a:rPr lang="zh-CN" altLang="en-US" sz="1700" dirty="0" smtClean="0">
                <a:latin typeface="微软雅黑" panose="020B0503020204020204" pitchFamily="34" charset="-122"/>
                <a:ea typeface="微软雅黑" panose="020B0503020204020204" pitchFamily="34" charset="-122"/>
              </a:rPr>
              <a:t>：销毁表，释放线性表</a:t>
            </a:r>
            <a:r>
              <a:rPr lang="en-US" altLang="zh-CN" sz="1700" dirty="0" smtClean="0">
                <a:latin typeface="微软雅黑" panose="020B0503020204020204" pitchFamily="34" charset="-122"/>
                <a:ea typeface="微软雅黑" panose="020B0503020204020204" pitchFamily="34" charset="-122"/>
              </a:rPr>
              <a:t>L</a:t>
            </a:r>
            <a:r>
              <a:rPr lang="zh-CN" altLang="en-US" sz="1700" dirty="0" smtClean="0">
                <a:latin typeface="微软雅黑" panose="020B0503020204020204" pitchFamily="34" charset="-122"/>
                <a:ea typeface="微软雅黑" panose="020B0503020204020204" pitchFamily="34" charset="-122"/>
              </a:rPr>
              <a:t>所占用的内存空间。</a:t>
            </a:r>
            <a:endParaRPr lang="en-US" altLang="zh-CN" sz="1700" dirty="0" smtClean="0">
              <a:latin typeface="微软雅黑" panose="020B0503020204020204" pitchFamily="34" charset="-122"/>
              <a:ea typeface="微软雅黑" panose="020B0503020204020204" pitchFamily="34" charset="-122"/>
            </a:endParaRPr>
          </a:p>
          <a:p>
            <a:pPr>
              <a:lnSpc>
                <a:spcPct val="150000"/>
              </a:lnSpc>
              <a:buFont typeface="Wingdings" pitchFamily="2" charset="2"/>
              <a:buChar char="u"/>
            </a:pP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ClearList</a:t>
            </a:r>
            <a:r>
              <a:rPr lang="en-US" altLang="zh-CN" sz="1700" dirty="0" smtClean="0">
                <a:latin typeface="微软雅黑" panose="020B0503020204020204" pitchFamily="34" charset="-122"/>
                <a:ea typeface="微软雅黑" panose="020B0503020204020204" pitchFamily="34" charset="-122"/>
              </a:rPr>
              <a:t>(L)</a:t>
            </a:r>
            <a:r>
              <a:rPr lang="zh-CN" altLang="en-US" sz="1700" dirty="0" smtClean="0">
                <a:latin typeface="微软雅黑" panose="020B0503020204020204" pitchFamily="34" charset="-122"/>
                <a:ea typeface="微软雅黑" panose="020B0503020204020204" pitchFamily="34" charset="-122"/>
              </a:rPr>
              <a:t>：清空表，删除表中全部的元素。</a:t>
            </a:r>
            <a:endParaRPr lang="en-US" altLang="zh-CN" sz="1700" dirty="0" smtClean="0">
              <a:latin typeface="微软雅黑" panose="020B0503020204020204" pitchFamily="34" charset="-122"/>
              <a:ea typeface="微软雅黑" panose="020B0503020204020204" pitchFamily="34" charset="-122"/>
            </a:endParaRPr>
          </a:p>
          <a:p>
            <a:pPr>
              <a:lnSpc>
                <a:spcPct val="150000"/>
              </a:lnSpc>
              <a:buFont typeface="Wingdings" pitchFamily="2" charset="2"/>
              <a:buChar char="u"/>
            </a:pP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ListInsert</a:t>
            </a:r>
            <a:r>
              <a:rPr lang="en-US" altLang="zh-CN" sz="1700" dirty="0" smtClean="0">
                <a:latin typeface="微软雅黑" panose="020B0503020204020204" pitchFamily="34" charset="-122"/>
                <a:ea typeface="微软雅黑" panose="020B0503020204020204" pitchFamily="34" charset="-122"/>
              </a:rPr>
              <a:t>(</a:t>
            </a:r>
            <a:r>
              <a:rPr lang="en-US" altLang="zh-CN" sz="1700" dirty="0" err="1" smtClean="0">
                <a:latin typeface="微软雅黑" panose="020B0503020204020204" pitchFamily="34" charset="-122"/>
                <a:ea typeface="微软雅黑" panose="020B0503020204020204" pitchFamily="34" charset="-122"/>
              </a:rPr>
              <a:t>L,i,e</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：插入操作，在表</a:t>
            </a:r>
            <a:r>
              <a:rPr lang="en-US" altLang="zh-CN" sz="1700" dirty="0" smtClean="0">
                <a:latin typeface="微软雅黑" panose="020B0503020204020204" pitchFamily="34" charset="-122"/>
                <a:ea typeface="微软雅黑" panose="020B0503020204020204" pitchFamily="34" charset="-122"/>
              </a:rPr>
              <a:t>L</a:t>
            </a:r>
            <a:r>
              <a:rPr lang="zh-CN" altLang="en-US" sz="1700" dirty="0" smtClean="0">
                <a:latin typeface="微软雅黑" panose="020B0503020204020204" pitchFamily="34" charset="-122"/>
                <a:ea typeface="微软雅黑" panose="020B0503020204020204" pitchFamily="34" charset="-122"/>
              </a:rPr>
              <a:t>中的第</a:t>
            </a:r>
            <a:r>
              <a:rPr lang="en-US" altLang="zh-CN" sz="1700" dirty="0" err="1" smtClean="0">
                <a:latin typeface="微软雅黑" panose="020B0503020204020204" pitchFamily="34" charset="-122"/>
                <a:ea typeface="微软雅黑" panose="020B0503020204020204" pitchFamily="34" charset="-122"/>
              </a:rPr>
              <a:t>i</a:t>
            </a:r>
            <a:r>
              <a:rPr lang="zh-CN" altLang="en-US" sz="1700" dirty="0" smtClean="0">
                <a:latin typeface="微软雅黑" panose="020B0503020204020204" pitchFamily="34" charset="-122"/>
                <a:ea typeface="微软雅黑" panose="020B0503020204020204" pitchFamily="34" charset="-122"/>
              </a:rPr>
              <a:t>个位置上插入指定元素</a:t>
            </a:r>
            <a:r>
              <a:rPr lang="en-US" altLang="zh-CN" sz="1700" dirty="0" smtClean="0">
                <a:latin typeface="微软雅黑" panose="020B0503020204020204" pitchFamily="34" charset="-122"/>
                <a:ea typeface="微软雅黑" panose="020B0503020204020204" pitchFamily="34" charset="-122"/>
              </a:rPr>
              <a:t>e</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a:p>
            <a:pPr>
              <a:lnSpc>
                <a:spcPct val="150000"/>
              </a:lnSpc>
              <a:buFont typeface="Wingdings" pitchFamily="2" charset="2"/>
              <a:buChar char="u"/>
            </a:pP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ListUpdate</a:t>
            </a:r>
            <a:r>
              <a:rPr lang="en-US" altLang="zh-CN" sz="1700" dirty="0" smtClean="0">
                <a:latin typeface="微软雅黑" panose="020B0503020204020204" pitchFamily="34" charset="-122"/>
                <a:ea typeface="微软雅黑" panose="020B0503020204020204" pitchFamily="34" charset="-122"/>
              </a:rPr>
              <a:t>(</a:t>
            </a:r>
            <a:r>
              <a:rPr lang="en-US" altLang="zh-CN" sz="1700" dirty="0" err="1" smtClean="0">
                <a:latin typeface="微软雅黑" panose="020B0503020204020204" pitchFamily="34" charset="-122"/>
                <a:ea typeface="微软雅黑" panose="020B0503020204020204" pitchFamily="34" charset="-122"/>
              </a:rPr>
              <a:t>L,i,e</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：修改操作，把表</a:t>
            </a:r>
            <a:r>
              <a:rPr lang="en-US" altLang="zh-CN" sz="1700" dirty="0" smtClean="0">
                <a:latin typeface="微软雅黑" panose="020B0503020204020204" pitchFamily="34" charset="-122"/>
                <a:ea typeface="微软雅黑" panose="020B0503020204020204" pitchFamily="34" charset="-122"/>
              </a:rPr>
              <a:t>L</a:t>
            </a:r>
            <a:r>
              <a:rPr lang="zh-CN" altLang="en-US" sz="1700" dirty="0" smtClean="0">
                <a:latin typeface="微软雅黑" panose="020B0503020204020204" pitchFamily="34" charset="-122"/>
                <a:ea typeface="微软雅黑" panose="020B0503020204020204" pitchFamily="34" charset="-122"/>
              </a:rPr>
              <a:t>中的第</a:t>
            </a:r>
            <a:r>
              <a:rPr lang="en-US" altLang="zh-CN" sz="1700" dirty="0" err="1" smtClean="0">
                <a:latin typeface="微软雅黑" panose="020B0503020204020204" pitchFamily="34" charset="-122"/>
                <a:ea typeface="微软雅黑" panose="020B0503020204020204" pitchFamily="34" charset="-122"/>
              </a:rPr>
              <a:t>i</a:t>
            </a:r>
            <a:r>
              <a:rPr lang="zh-CN" altLang="en-US" sz="1700" dirty="0" smtClean="0">
                <a:latin typeface="微软雅黑" panose="020B0503020204020204" pitchFamily="34" charset="-122"/>
                <a:ea typeface="微软雅黑" panose="020B0503020204020204" pitchFamily="34" charset="-122"/>
              </a:rPr>
              <a:t>个位置上的元素的值修改为</a:t>
            </a:r>
            <a:r>
              <a:rPr lang="en-US" altLang="zh-CN" sz="1700" dirty="0" smtClean="0">
                <a:latin typeface="微软雅黑" panose="020B0503020204020204" pitchFamily="34" charset="-122"/>
                <a:ea typeface="微软雅黑" panose="020B0503020204020204" pitchFamily="34" charset="-122"/>
              </a:rPr>
              <a:t>e</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a:p>
            <a:pPr>
              <a:lnSpc>
                <a:spcPct val="150000"/>
              </a:lnSpc>
              <a:buFont typeface="Wingdings" pitchFamily="2" charset="2"/>
              <a:buChar char="u"/>
            </a:pP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ListDelete</a:t>
            </a:r>
            <a:r>
              <a:rPr lang="en-US" altLang="zh-CN" sz="1700" dirty="0" smtClean="0">
                <a:latin typeface="微软雅黑" panose="020B0503020204020204" pitchFamily="34" charset="-122"/>
                <a:ea typeface="微软雅黑" panose="020B0503020204020204" pitchFamily="34" charset="-122"/>
              </a:rPr>
              <a:t>(</a:t>
            </a:r>
            <a:r>
              <a:rPr lang="en-US" altLang="zh-CN" sz="1700" dirty="0" err="1" smtClean="0">
                <a:latin typeface="微软雅黑" panose="020B0503020204020204" pitchFamily="34" charset="-122"/>
                <a:ea typeface="微软雅黑" panose="020B0503020204020204" pitchFamily="34" charset="-122"/>
              </a:rPr>
              <a:t>L,i,e</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：删除操作，删除表</a:t>
            </a:r>
            <a:r>
              <a:rPr lang="en-US" altLang="zh-CN" sz="1700" dirty="0" smtClean="0">
                <a:latin typeface="微软雅黑" panose="020B0503020204020204" pitchFamily="34" charset="-122"/>
                <a:ea typeface="微软雅黑" panose="020B0503020204020204" pitchFamily="34" charset="-122"/>
              </a:rPr>
              <a:t>L</a:t>
            </a:r>
            <a:r>
              <a:rPr lang="zh-CN" altLang="en-US" sz="1700" dirty="0" smtClean="0">
                <a:latin typeface="微软雅黑" panose="020B0503020204020204" pitchFamily="34" charset="-122"/>
                <a:ea typeface="微软雅黑" panose="020B0503020204020204" pitchFamily="34" charset="-122"/>
              </a:rPr>
              <a:t>中第</a:t>
            </a:r>
            <a:r>
              <a:rPr lang="en-US" altLang="zh-CN" sz="1700" dirty="0" err="1" smtClean="0">
                <a:latin typeface="微软雅黑" panose="020B0503020204020204" pitchFamily="34" charset="-122"/>
                <a:ea typeface="微软雅黑" panose="020B0503020204020204" pitchFamily="34" charset="-122"/>
              </a:rPr>
              <a:t>i</a:t>
            </a:r>
            <a:r>
              <a:rPr lang="zh-CN" altLang="en-US" sz="1700" dirty="0" smtClean="0">
                <a:latin typeface="微软雅黑" panose="020B0503020204020204" pitchFamily="34" charset="-122"/>
                <a:ea typeface="微软雅黑" panose="020B0503020204020204" pitchFamily="34" charset="-122"/>
              </a:rPr>
              <a:t>个位置的元素，并用</a:t>
            </a:r>
            <a:r>
              <a:rPr lang="en-US" altLang="zh-CN" sz="1700" dirty="0" smtClean="0">
                <a:latin typeface="微软雅黑" panose="020B0503020204020204" pitchFamily="34" charset="-122"/>
                <a:ea typeface="微软雅黑" panose="020B0503020204020204" pitchFamily="34" charset="-122"/>
              </a:rPr>
              <a:t>e</a:t>
            </a:r>
            <a:r>
              <a:rPr lang="zh-CN" altLang="en-US" sz="1700" dirty="0" smtClean="0">
                <a:latin typeface="微软雅黑" panose="020B0503020204020204" pitchFamily="34" charset="-122"/>
                <a:ea typeface="微软雅黑" panose="020B0503020204020204" pitchFamily="34" charset="-122"/>
              </a:rPr>
              <a:t>返回删除元素的值。</a:t>
            </a:r>
            <a:endParaRPr lang="en-US" altLang="zh-CN" sz="1700" dirty="0" smtClean="0">
              <a:latin typeface="微软雅黑" panose="020B0503020204020204" pitchFamily="34" charset="-122"/>
              <a:ea typeface="微软雅黑" panose="020B0503020204020204" pitchFamily="34" charset="-122"/>
            </a:endParaRPr>
          </a:p>
          <a:p>
            <a:pPr>
              <a:lnSpc>
                <a:spcPct val="150000"/>
              </a:lnSpc>
              <a:buFont typeface="Wingdings" pitchFamily="2" charset="2"/>
              <a:buChar char="u"/>
            </a:pP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ListSort</a:t>
            </a:r>
            <a:r>
              <a:rPr lang="en-US" altLang="zh-CN" sz="1700" dirty="0" smtClean="0">
                <a:latin typeface="微软雅黑" panose="020B0503020204020204" pitchFamily="34" charset="-122"/>
                <a:ea typeface="微软雅黑" panose="020B0503020204020204" pitchFamily="34" charset="-122"/>
              </a:rPr>
              <a:t>(L)</a:t>
            </a:r>
            <a:r>
              <a:rPr lang="zh-CN" altLang="en-US" sz="1700" dirty="0" smtClean="0">
                <a:latin typeface="微软雅黑" panose="020B0503020204020204" pitchFamily="34" charset="-122"/>
                <a:ea typeface="微软雅黑" panose="020B0503020204020204" pitchFamily="34" charset="-122"/>
              </a:rPr>
              <a:t>：排序操作，对表</a:t>
            </a:r>
            <a:r>
              <a:rPr lang="en-US" altLang="zh-CN" sz="1700" dirty="0" smtClean="0">
                <a:latin typeface="微软雅黑" panose="020B0503020204020204" pitchFamily="34" charset="-122"/>
                <a:ea typeface="微软雅黑" panose="020B0503020204020204" pitchFamily="34" charset="-122"/>
              </a:rPr>
              <a:t>L</a:t>
            </a:r>
            <a:r>
              <a:rPr lang="zh-CN" altLang="en-US" sz="1700" dirty="0" smtClean="0">
                <a:latin typeface="微软雅黑" panose="020B0503020204020204" pitchFamily="34" charset="-122"/>
                <a:ea typeface="微软雅黑" panose="020B0503020204020204" pitchFamily="34" charset="-122"/>
              </a:rPr>
              <a:t>中的元素排序。</a:t>
            </a:r>
            <a:endParaRPr lang="en-US" altLang="zh-CN" sz="1700" dirty="0" smtClean="0">
              <a:latin typeface="微软雅黑" panose="020B0503020204020204" pitchFamily="34" charset="-122"/>
              <a:ea typeface="微软雅黑" panose="020B0503020204020204" pitchFamily="34" charset="-122"/>
            </a:endParaRPr>
          </a:p>
          <a:p>
            <a:pPr>
              <a:lnSpc>
                <a:spcPct val="150000"/>
              </a:lnSpc>
              <a:buFont typeface="Wingdings" pitchFamily="2" charset="2"/>
              <a:buChar char="u"/>
            </a:pP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LocateElem</a:t>
            </a:r>
            <a:r>
              <a:rPr lang="en-US" altLang="zh-CN" sz="1700" dirty="0" smtClean="0">
                <a:latin typeface="微软雅黑" panose="020B0503020204020204" pitchFamily="34" charset="-122"/>
                <a:ea typeface="微软雅黑" panose="020B0503020204020204" pitchFamily="34" charset="-122"/>
              </a:rPr>
              <a:t>(</a:t>
            </a:r>
            <a:r>
              <a:rPr lang="en-US" altLang="zh-CN" sz="1700" dirty="0" err="1" smtClean="0">
                <a:latin typeface="微软雅黑" panose="020B0503020204020204" pitchFamily="34" charset="-122"/>
                <a:ea typeface="微软雅黑" panose="020B0503020204020204" pitchFamily="34" charset="-122"/>
              </a:rPr>
              <a:t>L,e</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：按值查找操作，在表</a:t>
            </a:r>
            <a:r>
              <a:rPr lang="en-US" altLang="zh-CN" sz="1700" dirty="0" smtClean="0">
                <a:latin typeface="微软雅黑" panose="020B0503020204020204" pitchFamily="34" charset="-122"/>
                <a:ea typeface="微软雅黑" panose="020B0503020204020204" pitchFamily="34" charset="-122"/>
              </a:rPr>
              <a:t>L</a:t>
            </a:r>
            <a:r>
              <a:rPr lang="zh-CN" altLang="en-US" sz="1700" dirty="0" smtClean="0">
                <a:latin typeface="微软雅黑" panose="020B0503020204020204" pitchFamily="34" charset="-122"/>
                <a:ea typeface="微软雅黑" panose="020B0503020204020204" pitchFamily="34" charset="-122"/>
              </a:rPr>
              <a:t>中查找具有给定关键字值的元素。</a:t>
            </a:r>
            <a:endParaRPr lang="en-US" altLang="zh-CN" sz="1700" dirty="0" smtClean="0">
              <a:latin typeface="微软雅黑" panose="020B0503020204020204" pitchFamily="34" charset="-122"/>
              <a:ea typeface="微软雅黑" panose="020B0503020204020204" pitchFamily="34" charset="-122"/>
            </a:endParaRPr>
          </a:p>
          <a:p>
            <a:pPr>
              <a:lnSpc>
                <a:spcPct val="150000"/>
              </a:lnSpc>
              <a:buFont typeface="Wingdings" pitchFamily="2" charset="2"/>
              <a:buChar char="u"/>
            </a:pP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GetElem</a:t>
            </a:r>
            <a:r>
              <a:rPr lang="en-US" altLang="zh-CN" sz="1700" dirty="0" smtClean="0">
                <a:latin typeface="微软雅黑" panose="020B0503020204020204" pitchFamily="34" charset="-122"/>
                <a:ea typeface="微软雅黑" panose="020B0503020204020204" pitchFamily="34" charset="-122"/>
              </a:rPr>
              <a:t>(</a:t>
            </a:r>
            <a:r>
              <a:rPr lang="en-US" altLang="zh-CN" sz="1700" dirty="0" err="1" smtClean="0">
                <a:latin typeface="微软雅黑" panose="020B0503020204020204" pitchFamily="34" charset="-122"/>
                <a:ea typeface="微软雅黑" panose="020B0503020204020204" pitchFamily="34" charset="-122"/>
              </a:rPr>
              <a:t>L,i</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：按位查找操作，获取表</a:t>
            </a:r>
            <a:r>
              <a:rPr lang="en-US" altLang="zh-CN" sz="1700" dirty="0" smtClean="0">
                <a:latin typeface="微软雅黑" panose="020B0503020204020204" pitchFamily="34" charset="-122"/>
                <a:ea typeface="微软雅黑" panose="020B0503020204020204" pitchFamily="34" charset="-122"/>
              </a:rPr>
              <a:t>L</a:t>
            </a:r>
            <a:r>
              <a:rPr lang="zh-CN" altLang="en-US" sz="1700" dirty="0" smtClean="0">
                <a:latin typeface="微软雅黑" panose="020B0503020204020204" pitchFamily="34" charset="-122"/>
                <a:ea typeface="微软雅黑" panose="020B0503020204020204" pitchFamily="34" charset="-122"/>
              </a:rPr>
              <a:t>中第</a:t>
            </a:r>
            <a:r>
              <a:rPr lang="en-US" altLang="zh-CN" sz="1700" dirty="0" err="1" smtClean="0">
                <a:latin typeface="微软雅黑" panose="020B0503020204020204" pitchFamily="34" charset="-122"/>
                <a:ea typeface="微软雅黑" panose="020B0503020204020204" pitchFamily="34" charset="-122"/>
              </a:rPr>
              <a:t>i</a:t>
            </a:r>
            <a:r>
              <a:rPr lang="zh-CN" altLang="en-US" sz="1700" dirty="0" smtClean="0">
                <a:latin typeface="微软雅黑" panose="020B0503020204020204" pitchFamily="34" charset="-122"/>
                <a:ea typeface="微软雅黑" panose="020B0503020204020204" pitchFamily="34" charset="-122"/>
              </a:rPr>
              <a:t>个位置的元素的值。</a:t>
            </a:r>
            <a:endParaRPr lang="en-US" altLang="zh-CN" sz="1700" dirty="0" smtClean="0">
              <a:latin typeface="微软雅黑" panose="020B0503020204020204" pitchFamily="34" charset="-122"/>
              <a:ea typeface="微软雅黑" panose="020B0503020204020204" pitchFamily="34" charset="-122"/>
            </a:endParaRPr>
          </a:p>
          <a:p>
            <a:pPr>
              <a:lnSpc>
                <a:spcPct val="150000"/>
              </a:lnSpc>
              <a:buFont typeface="Wingdings" pitchFamily="2" charset="2"/>
              <a:buChar char="u"/>
            </a:pPr>
            <a:r>
              <a:rPr lang="en-US" altLang="zh-CN" sz="1700" dirty="0" smtClean="0">
                <a:latin typeface="微软雅黑" panose="020B0503020204020204" pitchFamily="34" charset="-122"/>
                <a:ea typeface="微软雅黑" panose="020B0503020204020204" pitchFamily="34" charset="-122"/>
              </a:rPr>
              <a:t> Length(L)</a:t>
            </a:r>
            <a:r>
              <a:rPr lang="zh-CN" altLang="en-US" sz="1700" dirty="0" smtClean="0">
                <a:latin typeface="微软雅黑" panose="020B0503020204020204" pitchFamily="34" charset="-122"/>
                <a:ea typeface="微软雅黑" panose="020B0503020204020204" pitchFamily="34" charset="-122"/>
              </a:rPr>
              <a:t>：求表长，返回线性表</a:t>
            </a:r>
            <a:r>
              <a:rPr lang="en-US" altLang="zh-CN" sz="1700" dirty="0" smtClean="0">
                <a:latin typeface="微软雅黑" panose="020B0503020204020204" pitchFamily="34" charset="-122"/>
                <a:ea typeface="微软雅黑" panose="020B0503020204020204" pitchFamily="34" charset="-122"/>
              </a:rPr>
              <a:t>L</a:t>
            </a:r>
            <a:r>
              <a:rPr lang="zh-CN" altLang="en-US" sz="1700" dirty="0" smtClean="0">
                <a:latin typeface="微软雅黑" panose="020B0503020204020204" pitchFamily="34" charset="-122"/>
                <a:ea typeface="微软雅黑" panose="020B0503020204020204" pitchFamily="34" charset="-122"/>
              </a:rPr>
              <a:t>的长度，即</a:t>
            </a:r>
            <a:r>
              <a:rPr lang="en-US" altLang="zh-CN" sz="1700" dirty="0" smtClean="0">
                <a:latin typeface="微软雅黑" panose="020B0503020204020204" pitchFamily="34" charset="-122"/>
                <a:ea typeface="微软雅黑" panose="020B0503020204020204" pitchFamily="34" charset="-122"/>
              </a:rPr>
              <a:t>L</a:t>
            </a:r>
            <a:r>
              <a:rPr lang="zh-CN" altLang="en-US" sz="1700" dirty="0" smtClean="0">
                <a:latin typeface="微软雅黑" panose="020B0503020204020204" pitchFamily="34" charset="-122"/>
                <a:ea typeface="微软雅黑" panose="020B0503020204020204" pitchFamily="34" charset="-122"/>
              </a:rPr>
              <a:t>中数据元素的个数。</a:t>
            </a:r>
            <a:endParaRPr lang="en-US" altLang="zh-CN" sz="1700" dirty="0" smtClean="0">
              <a:latin typeface="微软雅黑" panose="020B0503020204020204" pitchFamily="34" charset="-122"/>
              <a:ea typeface="微软雅黑" panose="020B0503020204020204" pitchFamily="34" charset="-122"/>
            </a:endParaRPr>
          </a:p>
          <a:p>
            <a:pPr>
              <a:lnSpc>
                <a:spcPct val="150000"/>
              </a:lnSpc>
              <a:buFont typeface="Wingdings" pitchFamily="2" charset="2"/>
              <a:buChar char="u"/>
            </a:pP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PrintList</a:t>
            </a:r>
            <a:r>
              <a:rPr lang="en-US" altLang="zh-CN" sz="1700" dirty="0" smtClean="0">
                <a:latin typeface="微软雅黑" panose="020B0503020204020204" pitchFamily="34" charset="-122"/>
                <a:ea typeface="微软雅黑" panose="020B0503020204020204" pitchFamily="34" charset="-122"/>
              </a:rPr>
              <a:t>(L)</a:t>
            </a:r>
            <a:r>
              <a:rPr lang="zh-CN" altLang="en-US" sz="1700" dirty="0" smtClean="0">
                <a:latin typeface="微软雅黑" panose="020B0503020204020204" pitchFamily="34" charset="-122"/>
                <a:ea typeface="微软雅黑" panose="020B0503020204020204" pitchFamily="34" charset="-122"/>
              </a:rPr>
              <a:t>：输出操作，按前后顺序输出线性表</a:t>
            </a:r>
            <a:r>
              <a:rPr lang="en-US" altLang="zh-CN" sz="1700" dirty="0" smtClean="0">
                <a:latin typeface="微软雅黑" panose="020B0503020204020204" pitchFamily="34" charset="-122"/>
                <a:ea typeface="微软雅黑" panose="020B0503020204020204" pitchFamily="34" charset="-122"/>
              </a:rPr>
              <a:t>L</a:t>
            </a:r>
            <a:r>
              <a:rPr lang="zh-CN" altLang="en-US" sz="1700" dirty="0" smtClean="0">
                <a:latin typeface="微软雅黑" panose="020B0503020204020204" pitchFamily="34" charset="-122"/>
                <a:ea typeface="微软雅黑" panose="020B0503020204020204" pitchFamily="34" charset="-122"/>
              </a:rPr>
              <a:t>的所有元素值。</a:t>
            </a:r>
            <a:endParaRPr lang="en-US" altLang="zh-CN" sz="1700" dirty="0" smtClean="0">
              <a:latin typeface="微软雅黑" panose="020B0503020204020204" pitchFamily="34" charset="-122"/>
              <a:ea typeface="微软雅黑" panose="020B0503020204020204" pitchFamily="34" charset="-122"/>
            </a:endParaRPr>
          </a:p>
          <a:p>
            <a:pPr>
              <a:lnSpc>
                <a:spcPct val="150000"/>
              </a:lnSpc>
              <a:buFont typeface="Wingdings" pitchFamily="2" charset="2"/>
              <a:buChar char="u"/>
            </a:pP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MergeList</a:t>
            </a:r>
            <a:r>
              <a:rPr lang="en-US" altLang="zh-CN" sz="1700" dirty="0" smtClean="0">
                <a:latin typeface="微软雅黑" panose="020B0503020204020204" pitchFamily="34" charset="-122"/>
                <a:ea typeface="微软雅黑" panose="020B0503020204020204" pitchFamily="34" charset="-122"/>
              </a:rPr>
              <a:t>(</a:t>
            </a:r>
            <a:r>
              <a:rPr lang="en-US" altLang="zh-CN" sz="1700" dirty="0" err="1" smtClean="0">
                <a:latin typeface="微软雅黑" panose="020B0503020204020204" pitchFamily="34" charset="-122"/>
                <a:ea typeface="微软雅黑" panose="020B0503020204020204" pitchFamily="34" charset="-122"/>
              </a:rPr>
              <a:t>La,Lb,Lc</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：合并操作，把表</a:t>
            </a:r>
            <a:r>
              <a:rPr lang="en-US" altLang="zh-CN" sz="1700" dirty="0" smtClean="0">
                <a:latin typeface="微软雅黑" panose="020B0503020204020204" pitchFamily="34" charset="-122"/>
                <a:ea typeface="微软雅黑" panose="020B0503020204020204" pitchFamily="34" charset="-122"/>
              </a:rPr>
              <a:t>La</a:t>
            </a:r>
            <a:r>
              <a:rPr lang="zh-CN" altLang="en-US" sz="1700" dirty="0" smtClean="0">
                <a:latin typeface="微软雅黑" panose="020B0503020204020204" pitchFamily="34" charset="-122"/>
                <a:ea typeface="微软雅黑" panose="020B0503020204020204" pitchFamily="34" charset="-122"/>
              </a:rPr>
              <a:t>和</a:t>
            </a:r>
            <a:r>
              <a:rPr lang="en-US" altLang="zh-CN" sz="1700" dirty="0" smtClean="0">
                <a:latin typeface="微软雅黑" panose="020B0503020204020204" pitchFamily="34" charset="-122"/>
                <a:ea typeface="微软雅黑" panose="020B0503020204020204" pitchFamily="34" charset="-122"/>
              </a:rPr>
              <a:t>Lb</a:t>
            </a:r>
            <a:r>
              <a:rPr lang="zh-CN" altLang="en-US" sz="1700" dirty="0" smtClean="0">
                <a:latin typeface="微软雅黑" panose="020B0503020204020204" pitchFamily="34" charset="-122"/>
                <a:ea typeface="微软雅黑" panose="020B0503020204020204" pitchFamily="34" charset="-122"/>
              </a:rPr>
              <a:t>中的元素合并到表</a:t>
            </a:r>
            <a:r>
              <a:rPr lang="en-US" altLang="zh-CN" sz="1700" dirty="0" err="1" smtClean="0">
                <a:latin typeface="微软雅黑" panose="020B0503020204020204" pitchFamily="34" charset="-122"/>
                <a:ea typeface="微软雅黑" panose="020B0503020204020204" pitchFamily="34" charset="-122"/>
              </a:rPr>
              <a:t>Lc</a:t>
            </a:r>
            <a:r>
              <a:rPr lang="zh-CN" altLang="en-US" sz="1700" dirty="0" smtClean="0">
                <a:latin typeface="微软雅黑" panose="020B0503020204020204" pitchFamily="34" charset="-122"/>
                <a:ea typeface="微软雅黑" panose="020B0503020204020204" pitchFamily="34" charset="-122"/>
              </a:rPr>
              <a:t>中。</a:t>
            </a:r>
            <a:endParaRPr lang="en-US" altLang="zh-CN" sz="1700" dirty="0" smtClean="0">
              <a:latin typeface="微软雅黑" panose="020B0503020204020204" pitchFamily="34" charset="-122"/>
              <a:ea typeface="微软雅黑" panose="020B0503020204020204" pitchFamily="34" charset="-122"/>
            </a:endParaRPr>
          </a:p>
          <a:p>
            <a:pPr>
              <a:lnSpc>
                <a:spcPct val="150000"/>
              </a:lnSpc>
              <a:buFont typeface="Wingdings" pitchFamily="2" charset="2"/>
              <a:buChar char="u"/>
            </a:pPr>
            <a:r>
              <a:rPr lang="en-US" altLang="zh-CN" sz="1700" dirty="0" smtClean="0">
                <a:latin typeface="微软雅黑" panose="020B0503020204020204" pitchFamily="34" charset="-122"/>
                <a:ea typeface="微软雅黑" panose="020B0503020204020204" pitchFamily="34" charset="-122"/>
              </a:rPr>
              <a:t> Empty(L)</a:t>
            </a:r>
            <a:r>
              <a:rPr lang="zh-CN" altLang="en-US" sz="1700" dirty="0" smtClean="0">
                <a:latin typeface="微软雅黑" panose="020B0503020204020204" pitchFamily="34" charset="-122"/>
                <a:ea typeface="微软雅黑" panose="020B0503020204020204" pitchFamily="34" charset="-122"/>
              </a:rPr>
              <a:t>：判空操作，判断表是否为空。</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以上是举例列出线性表常用（基本）操作，函数（方法）和参数的命名仅供参考。</a:t>
            </a: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650344"/>
            <a:ext cx="12192000" cy="2250873"/>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lnSpc>
                <a:spcPct val="150000"/>
              </a:lnSpc>
            </a:pPr>
            <a:r>
              <a:rPr lang="zh-CN" altLang="en-US" sz="10600" b="1" dirty="0" smtClean="0">
                <a:solidFill>
                  <a:srgbClr val="9900CC"/>
                </a:solidFill>
                <a:latin typeface="微软雅黑" panose="020B0503020204020204" pitchFamily="34" charset="-122"/>
                <a:ea typeface="微软雅黑" panose="020B0503020204020204" pitchFamily="34" charset="-122"/>
              </a:rPr>
              <a:t>顺序表的定义</a:t>
            </a:r>
            <a:endParaRPr lang="en-US" altLang="zh-CN" sz="10600" b="1" dirty="0" smtClean="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2129604" y="3075969"/>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2787630" y="307596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445656" y="3075969"/>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100106" y="307596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758132" y="3075969"/>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405400" y="3075969"/>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6079578" y="3075969"/>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20" name="矩形 19"/>
          <p:cNvSpPr/>
          <p:nvPr/>
        </p:nvSpPr>
        <p:spPr>
          <a:xfrm>
            <a:off x="6737604" y="307596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7395630" y="3075969"/>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050080" y="307596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8708106" y="3075969"/>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9363178" y="3075965"/>
            <a:ext cx="634676" cy="75303"/>
          </a:xfrm>
          <a:prstGeom prst="rect">
            <a:avLst/>
          </a:prstGeom>
          <a:solidFill>
            <a:srgbClr val="FFFF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1">
            <a:extLst>
              <a:ext uri="{FF2B5EF4-FFF2-40B4-BE49-F238E27FC236}">
                <a16:creationId xmlns:a16="http://schemas.microsoft.com/office/drawing/2014/main" xmlns="" id="{9EBE7EC0-2F2A-4A9F-BB83-DBE4093374F9}"/>
              </a:ext>
            </a:extLst>
          </p:cNvPr>
          <p:cNvSpPr txBox="1"/>
          <p:nvPr/>
        </p:nvSpPr>
        <p:spPr>
          <a:xfrm>
            <a:off x="-3" y="2686022"/>
            <a:ext cx="12192000" cy="2250873"/>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lnSpc>
                <a:spcPct val="150000"/>
              </a:lnSpc>
            </a:pPr>
            <a:r>
              <a:rPr lang="zh-CN" altLang="en-US" sz="10600" b="1" dirty="0" smtClean="0">
                <a:solidFill>
                  <a:srgbClr val="9900CC"/>
                </a:solidFill>
                <a:latin typeface="微软雅黑" panose="020B0503020204020204" pitchFamily="34" charset="-122"/>
                <a:ea typeface="微软雅黑" panose="020B0503020204020204" pitchFamily="34" charset="-122"/>
              </a:rPr>
              <a:t>顺序表的实现</a:t>
            </a:r>
            <a:endParaRPr lang="en-US" altLang="zh-CN" sz="10600" b="1" dirty="0">
              <a:solidFill>
                <a:srgbClr val="9900C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43986"/>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顺序表的定义</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1">
            <a:extLst>
              <a:ext uri="{FF2B5EF4-FFF2-40B4-BE49-F238E27FC236}">
                <a16:creationId xmlns:a16="http://schemas.microsoft.com/office/drawing/2014/main" xmlns="" id="{9EBE7EC0-2F2A-4A9F-BB83-DBE4093374F9}"/>
              </a:ext>
            </a:extLst>
          </p:cNvPr>
          <p:cNvSpPr txBox="1"/>
          <p:nvPr/>
        </p:nvSpPr>
        <p:spPr>
          <a:xfrm>
            <a:off x="1183341" y="2807746"/>
            <a:ext cx="9724913" cy="2839239"/>
          </a:xfrm>
          <a:prstGeom prst="rect">
            <a:avLst/>
          </a:prstGeom>
          <a:noFill/>
        </p:spPr>
        <p:txBody>
          <a:bodyPr wrap="square" rtlCol="0">
            <a:spAutoFit/>
          </a:bodyPr>
          <a:lstStyle/>
          <a:p>
            <a:pPr>
              <a:lnSpc>
                <a:spcPct val="150000"/>
              </a:lnSpc>
            </a:pPr>
            <a:endParaRPr lang="en-US" altLang="zh-CN" sz="1700" dirty="0" smtClean="0">
              <a:latin typeface="微软雅黑" panose="020B0503020204020204" pitchFamily="34" charset="-122"/>
              <a:ea typeface="微软雅黑" panose="020B0503020204020204" pitchFamily="34" charset="-122"/>
            </a:endParaRPr>
          </a:p>
          <a:p>
            <a:pPr>
              <a:lnSpc>
                <a:spcPct val="150000"/>
              </a:lnSpc>
            </a:pP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zh-CN" altLang="en-US" sz="1700" dirty="0" smtClean="0">
                <a:latin typeface="微软雅黑" panose="020B0503020204020204" pitchFamily="34" charset="-122"/>
                <a:ea typeface="微软雅黑" panose="020B0503020204020204" pitchFamily="34" charset="-122"/>
              </a:rPr>
              <a:t>    在</a:t>
            </a:r>
            <a:r>
              <a:rPr lang="en-US" altLang="zh-CN" sz="1700" dirty="0" smtClean="0">
                <a:latin typeface="微软雅黑" panose="020B0503020204020204" pitchFamily="34" charset="-122"/>
                <a:ea typeface="微软雅黑" panose="020B0503020204020204" pitchFamily="34" charset="-122"/>
              </a:rPr>
              <a:t>C</a:t>
            </a:r>
            <a:r>
              <a:rPr lang="zh-CN" altLang="en-US" sz="1700" dirty="0" smtClean="0">
                <a:latin typeface="微软雅黑" panose="020B0503020204020204" pitchFamily="34" charset="-122"/>
                <a:ea typeface="微软雅黑" panose="020B0503020204020204" pitchFamily="34" charset="-122"/>
              </a:rPr>
              <a:t>语言中，如何分配地址连续的存储单元？ 数组 动态申请内存 </a:t>
            </a:r>
            <a:r>
              <a:rPr lang="en-US" altLang="zh-CN" sz="1700" dirty="0" err="1" smtClean="0">
                <a:latin typeface="微软雅黑" panose="020B0503020204020204" pitchFamily="34" charset="-122"/>
                <a:ea typeface="微软雅黑" panose="020B0503020204020204" pitchFamily="34" charset="-122"/>
              </a:rPr>
              <a:t>malloc</a:t>
            </a:r>
            <a:r>
              <a:rPr lang="en-US" altLang="zh-CN" sz="1700" dirty="0" smtClean="0">
                <a:latin typeface="微软雅黑" panose="020B0503020204020204" pitchFamily="34" charset="-122"/>
                <a:ea typeface="微软雅黑" panose="020B0503020204020204" pitchFamily="34" charset="-122"/>
              </a:rPr>
              <a:t> free</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zh-CN" altLang="en-US" sz="1700" dirty="0" smtClean="0">
                <a:latin typeface="微软雅黑" panose="020B0503020204020204" pitchFamily="34" charset="-122"/>
                <a:ea typeface="微软雅黑" panose="020B0503020204020204" pitchFamily="34" charset="-122"/>
              </a:rPr>
              <a:t>    顺序表的静态实现：采用数组，表初始化后不能扩展存储空间。</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顺序表的动态实现：采用动态分配内存，表可任意扩展存储空间。</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顺序表的优点是存储密度高，随机访问很快，通过数组下标或指针的运算，时间复杂度为</a:t>
            </a:r>
            <a:r>
              <a:rPr lang="en-US" altLang="zh-CN" sz="1700" dirty="0" smtClean="0">
                <a:latin typeface="微软雅黑" panose="020B0503020204020204" pitchFamily="34" charset="-122"/>
                <a:ea typeface="微软雅黑" panose="020B0503020204020204" pitchFamily="34" charset="-122"/>
              </a:rPr>
              <a:t>O(1)</a:t>
            </a:r>
            <a:r>
              <a:rPr lang="zh-CN" altLang="en-US" sz="1700" dirty="0" smtClean="0">
                <a:latin typeface="微软雅黑" panose="020B0503020204020204" pitchFamily="34" charset="-122"/>
                <a:ea typeface="微软雅黑" panose="020B0503020204020204" pitchFamily="34" charset="-122"/>
              </a:rPr>
              <a:t>，但插入和删除数据的时候，需要移动元素，内存拷贝次数比较多。</a:t>
            </a:r>
            <a:endParaRPr lang="en-US" altLang="zh-CN" sz="1700" dirty="0" smtClean="0">
              <a:latin typeface="微软雅黑" panose="020B0503020204020204" pitchFamily="34" charset="-122"/>
              <a:ea typeface="微软雅黑" panose="020B0503020204020204" pitchFamily="34" charset="-122"/>
            </a:endParaRPr>
          </a:p>
        </p:txBody>
      </p:sp>
      <p:sp>
        <p:nvSpPr>
          <p:cNvPr id="14" name="文本框 1">
            <a:extLst>
              <a:ext uri="{FF2B5EF4-FFF2-40B4-BE49-F238E27FC236}">
                <a16:creationId xmlns:a16="http://schemas.microsoft.com/office/drawing/2014/main" xmlns="" id="{9EBE7EC0-2F2A-4A9F-BB83-DBE4093374F9}"/>
              </a:ext>
            </a:extLst>
          </p:cNvPr>
          <p:cNvSpPr txBox="1"/>
          <p:nvPr/>
        </p:nvSpPr>
        <p:spPr>
          <a:xfrm>
            <a:off x="1185129" y="1228159"/>
            <a:ext cx="9724913" cy="830933"/>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采用顺序存储的方式实现的线性表简称顺序表，把逻辑上相邻的元素存储在物理位置上也相邻的存储单元中，元素之间的关系由存储单元的邻接关系来体现。</a:t>
            </a:r>
            <a:endParaRPr lang="en-US" altLang="zh-CN" sz="1700" dirty="0" smtClean="0">
              <a:latin typeface="微软雅黑" panose="020B0503020204020204" pitchFamily="34" charset="-122"/>
              <a:ea typeface="微软雅黑" panose="020B0503020204020204" pitchFamily="34" charset="-122"/>
            </a:endParaRPr>
          </a:p>
        </p:txBody>
      </p:sp>
      <p:pic>
        <p:nvPicPr>
          <p:cNvPr id="2050" name="Picture 2"/>
          <p:cNvPicPr>
            <a:picLocks noChangeAspect="1" noChangeArrowheads="1"/>
          </p:cNvPicPr>
          <p:nvPr/>
        </p:nvPicPr>
        <p:blipFill>
          <a:blip r:embed="rId2"/>
          <a:srcRect/>
          <a:stretch>
            <a:fillRect/>
          </a:stretch>
        </p:blipFill>
        <p:spPr bwMode="auto">
          <a:xfrm>
            <a:off x="2746058" y="2243251"/>
            <a:ext cx="4505325" cy="1209675"/>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43986"/>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注意事项</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1">
            <a:extLst>
              <a:ext uri="{FF2B5EF4-FFF2-40B4-BE49-F238E27FC236}">
                <a16:creationId xmlns:a16="http://schemas.microsoft.com/office/drawing/2014/main" xmlns="" id="{9EBE7EC0-2F2A-4A9F-BB83-DBE4093374F9}"/>
              </a:ext>
            </a:extLst>
          </p:cNvPr>
          <p:cNvSpPr txBox="1"/>
          <p:nvPr/>
        </p:nvSpPr>
        <p:spPr>
          <a:xfrm>
            <a:off x="1133135" y="1215613"/>
            <a:ext cx="9925726" cy="5170646"/>
          </a:xfrm>
          <a:prstGeom prst="rect">
            <a:avLst/>
          </a:prstGeom>
          <a:noFill/>
        </p:spPr>
        <p:txBody>
          <a:bodyPr wrap="square" rtlCol="0">
            <a:spAutoFit/>
          </a:bodyPr>
          <a:lstStyle/>
          <a:p>
            <a:pPr>
              <a:lnSpc>
                <a:spcPct val="150000"/>
              </a:lnSpc>
              <a:buFont typeface="Wingdings" pitchFamily="2" charset="2"/>
              <a:buChar char="u"/>
            </a:pP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大学几年，什么科目都可以混，唯英语和数据结构不可负，我鼓励大家学习，但数据结构不可速成，这是没办法的事。</a:t>
            </a:r>
            <a:endParaRPr lang="en-US" altLang="zh-CN" sz="1700" dirty="0" smtClean="0">
              <a:latin typeface="微软雅黑" panose="020B0503020204020204" pitchFamily="34" charset="-122"/>
              <a:ea typeface="微软雅黑" panose="020B0503020204020204" pitchFamily="34" charset="-122"/>
            </a:endParaRPr>
          </a:p>
          <a:p>
            <a:pPr>
              <a:lnSpc>
                <a:spcPct val="150000"/>
              </a:lnSpc>
              <a:buFont typeface="Wingdings" pitchFamily="2" charset="2"/>
              <a:buChar char="u"/>
            </a:pP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本教程中的代码采用纯</a:t>
            </a:r>
            <a:r>
              <a:rPr lang="en-US" altLang="zh-CN" sz="1700" dirty="0" smtClean="0">
                <a:latin typeface="微软雅黑" panose="020B0503020204020204" pitchFamily="34" charset="-122"/>
                <a:ea typeface="微软雅黑" panose="020B0503020204020204" pitchFamily="34" charset="-122"/>
              </a:rPr>
              <a:t>C</a:t>
            </a:r>
            <a:r>
              <a:rPr lang="zh-CN" altLang="en-US" sz="1700" dirty="0" smtClean="0">
                <a:latin typeface="微软雅黑" panose="020B0503020204020204" pitchFamily="34" charset="-122"/>
                <a:ea typeface="微软雅黑" panose="020B0503020204020204" pitchFamily="34" charset="-122"/>
              </a:rPr>
              <a:t>来实现，</a:t>
            </a: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学生应该掌握了</a:t>
            </a:r>
            <a:r>
              <a:rPr lang="en-US" altLang="zh-CN" sz="1700" dirty="0" smtClean="0">
                <a:latin typeface="微软雅黑" panose="020B0503020204020204" pitchFamily="34" charset="-122"/>
                <a:ea typeface="微软雅黑" panose="020B0503020204020204" pitchFamily="34" charset="-122"/>
              </a:rPr>
              <a:t>C</a:t>
            </a:r>
            <a:r>
              <a:rPr lang="zh-CN" altLang="en-US" sz="1700" dirty="0" smtClean="0">
                <a:latin typeface="微软雅黑" panose="020B0503020204020204" pitchFamily="34" charset="-122"/>
                <a:ea typeface="微软雅黑" panose="020B0503020204020204" pitchFamily="34" charset="-122"/>
              </a:rPr>
              <a:t>语言（数组、指针、递归函数）；</a:t>
            </a:r>
            <a:endParaRPr lang="en-US" altLang="zh-CN" sz="1700" dirty="0" smtClean="0">
              <a:latin typeface="微软雅黑" panose="020B0503020204020204" pitchFamily="34" charset="-122"/>
              <a:ea typeface="微软雅黑" panose="020B0503020204020204" pitchFamily="34" charset="-122"/>
            </a:endParaRPr>
          </a:p>
          <a:p>
            <a:pPr>
              <a:lnSpc>
                <a:spcPct val="150000"/>
              </a:lnSpc>
              <a:buFont typeface="Wingdings" pitchFamily="2" charset="2"/>
              <a:buChar char="u"/>
            </a:pPr>
            <a:r>
              <a:rPr lang="zh-CN" altLang="en-US" sz="1700" dirty="0" smtClean="0">
                <a:latin typeface="微软雅黑" panose="020B0503020204020204" pitchFamily="34" charset="-122"/>
                <a:ea typeface="微软雅黑" panose="020B0503020204020204" pitchFamily="34" charset="-122"/>
              </a:rPr>
              <a:t> 除了一些重要的技巧，我不讲解</a:t>
            </a:r>
            <a:r>
              <a:rPr lang="en-US" altLang="zh-CN" sz="1700" dirty="0" smtClean="0">
                <a:latin typeface="微软雅黑" panose="020B0503020204020204" pitchFamily="34" charset="-122"/>
                <a:ea typeface="微软雅黑" panose="020B0503020204020204" pitchFamily="34" charset="-122"/>
              </a:rPr>
              <a:t>C</a:t>
            </a:r>
            <a:r>
              <a:rPr lang="zh-CN" altLang="en-US" sz="1700" dirty="0" smtClean="0">
                <a:latin typeface="微软雅黑" panose="020B0503020204020204" pitchFamily="34" charset="-122"/>
                <a:ea typeface="微软雅黑" panose="020B0503020204020204" pitchFamily="34" charset="-122"/>
              </a:rPr>
              <a:t>语言的基础知识；</a:t>
            </a:r>
            <a:endParaRPr lang="en-US" altLang="zh-CN" sz="1700" dirty="0" smtClean="0">
              <a:latin typeface="微软雅黑" panose="020B0503020204020204" pitchFamily="34" charset="-122"/>
              <a:ea typeface="微软雅黑" panose="020B0503020204020204" pitchFamily="34" charset="-122"/>
            </a:endParaRPr>
          </a:p>
          <a:p>
            <a:pPr>
              <a:lnSpc>
                <a:spcPct val="150000"/>
              </a:lnSpc>
              <a:buFont typeface="Wingdings" pitchFamily="2" charset="2"/>
              <a:buChar char="u"/>
            </a:pP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数据结构课程根本不是菜鸟可以学习的，学生应该具备一定的代码能力，看懂原理很容易，明白了原理不一定能看懂代码，看懂了代码不一定能写出来，如果写不出来，考研肯定挂，面试也过不了。</a:t>
            </a:r>
            <a:endParaRPr lang="en-US" altLang="zh-CN" sz="1700" dirty="0" smtClean="0">
              <a:latin typeface="微软雅黑" panose="020B0503020204020204" pitchFamily="34" charset="-122"/>
              <a:ea typeface="微软雅黑" panose="020B0503020204020204" pitchFamily="34" charset="-122"/>
            </a:endParaRPr>
          </a:p>
          <a:p>
            <a:pPr>
              <a:lnSpc>
                <a:spcPct val="150000"/>
              </a:lnSpc>
              <a:buFont typeface="Wingdings" pitchFamily="2" charset="2"/>
              <a:buChar char="u"/>
            </a:pP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我的技术风格简洁朴实，教程中更可能采用简单易懂的代码，源代码可打包下载；</a:t>
            </a:r>
            <a:endParaRPr lang="en-US" altLang="zh-CN" sz="1700" dirty="0" smtClean="0">
              <a:latin typeface="微软雅黑" panose="020B0503020204020204" pitchFamily="34" charset="-122"/>
              <a:ea typeface="微软雅黑" panose="020B0503020204020204" pitchFamily="34" charset="-122"/>
            </a:endParaRPr>
          </a:p>
          <a:p>
            <a:pPr>
              <a:lnSpc>
                <a:spcPct val="150000"/>
              </a:lnSpc>
              <a:buFont typeface="Wingdings" pitchFamily="2" charset="2"/>
              <a:buChar char="u"/>
            </a:pP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全部的代码都是我写的，</a:t>
            </a:r>
            <a:r>
              <a:rPr lang="en-US" altLang="zh-CN" sz="1700" dirty="0" smtClean="0">
                <a:latin typeface="微软雅黑" panose="020B0503020204020204" pitchFamily="34" charset="-122"/>
                <a:ea typeface="微软雅黑" panose="020B0503020204020204" pitchFamily="34" charset="-122"/>
              </a:rPr>
              <a:t>bug</a:t>
            </a:r>
            <a:r>
              <a:rPr lang="zh-CN" altLang="en-US" sz="1700" dirty="0" smtClean="0">
                <a:latin typeface="微软雅黑" panose="020B0503020204020204" pitchFamily="34" charset="-122"/>
                <a:ea typeface="微软雅黑" panose="020B0503020204020204" pitchFamily="34" charset="-122"/>
              </a:rPr>
              <a:t>肯定是</a:t>
            </a:r>
            <a:r>
              <a:rPr lang="zh-CN" altLang="en-US" sz="1700" smtClean="0">
                <a:latin typeface="微软雅黑" panose="020B0503020204020204" pitchFamily="34" charset="-122"/>
                <a:ea typeface="微软雅黑" panose="020B0503020204020204" pitchFamily="34" charset="-122"/>
              </a:rPr>
              <a:t>有的，备注的错别字也很多，</a:t>
            </a:r>
            <a:r>
              <a:rPr lang="zh-CN" altLang="en-US" sz="1700" dirty="0" smtClean="0">
                <a:latin typeface="微软雅黑" panose="020B0503020204020204" pitchFamily="34" charset="-122"/>
                <a:ea typeface="微软雅黑" panose="020B0503020204020204" pitchFamily="34" charset="-122"/>
              </a:rPr>
              <a:t>发现了请私信我，谢谢。</a:t>
            </a:r>
            <a:endParaRPr lang="en-US" altLang="zh-CN" sz="1700" dirty="0" smtClean="0">
              <a:latin typeface="微软雅黑" panose="020B0503020204020204" pitchFamily="34" charset="-122"/>
              <a:ea typeface="微软雅黑" panose="020B0503020204020204" pitchFamily="34" charset="-122"/>
            </a:endParaRPr>
          </a:p>
          <a:p>
            <a:pPr>
              <a:lnSpc>
                <a:spcPct val="150000"/>
              </a:lnSpc>
              <a:buFont typeface="Wingdings" pitchFamily="2" charset="2"/>
              <a:buChar char="u"/>
            </a:pP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相关的视频</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1</a:t>
            </a:r>
            <a:r>
              <a:rPr lang="zh-CN" altLang="en-US" sz="1700" dirty="0" smtClean="0">
                <a:latin typeface="微软雅黑" panose="020B0503020204020204" pitchFamily="34" charset="-122"/>
                <a:ea typeface="微软雅黑" panose="020B0503020204020204" pitchFamily="34" charset="-122"/>
              </a:rPr>
              <a:t>）</a:t>
            </a:r>
            <a:r>
              <a:rPr lang="en-US" altLang="zh-CN" sz="1700" dirty="0" smtClean="0">
                <a:latin typeface="微软雅黑" panose="020B0503020204020204" pitchFamily="34" charset="-122"/>
                <a:ea typeface="微软雅黑" panose="020B0503020204020204" pitchFamily="34" charset="-122"/>
              </a:rPr>
              <a:t>《C/C++</a:t>
            </a:r>
            <a:r>
              <a:rPr lang="zh-CN" altLang="en-US" sz="1700" dirty="0" smtClean="0">
                <a:latin typeface="微软雅黑" panose="020B0503020204020204" pitchFamily="34" charset="-122"/>
                <a:ea typeface="微软雅黑" panose="020B0503020204020204" pitchFamily="34" charset="-122"/>
              </a:rPr>
              <a:t>项目实战基础</a:t>
            </a:r>
            <a:r>
              <a:rPr lang="en-US" altLang="zh-CN" sz="1700" dirty="0" smtClean="0">
                <a:latin typeface="微软雅黑" panose="020B0503020204020204" pitchFamily="34" charset="-122"/>
                <a:ea typeface="微软雅黑" panose="020B0503020204020204" pitchFamily="34" charset="-122"/>
              </a:rPr>
              <a:t>》  </a:t>
            </a:r>
            <a:r>
              <a:rPr lang="en-US" altLang="zh-CN" sz="1700" dirty="0" smtClean="0">
                <a:latin typeface="微软雅黑" panose="020B0503020204020204" pitchFamily="34" charset="-122"/>
                <a:ea typeface="微软雅黑" panose="020B0503020204020204" pitchFamily="34" charset="-122"/>
                <a:hlinkClick r:id="rId2"/>
              </a:rPr>
              <a:t>https://www.bilibili.com/video/BV1tp4y1i7rL</a:t>
            </a:r>
          </a:p>
          <a:p>
            <a:pPr>
              <a:lnSpc>
                <a:spcPct val="150000"/>
              </a:lnSpc>
            </a:pPr>
            <a:r>
              <a:rPr lang="zh-CN" altLang="en-US" sz="1600" dirty="0" smtClean="0"/>
              <a:t>     </a:t>
            </a:r>
            <a:r>
              <a:rPr lang="en-US" altLang="zh-CN" sz="1700" dirty="0" smtClean="0">
                <a:latin typeface="微软雅黑" panose="020B0503020204020204" pitchFamily="34" charset="-122"/>
                <a:ea typeface="微软雅黑" panose="020B0503020204020204" pitchFamily="34" charset="-122"/>
              </a:rPr>
              <a:t>2</a:t>
            </a:r>
            <a:r>
              <a:rPr lang="zh-CN" altLang="en-US" sz="1700" dirty="0" smtClean="0">
                <a:latin typeface="微软雅黑" panose="020B0503020204020204" pitchFamily="34" charset="-122"/>
                <a:ea typeface="微软雅黑" panose="020B0503020204020204" pitchFamily="34" charset="-122"/>
              </a:rPr>
              <a:t>）</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解决全部</a:t>
            </a:r>
            <a:r>
              <a:rPr lang="en-US" altLang="zh-CN" sz="1700" dirty="0" smtClean="0">
                <a:latin typeface="微软雅黑" panose="020B0503020204020204" pitchFamily="34" charset="-122"/>
                <a:ea typeface="微软雅黑" panose="020B0503020204020204" pitchFamily="34" charset="-122"/>
              </a:rPr>
              <a:t>C</a:t>
            </a:r>
            <a:r>
              <a:rPr lang="zh-CN" altLang="en-US" sz="1700" dirty="0" smtClean="0">
                <a:latin typeface="微软雅黑" panose="020B0503020204020204" pitchFamily="34" charset="-122"/>
                <a:ea typeface="微软雅黑" panose="020B0503020204020204" pitchFamily="34" charset="-122"/>
              </a:rPr>
              <a:t>语言指针的问题</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 </a:t>
            </a:r>
            <a:r>
              <a:rPr lang="en-US" altLang="zh-CN" sz="1700" dirty="0" smtClean="0">
                <a:latin typeface="微软雅黑" panose="020B0503020204020204" pitchFamily="34" charset="-122"/>
                <a:ea typeface="微软雅黑" panose="020B0503020204020204" pitchFamily="34" charset="-122"/>
              </a:rPr>
              <a:t>    </a:t>
            </a:r>
            <a:r>
              <a:rPr lang="en-US" altLang="zh-CN" sz="1700" dirty="0" smtClean="0">
                <a:latin typeface="微软雅黑" panose="020B0503020204020204" pitchFamily="34" charset="-122"/>
                <a:ea typeface="微软雅黑" panose="020B0503020204020204" pitchFamily="34" charset="-122"/>
                <a:hlinkClick r:id="rId2"/>
              </a:rPr>
              <a:t>https://www.bilibili.com/video/BV16T4y1w7wm</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3</a:t>
            </a:r>
            <a:r>
              <a:rPr lang="zh-CN" altLang="en-US" sz="1700" dirty="0" smtClean="0">
                <a:latin typeface="微软雅黑" panose="020B0503020204020204" pitchFamily="34" charset="-122"/>
                <a:ea typeface="微软雅黑" panose="020B0503020204020204" pitchFamily="34" charset="-122"/>
              </a:rPr>
              <a:t>）</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程序员必学的递归思想与递归函数</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 </a:t>
            </a:r>
            <a:r>
              <a:rPr lang="en-US" altLang="zh-CN" sz="1700" dirty="0" smtClean="0">
                <a:latin typeface="微软雅黑" panose="020B0503020204020204" pitchFamily="34" charset="-122"/>
                <a:ea typeface="微软雅黑" panose="020B0503020204020204" pitchFamily="34" charset="-122"/>
              </a:rPr>
              <a:t>    </a:t>
            </a:r>
            <a:r>
              <a:rPr lang="en-US" altLang="zh-CN" sz="1700" dirty="0" smtClean="0">
                <a:latin typeface="微软雅黑" panose="020B0503020204020204" pitchFamily="34" charset="-122"/>
                <a:ea typeface="微软雅黑" panose="020B0503020204020204" pitchFamily="34" charset="-122"/>
                <a:hlinkClick r:id="rId3"/>
              </a:rPr>
              <a:t>https://www.bilibili.com/video/BV1Jy4y1B77v</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endParaRPr lang="en-US" altLang="zh-CN" sz="17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261613"/>
            <a:ext cx="12192000" cy="743986"/>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学习数据结构的关键</a:t>
            </a:r>
            <a:endParaRPr lang="en-US" altLang="zh-CN" sz="3200"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087944" y="1075749"/>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45970" y="1077537"/>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03996" y="1079325"/>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58446" y="1077537"/>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16472" y="1079325"/>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63740" y="1081113"/>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1">
            <a:extLst>
              <a:ext uri="{FF2B5EF4-FFF2-40B4-BE49-F238E27FC236}">
                <a16:creationId xmlns:a16="http://schemas.microsoft.com/office/drawing/2014/main" xmlns="" id="{9EBE7EC0-2F2A-4A9F-BB83-DBE4093374F9}"/>
              </a:ext>
            </a:extLst>
          </p:cNvPr>
          <p:cNvSpPr txBox="1"/>
          <p:nvPr/>
        </p:nvSpPr>
        <p:spPr>
          <a:xfrm>
            <a:off x="3065934" y="1489793"/>
            <a:ext cx="5905943" cy="4408899"/>
          </a:xfrm>
          <a:prstGeom prst="rect">
            <a:avLst/>
          </a:prstGeom>
          <a:noFill/>
        </p:spPr>
        <p:txBody>
          <a:bodyPr wrap="square" rtlCol="0">
            <a:spAutoFit/>
          </a:bodyPr>
          <a:lstStyle/>
          <a:p>
            <a:pPr>
              <a:lnSpc>
                <a:spcPct val="150000"/>
              </a:lnSpc>
            </a:pPr>
            <a:r>
              <a:rPr lang="zh-CN" altLang="en-US" sz="1700" b="1" dirty="0" smtClean="0">
                <a:solidFill>
                  <a:srgbClr val="9900CC"/>
                </a:solidFill>
                <a:latin typeface="微软雅黑" panose="020B0503020204020204" pitchFamily="34" charset="-122"/>
                <a:ea typeface="微软雅黑" panose="020B0503020204020204" pitchFamily="34" charset="-122"/>
              </a:rPr>
              <a:t>保持耐心</a:t>
            </a:r>
            <a:endParaRPr lang="en-US" altLang="zh-CN" sz="1700" b="1" dirty="0" smtClean="0">
              <a:solidFill>
                <a:srgbClr val="9900CC"/>
              </a:solidFill>
              <a:latin typeface="微软雅黑" panose="020B0503020204020204" pitchFamily="34" charset="-122"/>
              <a:ea typeface="微软雅黑" panose="020B0503020204020204" pitchFamily="34" charset="-122"/>
            </a:endParaRPr>
          </a:p>
          <a:p>
            <a:pPr>
              <a:lnSpc>
                <a:spcPct val="150000"/>
              </a:lnSpc>
            </a:pPr>
            <a:r>
              <a:rPr lang="zh-CN" altLang="en-US" sz="1700" dirty="0" smtClean="0">
                <a:latin typeface="微软雅黑" panose="020B0503020204020204" pitchFamily="34" charset="-122"/>
                <a:ea typeface="微软雅黑" panose="020B0503020204020204" pitchFamily="34" charset="-122"/>
              </a:rPr>
              <a:t>   任何知识其实都不难，每个人的学习态度从来都是最重要的。数据结构的内容比较多，不可速成。</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zh-CN" altLang="en-US" sz="1700" b="1" dirty="0" smtClean="0">
                <a:solidFill>
                  <a:srgbClr val="9900CC"/>
                </a:solidFill>
                <a:latin typeface="微软雅黑" panose="020B0503020204020204" pitchFamily="34" charset="-122"/>
                <a:ea typeface="微软雅黑" panose="020B0503020204020204" pitchFamily="34" charset="-122"/>
              </a:rPr>
              <a:t>代码能力</a:t>
            </a:r>
            <a:endParaRPr lang="en-US" altLang="zh-CN" sz="1700" b="1" dirty="0" smtClean="0">
              <a:solidFill>
                <a:srgbClr val="9900CC"/>
              </a:solidFill>
              <a:latin typeface="微软雅黑" panose="020B0503020204020204" pitchFamily="34" charset="-122"/>
              <a:ea typeface="微软雅黑" panose="020B0503020204020204" pitchFamily="34" charset="-122"/>
            </a:endParaRPr>
          </a:p>
          <a:p>
            <a:pPr>
              <a:lnSpc>
                <a:spcPct val="150000"/>
              </a:lnSpc>
            </a:pPr>
            <a:r>
              <a:rPr lang="zh-CN" altLang="en-US" sz="1700" dirty="0" smtClean="0">
                <a:latin typeface="微软雅黑" panose="020B0503020204020204" pitchFamily="34" charset="-122"/>
                <a:ea typeface="微软雅黑" panose="020B0503020204020204" pitchFamily="34" charset="-122"/>
              </a:rPr>
              <a:t>   你应该具备一定的代码能力，与实际开发相比，数据结构中的算法代码量很小，简单的只有几行，复杂的二三十行吧，如果学生的代码能力太弱，看懂了原理看不懂代码，看懂了代码却写不出来。</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只要有耐心，代码能力也不错，学习数据结构就是个体力活了。</a:t>
            </a:r>
            <a:endParaRPr lang="en-US" altLang="zh-CN" sz="17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830997"/>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顺序表的静态实现</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1">
            <a:extLst>
              <a:ext uri="{FF2B5EF4-FFF2-40B4-BE49-F238E27FC236}">
                <a16:creationId xmlns:a16="http://schemas.microsoft.com/office/drawing/2014/main" xmlns="" id="{9EBE7EC0-2F2A-4A9F-BB83-DBE4093374F9}"/>
              </a:ext>
            </a:extLst>
          </p:cNvPr>
          <p:cNvSpPr txBox="1"/>
          <p:nvPr/>
        </p:nvSpPr>
        <p:spPr>
          <a:xfrm>
            <a:off x="1129551" y="4572109"/>
            <a:ext cx="9724913" cy="1269578"/>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源代码在视频发布后的视频简介中，清单如下：</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zh-CN" altLang="en-US" sz="1700" dirty="0" smtClean="0">
                <a:latin typeface="微软雅黑" panose="020B0503020204020204" pitchFamily="34" charset="-122"/>
                <a:ea typeface="微软雅黑" panose="020B0503020204020204" pitchFamily="34" charset="-122"/>
              </a:rPr>
              <a:t>    </a:t>
            </a:r>
            <a:r>
              <a:rPr lang="en-US" altLang="zh-CN" sz="1700" dirty="0" smtClean="0">
                <a:latin typeface="微软雅黑" panose="020B0503020204020204" pitchFamily="34" charset="-122"/>
                <a:ea typeface="微软雅黑" panose="020B0503020204020204" pitchFamily="34" charset="-122"/>
              </a:rPr>
              <a:t>1</a:t>
            </a:r>
            <a:r>
              <a:rPr lang="zh-CN" altLang="en-US" sz="1700" dirty="0" smtClean="0">
                <a:latin typeface="微软雅黑" panose="020B0503020204020204" pitchFamily="34" charset="-122"/>
                <a:ea typeface="微软雅黑" panose="020B0503020204020204" pitchFamily="34" charset="-122"/>
              </a:rPr>
              <a:t>）程序名：</a:t>
            </a:r>
            <a:r>
              <a:rPr lang="en-US" altLang="zh-CN" sz="1700" dirty="0" smtClean="0">
                <a:latin typeface="微软雅黑" panose="020B0503020204020204" pitchFamily="34" charset="-122"/>
                <a:ea typeface="微软雅黑" panose="020B0503020204020204" pitchFamily="34" charset="-122"/>
              </a:rPr>
              <a:t>seqlist1.c</a:t>
            </a:r>
            <a:r>
              <a:rPr lang="zh-CN" altLang="en-US" sz="1700" dirty="0" smtClean="0">
                <a:latin typeface="微软雅黑" panose="020B0503020204020204" pitchFamily="34" charset="-122"/>
                <a:ea typeface="微软雅黑" panose="020B0503020204020204" pitchFamily="34" charset="-122"/>
              </a:rPr>
              <a:t>，此程序演示顺序表的静态实现，数据元素是整数。</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2</a:t>
            </a:r>
            <a:r>
              <a:rPr lang="zh-CN" altLang="en-US" sz="1700" dirty="0" smtClean="0">
                <a:latin typeface="微软雅黑" panose="020B0503020204020204" pitchFamily="34" charset="-122"/>
                <a:ea typeface="微软雅黑" panose="020B0503020204020204" pitchFamily="34" charset="-122"/>
              </a:rPr>
              <a:t>）程序名：</a:t>
            </a:r>
            <a:r>
              <a:rPr lang="en-US" altLang="zh-CN" sz="1700" dirty="0" smtClean="0">
                <a:latin typeface="微软雅黑" panose="020B0503020204020204" pitchFamily="34" charset="-122"/>
                <a:ea typeface="微软雅黑" panose="020B0503020204020204" pitchFamily="34" charset="-122"/>
              </a:rPr>
              <a:t>seqlist2.c</a:t>
            </a:r>
            <a:r>
              <a:rPr lang="zh-CN" altLang="en-US" sz="1700" dirty="0" smtClean="0">
                <a:latin typeface="微软雅黑" panose="020B0503020204020204" pitchFamily="34" charset="-122"/>
                <a:ea typeface="微软雅黑" panose="020B0503020204020204" pitchFamily="34" charset="-122"/>
              </a:rPr>
              <a:t>，此程序演示顺序表的静态实现，数据元素是结构体。</a:t>
            </a:r>
            <a:endParaRPr lang="en-US" altLang="zh-CN" sz="1700" dirty="0" smtClean="0">
              <a:latin typeface="微软雅黑" panose="020B0503020204020204" pitchFamily="34" charset="-122"/>
              <a:ea typeface="微软雅黑" panose="020B0503020204020204" pitchFamily="34" charset="-122"/>
            </a:endParaRPr>
          </a:p>
        </p:txBody>
      </p:sp>
      <p:sp>
        <p:nvSpPr>
          <p:cNvPr id="14" name="文本框 1">
            <a:extLst>
              <a:ext uri="{FF2B5EF4-FFF2-40B4-BE49-F238E27FC236}">
                <a16:creationId xmlns:a16="http://schemas.microsoft.com/office/drawing/2014/main" xmlns="" id="{9EBE7EC0-2F2A-4A9F-BB83-DBE4093374F9}"/>
              </a:ext>
            </a:extLst>
          </p:cNvPr>
          <p:cNvSpPr txBox="1"/>
          <p:nvPr/>
        </p:nvSpPr>
        <p:spPr>
          <a:xfrm>
            <a:off x="1131339" y="1099063"/>
            <a:ext cx="9724913" cy="830933"/>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顺序表的静态实现采用数组，</a:t>
            </a:r>
            <a:r>
              <a:rPr lang="en-US" altLang="zh-CN" sz="1700" dirty="0" smtClean="0">
                <a:latin typeface="微软雅黑" panose="020B0503020204020204" pitchFamily="34" charset="-122"/>
                <a:ea typeface="微软雅黑" panose="020B0503020204020204" pitchFamily="34" charset="-122"/>
              </a:rPr>
              <a:t>C</a:t>
            </a:r>
            <a:r>
              <a:rPr lang="zh-CN" altLang="en-US" sz="1700" dirty="0" smtClean="0">
                <a:latin typeface="微软雅黑" panose="020B0503020204020204" pitchFamily="34" charset="-122"/>
                <a:ea typeface="微软雅黑" panose="020B0503020204020204" pitchFamily="34" charset="-122"/>
              </a:rPr>
              <a:t>语言的数组在声明后不能护展，当表中元素达到最大时，无法插入新的元素。</a:t>
            </a:r>
            <a:endParaRPr lang="en-US" altLang="zh-CN" sz="1700" dirty="0" smtClean="0">
              <a:latin typeface="微软雅黑" panose="020B0503020204020204" pitchFamily="34" charset="-122"/>
              <a:ea typeface="微软雅黑" panose="020B0503020204020204" pitchFamily="34" charset="-122"/>
            </a:endParaRPr>
          </a:p>
        </p:txBody>
      </p:sp>
      <p:pic>
        <p:nvPicPr>
          <p:cNvPr id="1028" name="Picture 4"/>
          <p:cNvPicPr>
            <a:picLocks noChangeAspect="1" noChangeArrowheads="1"/>
          </p:cNvPicPr>
          <p:nvPr/>
        </p:nvPicPr>
        <p:blipFill>
          <a:blip r:embed="rId2"/>
          <a:srcRect/>
          <a:stretch>
            <a:fillRect/>
          </a:stretch>
        </p:blipFill>
        <p:spPr bwMode="auto">
          <a:xfrm>
            <a:off x="2088048" y="2047763"/>
            <a:ext cx="6637337" cy="2095500"/>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830997"/>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顺序表的静态实现</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p:cNvPicPr>
            <a:picLocks noChangeAspect="1" noChangeArrowheads="1"/>
          </p:cNvPicPr>
          <p:nvPr/>
        </p:nvPicPr>
        <p:blipFill>
          <a:blip r:embed="rId2"/>
          <a:srcRect/>
          <a:stretch>
            <a:fillRect/>
          </a:stretch>
        </p:blipFill>
        <p:spPr bwMode="auto">
          <a:xfrm>
            <a:off x="2048043" y="1910996"/>
            <a:ext cx="6351587" cy="3057525"/>
          </a:xfrm>
          <a:prstGeom prst="rect">
            <a:avLst/>
          </a:prstGeom>
          <a:noFill/>
          <a:ln w="9525">
            <a:noFill/>
            <a:miter lim="800000"/>
            <a:headEnd/>
            <a:tailEnd/>
          </a:ln>
        </p:spPr>
      </p:pic>
      <p:sp>
        <p:nvSpPr>
          <p:cNvPr id="10" name="文本框 1">
            <a:extLst>
              <a:ext uri="{FF2B5EF4-FFF2-40B4-BE49-F238E27FC236}">
                <a16:creationId xmlns:a16="http://schemas.microsoft.com/office/drawing/2014/main" xmlns="" id="{9EBE7EC0-2F2A-4A9F-BB83-DBE4093374F9}"/>
              </a:ext>
            </a:extLst>
          </p:cNvPr>
          <p:cNvSpPr txBox="1"/>
          <p:nvPr/>
        </p:nvSpPr>
        <p:spPr>
          <a:xfrm>
            <a:off x="1131339" y="1099063"/>
            <a:ext cx="9724913" cy="484748"/>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数据元素为结构体的情况，如超女结构体，在实际开发中，数据元素为结构体的情况更多。</a:t>
            </a:r>
            <a:endParaRPr lang="en-US" altLang="zh-CN" sz="17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43986"/>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顺序表的动态实现</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1">
            <a:extLst>
              <a:ext uri="{FF2B5EF4-FFF2-40B4-BE49-F238E27FC236}">
                <a16:creationId xmlns:a16="http://schemas.microsoft.com/office/drawing/2014/main" xmlns="" id="{9EBE7EC0-2F2A-4A9F-BB83-DBE4093374F9}"/>
              </a:ext>
            </a:extLst>
          </p:cNvPr>
          <p:cNvSpPr txBox="1"/>
          <p:nvPr/>
        </p:nvSpPr>
        <p:spPr>
          <a:xfrm>
            <a:off x="935907" y="4733479"/>
            <a:ext cx="9724913" cy="1661993"/>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源代码在视频发布后的视频简介中，清单如下：</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zh-CN" altLang="en-US" sz="1700" dirty="0" smtClean="0">
                <a:latin typeface="微软雅黑" panose="020B0503020204020204" pitchFamily="34" charset="-122"/>
                <a:ea typeface="微软雅黑" panose="020B0503020204020204" pitchFamily="34" charset="-122"/>
              </a:rPr>
              <a:t>   </a:t>
            </a:r>
            <a:r>
              <a:rPr lang="en-US" altLang="zh-CN" sz="1700" dirty="0" smtClean="0">
                <a:latin typeface="微软雅黑" panose="020B0503020204020204" pitchFamily="34" charset="-122"/>
                <a:ea typeface="微软雅黑" panose="020B0503020204020204" pitchFamily="34" charset="-122"/>
              </a:rPr>
              <a:t>1</a:t>
            </a:r>
            <a:r>
              <a:rPr lang="zh-CN" altLang="en-US" sz="1700" dirty="0" smtClean="0">
                <a:latin typeface="微软雅黑" panose="020B0503020204020204" pitchFamily="34" charset="-122"/>
                <a:ea typeface="微软雅黑" panose="020B0503020204020204" pitchFamily="34" charset="-122"/>
              </a:rPr>
              <a:t>）程序名：</a:t>
            </a:r>
            <a:r>
              <a:rPr lang="en-US" altLang="zh-CN" sz="1700" dirty="0" smtClean="0">
                <a:latin typeface="微软雅黑" panose="020B0503020204020204" pitchFamily="34" charset="-122"/>
                <a:ea typeface="微软雅黑" panose="020B0503020204020204" pitchFamily="34" charset="-122"/>
              </a:rPr>
              <a:t>seqlist3.c</a:t>
            </a:r>
            <a:r>
              <a:rPr lang="zh-CN" altLang="en-US" sz="1700" dirty="0" smtClean="0">
                <a:latin typeface="微软雅黑" panose="020B0503020204020204" pitchFamily="34" charset="-122"/>
                <a:ea typeface="微软雅黑" panose="020B0503020204020204" pitchFamily="34" charset="-122"/>
              </a:rPr>
              <a:t>，此程序演示顺序表的动态实现，数据元素是整数。</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2</a:t>
            </a:r>
            <a:r>
              <a:rPr lang="zh-CN" altLang="en-US" sz="1700" dirty="0" smtClean="0">
                <a:latin typeface="微软雅黑" panose="020B0503020204020204" pitchFamily="34" charset="-122"/>
                <a:ea typeface="微软雅黑" panose="020B0503020204020204" pitchFamily="34" charset="-122"/>
              </a:rPr>
              <a:t>）程序名：</a:t>
            </a:r>
            <a:r>
              <a:rPr lang="en-US" altLang="zh-CN" sz="1700" dirty="0" smtClean="0">
                <a:latin typeface="微软雅黑" panose="020B0503020204020204" pitchFamily="34" charset="-122"/>
                <a:ea typeface="微软雅黑" panose="020B0503020204020204" pitchFamily="34" charset="-122"/>
              </a:rPr>
              <a:t>seqlist4.c</a:t>
            </a:r>
            <a:r>
              <a:rPr lang="zh-CN" altLang="en-US" sz="1700" dirty="0" smtClean="0">
                <a:latin typeface="微软雅黑" panose="020B0503020204020204" pitchFamily="34" charset="-122"/>
                <a:ea typeface="微软雅黑" panose="020B0503020204020204" pitchFamily="34" charset="-122"/>
              </a:rPr>
              <a:t>，此程序演示顺序表的动态实现，数据元素是结构体。</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endParaRPr lang="en-US" altLang="zh-CN" sz="1700" dirty="0" smtClean="0">
              <a:latin typeface="微软雅黑" panose="020B0503020204020204" pitchFamily="34" charset="-122"/>
              <a:ea typeface="微软雅黑" panose="020B0503020204020204" pitchFamily="34" charset="-122"/>
            </a:endParaRPr>
          </a:p>
        </p:txBody>
      </p:sp>
      <p:sp>
        <p:nvSpPr>
          <p:cNvPr id="14" name="文本框 1">
            <a:extLst>
              <a:ext uri="{FF2B5EF4-FFF2-40B4-BE49-F238E27FC236}">
                <a16:creationId xmlns:a16="http://schemas.microsoft.com/office/drawing/2014/main" xmlns="" id="{9EBE7EC0-2F2A-4A9F-BB83-DBE4093374F9}"/>
              </a:ext>
            </a:extLst>
          </p:cNvPr>
          <p:cNvSpPr txBox="1"/>
          <p:nvPr/>
        </p:nvSpPr>
        <p:spPr>
          <a:xfrm>
            <a:off x="937695" y="1217401"/>
            <a:ext cx="9724913" cy="438518"/>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顺序表的动态实现采用动态分配内存的方法，当表中元素达到最大时可以自动扩展。</a:t>
            </a:r>
            <a:endParaRPr lang="en-US" altLang="zh-CN" sz="1700" dirty="0" smtClean="0">
              <a:latin typeface="微软雅黑" panose="020B0503020204020204" pitchFamily="34" charset="-122"/>
              <a:ea typeface="微软雅黑" panose="020B0503020204020204" pitchFamily="34" charset="-122"/>
            </a:endParaRPr>
          </a:p>
        </p:txBody>
      </p:sp>
      <p:pic>
        <p:nvPicPr>
          <p:cNvPr id="1027" name="Picture 3"/>
          <p:cNvPicPr>
            <a:picLocks noChangeAspect="1" noChangeArrowheads="1"/>
          </p:cNvPicPr>
          <p:nvPr/>
        </p:nvPicPr>
        <p:blipFill>
          <a:blip r:embed="rId2"/>
          <a:srcRect/>
          <a:stretch>
            <a:fillRect/>
          </a:stretch>
        </p:blipFill>
        <p:spPr bwMode="auto">
          <a:xfrm>
            <a:off x="1735455" y="1943493"/>
            <a:ext cx="7256463" cy="2562225"/>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43986"/>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顺序表的动态实现</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p:cNvPicPr>
            <a:picLocks noChangeAspect="1" noChangeArrowheads="1"/>
          </p:cNvPicPr>
          <p:nvPr/>
        </p:nvPicPr>
        <p:blipFill>
          <a:blip r:embed="rId2"/>
          <a:srcRect/>
          <a:stretch>
            <a:fillRect/>
          </a:stretch>
        </p:blipFill>
        <p:spPr bwMode="auto">
          <a:xfrm>
            <a:off x="2767013" y="1685925"/>
            <a:ext cx="6656387" cy="3486150"/>
          </a:xfrm>
          <a:prstGeom prst="rect">
            <a:avLst/>
          </a:prstGeom>
          <a:noFill/>
          <a:ln w="9525">
            <a:noFill/>
            <a:miter lim="800000"/>
            <a:headEnd/>
            <a:tailEnd/>
          </a:ln>
        </p:spPr>
      </p:pic>
      <p:sp>
        <p:nvSpPr>
          <p:cNvPr id="10" name="文本框 1">
            <a:extLst>
              <a:ext uri="{FF2B5EF4-FFF2-40B4-BE49-F238E27FC236}">
                <a16:creationId xmlns:a16="http://schemas.microsoft.com/office/drawing/2014/main" xmlns="" id="{9EBE7EC0-2F2A-4A9F-BB83-DBE4093374F9}"/>
              </a:ext>
            </a:extLst>
          </p:cNvPr>
          <p:cNvSpPr txBox="1"/>
          <p:nvPr/>
        </p:nvSpPr>
        <p:spPr>
          <a:xfrm>
            <a:off x="1131339" y="1099063"/>
            <a:ext cx="9724913" cy="484748"/>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数据元素为结构体的情况。</a:t>
            </a:r>
            <a:endParaRPr lang="en-US" altLang="zh-CN" sz="17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830997"/>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顺序表的合并</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1">
            <a:extLst>
              <a:ext uri="{FF2B5EF4-FFF2-40B4-BE49-F238E27FC236}">
                <a16:creationId xmlns:a16="http://schemas.microsoft.com/office/drawing/2014/main" xmlns="" id="{9EBE7EC0-2F2A-4A9F-BB83-DBE4093374F9}"/>
              </a:ext>
            </a:extLst>
          </p:cNvPr>
          <p:cNvSpPr txBox="1"/>
          <p:nvPr/>
        </p:nvSpPr>
        <p:spPr>
          <a:xfrm>
            <a:off x="1129551" y="1333949"/>
            <a:ext cx="9724913" cy="438518"/>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将两个升序的顺序表</a:t>
            </a:r>
            <a:r>
              <a:rPr lang="en-US" altLang="zh-CN" sz="1700" dirty="0" smtClean="0">
                <a:latin typeface="微软雅黑" panose="020B0503020204020204" pitchFamily="34" charset="-122"/>
                <a:ea typeface="微软雅黑" panose="020B0503020204020204" pitchFamily="34" charset="-122"/>
              </a:rPr>
              <a:t>La</a:t>
            </a:r>
            <a:r>
              <a:rPr lang="zh-CN" altLang="en-US" sz="1700" dirty="0" smtClean="0">
                <a:latin typeface="微软雅黑" panose="020B0503020204020204" pitchFamily="34" charset="-122"/>
                <a:ea typeface="微软雅黑" panose="020B0503020204020204" pitchFamily="34" charset="-122"/>
              </a:rPr>
              <a:t>和</a:t>
            </a:r>
            <a:r>
              <a:rPr lang="en-US" altLang="zh-CN" sz="1700" dirty="0" smtClean="0">
                <a:latin typeface="微软雅黑" panose="020B0503020204020204" pitchFamily="34" charset="-122"/>
                <a:ea typeface="微软雅黑" panose="020B0503020204020204" pitchFamily="34" charset="-122"/>
              </a:rPr>
              <a:t>Lb</a:t>
            </a:r>
            <a:r>
              <a:rPr lang="zh-CN" altLang="en-US" sz="1700" dirty="0" smtClean="0">
                <a:latin typeface="微软雅黑" panose="020B0503020204020204" pitchFamily="34" charset="-122"/>
                <a:ea typeface="微软雅黑" panose="020B0503020204020204" pitchFamily="34" charset="-122"/>
              </a:rPr>
              <a:t>，合并成一个升序的顺序表</a:t>
            </a:r>
            <a:r>
              <a:rPr lang="en-US" altLang="zh-CN" sz="1700" dirty="0" err="1" smtClean="0">
                <a:latin typeface="微软雅黑" panose="020B0503020204020204" pitchFamily="34" charset="-122"/>
                <a:ea typeface="微软雅黑" panose="020B0503020204020204" pitchFamily="34" charset="-122"/>
              </a:rPr>
              <a:t>Lc</a:t>
            </a:r>
            <a:r>
              <a:rPr lang="zh-CN" altLang="en-US" sz="1700" dirty="0" smtClean="0">
                <a:latin typeface="微软雅黑" panose="020B0503020204020204" pitchFamily="34" charset="-122"/>
                <a:ea typeface="微软雅黑" panose="020B0503020204020204" pitchFamily="34" charset="-122"/>
              </a:rPr>
              <a:t>。 归并    归并排序</a:t>
            </a:r>
            <a:endParaRPr lang="en-US" altLang="zh-CN" sz="1700" dirty="0" smtClean="0">
              <a:latin typeface="微软雅黑" panose="020B0503020204020204" pitchFamily="34" charset="-122"/>
              <a:ea typeface="微软雅黑" panose="020B0503020204020204" pitchFamily="34" charset="-122"/>
            </a:endParaRPr>
          </a:p>
        </p:txBody>
      </p:sp>
      <p:pic>
        <p:nvPicPr>
          <p:cNvPr id="3074" name="Picture 2"/>
          <p:cNvPicPr>
            <a:picLocks noChangeAspect="1" noChangeArrowheads="1"/>
          </p:cNvPicPr>
          <p:nvPr/>
        </p:nvPicPr>
        <p:blipFill>
          <a:blip r:embed="rId2"/>
          <a:srcRect/>
          <a:stretch>
            <a:fillRect/>
          </a:stretch>
        </p:blipFill>
        <p:spPr bwMode="auto">
          <a:xfrm>
            <a:off x="1621492" y="2323428"/>
            <a:ext cx="4000500" cy="1866900"/>
          </a:xfrm>
          <a:prstGeom prst="rect">
            <a:avLst/>
          </a:prstGeom>
          <a:noFill/>
          <a:ln w="9525">
            <a:noFill/>
            <a:miter lim="800000"/>
            <a:headEnd/>
            <a:tailEnd/>
          </a:ln>
        </p:spPr>
      </p:pic>
      <p:sp>
        <p:nvSpPr>
          <p:cNvPr id="11" name="文本框 1">
            <a:extLst>
              <a:ext uri="{FF2B5EF4-FFF2-40B4-BE49-F238E27FC236}">
                <a16:creationId xmlns:a16="http://schemas.microsoft.com/office/drawing/2014/main" xmlns="" id="{9EBE7EC0-2F2A-4A9F-BB83-DBE4093374F9}"/>
              </a:ext>
            </a:extLst>
          </p:cNvPr>
          <p:cNvSpPr txBox="1"/>
          <p:nvPr/>
        </p:nvSpPr>
        <p:spPr>
          <a:xfrm>
            <a:off x="1131339" y="4391009"/>
            <a:ext cx="9724913" cy="877163"/>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假设表</a:t>
            </a:r>
            <a:r>
              <a:rPr lang="en-US" altLang="zh-CN" sz="1700" dirty="0" smtClean="0">
                <a:latin typeface="微软雅黑" panose="020B0503020204020204" pitchFamily="34" charset="-122"/>
                <a:ea typeface="微软雅黑" panose="020B0503020204020204" pitchFamily="34" charset="-122"/>
              </a:rPr>
              <a:t>La</a:t>
            </a:r>
            <a:r>
              <a:rPr lang="zh-CN" altLang="en-US" sz="1700" dirty="0" smtClean="0">
                <a:latin typeface="微软雅黑" panose="020B0503020204020204" pitchFamily="34" charset="-122"/>
                <a:ea typeface="微软雅黑" panose="020B0503020204020204" pitchFamily="34" charset="-122"/>
              </a:rPr>
              <a:t>中有</a:t>
            </a:r>
            <a:r>
              <a:rPr lang="en-US" altLang="zh-CN" sz="1700" dirty="0" smtClean="0">
                <a:latin typeface="微软雅黑" panose="020B0503020204020204" pitchFamily="34" charset="-122"/>
                <a:ea typeface="微软雅黑" panose="020B0503020204020204" pitchFamily="34" charset="-122"/>
              </a:rPr>
              <a:t>m</a:t>
            </a:r>
            <a:r>
              <a:rPr lang="zh-CN" altLang="en-US" sz="1700" dirty="0" smtClean="0">
                <a:latin typeface="微软雅黑" panose="020B0503020204020204" pitchFamily="34" charset="-122"/>
                <a:ea typeface="微软雅黑" panose="020B0503020204020204" pitchFamily="34" charset="-122"/>
              </a:rPr>
              <a:t>个元素，表</a:t>
            </a:r>
            <a:r>
              <a:rPr lang="en-US" altLang="zh-CN" sz="1700" dirty="0" smtClean="0">
                <a:latin typeface="微软雅黑" panose="020B0503020204020204" pitchFamily="34" charset="-122"/>
                <a:ea typeface="微软雅黑" panose="020B0503020204020204" pitchFamily="34" charset="-122"/>
              </a:rPr>
              <a:t>Lb</a:t>
            </a:r>
            <a:r>
              <a:rPr lang="zh-CN" altLang="en-US" sz="1700" dirty="0" smtClean="0">
                <a:latin typeface="微软雅黑" panose="020B0503020204020204" pitchFamily="34" charset="-122"/>
                <a:ea typeface="微软雅黑" panose="020B0503020204020204" pitchFamily="34" charset="-122"/>
              </a:rPr>
              <a:t>中有</a:t>
            </a:r>
            <a:r>
              <a:rPr lang="en-US" altLang="zh-CN" sz="1700" dirty="0" smtClean="0">
                <a:latin typeface="微软雅黑" panose="020B0503020204020204" pitchFamily="34" charset="-122"/>
                <a:ea typeface="微软雅黑" panose="020B0503020204020204" pitchFamily="34" charset="-122"/>
              </a:rPr>
              <a:t>n</a:t>
            </a:r>
            <a:r>
              <a:rPr lang="zh-CN" altLang="en-US" sz="1700" dirty="0" smtClean="0">
                <a:latin typeface="微软雅黑" panose="020B0503020204020204" pitchFamily="34" charset="-122"/>
                <a:ea typeface="微软雅黑" panose="020B0503020204020204" pitchFamily="34" charset="-122"/>
              </a:rPr>
              <a:t>个元素，归并算法的时间复杂度是</a:t>
            </a:r>
            <a:r>
              <a:rPr lang="en-US" altLang="zh-CN" sz="1700" dirty="0" smtClean="0">
                <a:latin typeface="微软雅黑" panose="020B0503020204020204" pitchFamily="34" charset="-122"/>
                <a:ea typeface="微软雅黑" panose="020B0503020204020204" pitchFamily="34" charset="-122"/>
              </a:rPr>
              <a:t>O(max(</a:t>
            </a:r>
            <a:r>
              <a:rPr lang="en-US" altLang="zh-CN" sz="1700" dirty="0" err="1" smtClean="0">
                <a:latin typeface="微软雅黑" panose="020B0503020204020204" pitchFamily="34" charset="-122"/>
                <a:ea typeface="微软雅黑" panose="020B0503020204020204" pitchFamily="34" charset="-122"/>
              </a:rPr>
              <a:t>m,n</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，空间复杂度是</a:t>
            </a:r>
            <a:r>
              <a:rPr lang="en-US" altLang="zh-CN" sz="1700" dirty="0" smtClean="0">
                <a:latin typeface="微软雅黑" panose="020B0503020204020204" pitchFamily="34" charset="-122"/>
                <a:ea typeface="微软雅黑" panose="020B0503020204020204" pitchFamily="34" charset="-122"/>
              </a:rPr>
              <a:t>O(</a:t>
            </a:r>
            <a:r>
              <a:rPr lang="en-US" altLang="zh-CN" sz="1700" dirty="0" err="1" smtClean="0">
                <a:latin typeface="微软雅黑" panose="020B0503020204020204" pitchFamily="34" charset="-122"/>
                <a:ea typeface="微软雅黑" panose="020B0503020204020204" pitchFamily="34" charset="-122"/>
              </a:rPr>
              <a:t>m+n</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236676"/>
            <a:ext cx="12192000" cy="5632311"/>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lnSpc>
                <a:spcPct val="150000"/>
              </a:lnSpc>
            </a:pPr>
            <a:r>
              <a:rPr lang="zh-CN" altLang="en-US" sz="12000" b="1" dirty="0" smtClean="0">
                <a:solidFill>
                  <a:srgbClr val="9900CC"/>
                </a:solidFill>
                <a:latin typeface="微软雅黑" panose="020B0503020204020204" pitchFamily="34" charset="-122"/>
                <a:ea typeface="微软雅黑" panose="020B0503020204020204" pitchFamily="34" charset="-122"/>
              </a:rPr>
              <a:t>链表各种操作</a:t>
            </a:r>
            <a:endParaRPr lang="en-US" altLang="zh-CN" sz="12000" b="1" dirty="0" smtClean="0">
              <a:solidFill>
                <a:srgbClr val="9900CC"/>
              </a:solidFill>
              <a:latin typeface="微软雅黑" panose="020B0503020204020204" pitchFamily="34" charset="-122"/>
              <a:ea typeface="微软雅黑" panose="020B0503020204020204" pitchFamily="34" charset="-122"/>
            </a:endParaRPr>
          </a:p>
          <a:p>
            <a:pPr algn="ctr">
              <a:lnSpc>
                <a:spcPct val="150000"/>
              </a:lnSpc>
            </a:pPr>
            <a:r>
              <a:rPr lang="zh-CN" altLang="en-US" sz="12000" b="1" dirty="0" smtClean="0">
                <a:solidFill>
                  <a:srgbClr val="9900CC"/>
                </a:solidFill>
                <a:latin typeface="微软雅黑" panose="020B0503020204020204" pitchFamily="34" charset="-122"/>
                <a:ea typeface="微软雅黑" panose="020B0503020204020204" pitchFamily="34" charset="-122"/>
              </a:rPr>
              <a:t>面试真题解答</a:t>
            </a:r>
            <a:endParaRPr lang="en-US" altLang="zh-CN" sz="120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2162262" y="3075965"/>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2820288" y="3075965"/>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478314" y="3075965"/>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132764" y="3075965"/>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790790" y="3075965"/>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438058" y="307596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6112236" y="3075965"/>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20" name="矩形 19"/>
          <p:cNvSpPr/>
          <p:nvPr/>
        </p:nvSpPr>
        <p:spPr>
          <a:xfrm>
            <a:off x="6770262" y="3075965"/>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7428288" y="3075965"/>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082738" y="3075965"/>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8740764" y="3075965"/>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9398790" y="307596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509098" y="3075965"/>
            <a:ext cx="634676" cy="75303"/>
          </a:xfrm>
          <a:prstGeom prst="rect">
            <a:avLst/>
          </a:prstGeom>
          <a:solidFill>
            <a:srgbClr val="00FF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2"/>
              </a:solidFill>
            </a:endParaRPr>
          </a:p>
        </p:txBody>
      </p:sp>
      <p:sp>
        <p:nvSpPr>
          <p:cNvPr id="21" name="矩形 20"/>
          <p:cNvSpPr/>
          <p:nvPr/>
        </p:nvSpPr>
        <p:spPr>
          <a:xfrm>
            <a:off x="10063749" y="3075965"/>
            <a:ext cx="634676" cy="75303"/>
          </a:xfrm>
          <a:prstGeom prst="rect">
            <a:avLst/>
          </a:prstGeom>
          <a:solidFill>
            <a:srgbClr val="00FF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43986"/>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链式关系</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
            <a:extLst>
              <a:ext uri="{FF2B5EF4-FFF2-40B4-BE49-F238E27FC236}">
                <a16:creationId xmlns:a16="http://schemas.microsoft.com/office/drawing/2014/main" xmlns="" id="{9EBE7EC0-2F2A-4A9F-BB83-DBE4093374F9}"/>
              </a:ext>
            </a:extLst>
          </p:cNvPr>
          <p:cNvSpPr txBox="1"/>
          <p:nvPr/>
        </p:nvSpPr>
        <p:spPr>
          <a:xfrm>
            <a:off x="1559866" y="2743200"/>
            <a:ext cx="742280" cy="484748"/>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警察</a:t>
            </a:r>
            <a:endParaRPr lang="en-US" altLang="zh-CN" sz="1700" dirty="0" smtClean="0">
              <a:latin typeface="微软雅黑" panose="020B0503020204020204" pitchFamily="34" charset="-122"/>
              <a:ea typeface="微软雅黑" panose="020B0503020204020204" pitchFamily="34" charset="-122"/>
            </a:endParaRPr>
          </a:p>
        </p:txBody>
      </p:sp>
      <p:pic>
        <p:nvPicPr>
          <p:cNvPr id="1028" name="Picture 4"/>
          <p:cNvPicPr>
            <a:picLocks noChangeAspect="1" noChangeArrowheads="1"/>
          </p:cNvPicPr>
          <p:nvPr/>
        </p:nvPicPr>
        <p:blipFill>
          <a:blip r:embed="rId2"/>
          <a:srcRect/>
          <a:stretch>
            <a:fillRect/>
          </a:stretch>
        </p:blipFill>
        <p:spPr bwMode="auto">
          <a:xfrm>
            <a:off x="2153112" y="2771313"/>
            <a:ext cx="8724900" cy="476250"/>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830997"/>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什么是单链表</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2" name="Picture 4"/>
          <p:cNvPicPr>
            <a:picLocks noChangeAspect="1" noChangeArrowheads="1"/>
          </p:cNvPicPr>
          <p:nvPr/>
        </p:nvPicPr>
        <p:blipFill>
          <a:blip r:embed="rId2"/>
          <a:srcRect/>
          <a:stretch>
            <a:fillRect/>
          </a:stretch>
        </p:blipFill>
        <p:spPr bwMode="auto">
          <a:xfrm>
            <a:off x="3019746" y="1605803"/>
            <a:ext cx="3248025" cy="419100"/>
          </a:xfrm>
          <a:prstGeom prst="rect">
            <a:avLst/>
          </a:prstGeom>
          <a:noFill/>
          <a:ln w="9525">
            <a:noFill/>
            <a:miter lim="800000"/>
            <a:headEnd/>
            <a:tailEnd/>
          </a:ln>
        </p:spPr>
      </p:pic>
      <p:pic>
        <p:nvPicPr>
          <p:cNvPr id="2053" name="Picture 5"/>
          <p:cNvPicPr>
            <a:picLocks noChangeAspect="1" noChangeArrowheads="1"/>
          </p:cNvPicPr>
          <p:nvPr/>
        </p:nvPicPr>
        <p:blipFill>
          <a:blip r:embed="rId3"/>
          <a:srcRect/>
          <a:stretch>
            <a:fillRect/>
          </a:stretch>
        </p:blipFill>
        <p:spPr bwMode="auto">
          <a:xfrm>
            <a:off x="3019746" y="2339058"/>
            <a:ext cx="3305175" cy="695325"/>
          </a:xfrm>
          <a:prstGeom prst="rect">
            <a:avLst/>
          </a:prstGeom>
          <a:noFill/>
          <a:ln w="9525">
            <a:noFill/>
            <a:miter lim="800000"/>
            <a:headEnd/>
            <a:tailEnd/>
          </a:ln>
        </p:spPr>
      </p:pic>
      <p:sp>
        <p:nvSpPr>
          <p:cNvPr id="14" name="文本框 1">
            <a:extLst>
              <a:ext uri="{FF2B5EF4-FFF2-40B4-BE49-F238E27FC236}">
                <a16:creationId xmlns:a16="http://schemas.microsoft.com/office/drawing/2014/main" xmlns="" id="{9EBE7EC0-2F2A-4A9F-BB83-DBE4093374F9}"/>
              </a:ext>
            </a:extLst>
          </p:cNvPr>
          <p:cNvSpPr txBox="1"/>
          <p:nvPr/>
        </p:nvSpPr>
        <p:spPr>
          <a:xfrm>
            <a:off x="882118" y="1549109"/>
            <a:ext cx="2076228" cy="438518"/>
          </a:xfrm>
          <a:prstGeom prst="rect">
            <a:avLst/>
          </a:prstGeom>
          <a:noFill/>
        </p:spPr>
        <p:txBody>
          <a:bodyPr wrap="square" rtlCol="0">
            <a:spAutoFit/>
          </a:bodyPr>
          <a:lstStyle/>
          <a:p>
            <a:pPr algn="r">
              <a:lnSpc>
                <a:spcPct val="150000"/>
              </a:lnSpc>
            </a:pPr>
            <a:r>
              <a:rPr lang="zh-CN" altLang="en-US" sz="1700" dirty="0" smtClean="0">
                <a:latin typeface="微软雅黑" panose="020B0503020204020204" pitchFamily="34" charset="-122"/>
                <a:ea typeface="微软雅黑" panose="020B0503020204020204" pitchFamily="34" charset="-122"/>
              </a:rPr>
              <a:t>线性表的逻辑关系</a:t>
            </a:r>
            <a:endParaRPr lang="en-US" altLang="zh-CN" sz="1700" dirty="0" smtClean="0">
              <a:latin typeface="微软雅黑" panose="020B0503020204020204" pitchFamily="34" charset="-122"/>
              <a:ea typeface="微软雅黑" panose="020B0503020204020204" pitchFamily="34" charset="-122"/>
            </a:endParaRPr>
          </a:p>
        </p:txBody>
      </p:sp>
      <p:sp>
        <p:nvSpPr>
          <p:cNvPr id="19" name="文本框 1">
            <a:extLst>
              <a:ext uri="{FF2B5EF4-FFF2-40B4-BE49-F238E27FC236}">
                <a16:creationId xmlns:a16="http://schemas.microsoft.com/office/drawing/2014/main" xmlns="" id="{9EBE7EC0-2F2A-4A9F-BB83-DBE4093374F9}"/>
              </a:ext>
            </a:extLst>
          </p:cNvPr>
          <p:cNvSpPr txBox="1"/>
          <p:nvPr/>
        </p:nvSpPr>
        <p:spPr>
          <a:xfrm>
            <a:off x="882118" y="2411537"/>
            <a:ext cx="2076228" cy="438518"/>
          </a:xfrm>
          <a:prstGeom prst="rect">
            <a:avLst/>
          </a:prstGeom>
          <a:noFill/>
        </p:spPr>
        <p:txBody>
          <a:bodyPr wrap="square" rtlCol="0">
            <a:spAutoFit/>
          </a:bodyPr>
          <a:lstStyle/>
          <a:p>
            <a:pPr algn="r">
              <a:lnSpc>
                <a:spcPct val="150000"/>
              </a:lnSpc>
            </a:pPr>
            <a:r>
              <a:rPr lang="zh-CN" altLang="en-US" sz="1700" dirty="0" smtClean="0">
                <a:latin typeface="微软雅黑" panose="020B0503020204020204" pitchFamily="34" charset="-122"/>
                <a:ea typeface="微软雅黑" panose="020B0503020204020204" pitchFamily="34" charset="-122"/>
              </a:rPr>
              <a:t>顺序表</a:t>
            </a:r>
            <a:endParaRPr lang="en-US" altLang="zh-CN" sz="1700" dirty="0" smtClean="0">
              <a:latin typeface="微软雅黑" panose="020B0503020204020204" pitchFamily="34" charset="-122"/>
              <a:ea typeface="微软雅黑" panose="020B0503020204020204" pitchFamily="34" charset="-122"/>
            </a:endParaRPr>
          </a:p>
        </p:txBody>
      </p:sp>
      <p:pic>
        <p:nvPicPr>
          <p:cNvPr id="20" name="Picture 1"/>
          <p:cNvPicPr>
            <a:picLocks noChangeAspect="1" noChangeArrowheads="1"/>
          </p:cNvPicPr>
          <p:nvPr/>
        </p:nvPicPr>
        <p:blipFill>
          <a:blip r:embed="rId4"/>
          <a:srcRect/>
          <a:stretch>
            <a:fillRect/>
          </a:stretch>
        </p:blipFill>
        <p:spPr bwMode="auto">
          <a:xfrm>
            <a:off x="3019746" y="4056108"/>
            <a:ext cx="6863987" cy="580464"/>
          </a:xfrm>
          <a:prstGeom prst="rect">
            <a:avLst/>
          </a:prstGeom>
          <a:noFill/>
          <a:ln w="9525">
            <a:noFill/>
            <a:miter lim="800000"/>
            <a:headEnd/>
            <a:tailEnd/>
          </a:ln>
        </p:spPr>
      </p:pic>
      <p:sp>
        <p:nvSpPr>
          <p:cNvPr id="21" name="文本框 1">
            <a:extLst>
              <a:ext uri="{FF2B5EF4-FFF2-40B4-BE49-F238E27FC236}">
                <a16:creationId xmlns:a16="http://schemas.microsoft.com/office/drawing/2014/main" xmlns="" id="{9EBE7EC0-2F2A-4A9F-BB83-DBE4093374F9}"/>
              </a:ext>
            </a:extLst>
          </p:cNvPr>
          <p:cNvSpPr txBox="1"/>
          <p:nvPr/>
        </p:nvSpPr>
        <p:spPr>
          <a:xfrm>
            <a:off x="882118" y="4048541"/>
            <a:ext cx="2076228" cy="438518"/>
          </a:xfrm>
          <a:prstGeom prst="rect">
            <a:avLst/>
          </a:prstGeom>
          <a:noFill/>
        </p:spPr>
        <p:txBody>
          <a:bodyPr wrap="square" rtlCol="0">
            <a:spAutoFit/>
          </a:bodyPr>
          <a:lstStyle/>
          <a:p>
            <a:pPr algn="r">
              <a:lnSpc>
                <a:spcPct val="150000"/>
              </a:lnSpc>
            </a:pPr>
            <a:r>
              <a:rPr lang="zh-CN" altLang="en-US" sz="1700" dirty="0" smtClean="0">
                <a:latin typeface="微软雅黑" panose="020B0503020204020204" pitchFamily="34" charset="-122"/>
                <a:ea typeface="微软雅黑" panose="020B0503020204020204" pitchFamily="34" charset="-122"/>
              </a:rPr>
              <a:t>计算机的存储空间</a:t>
            </a:r>
            <a:endParaRPr lang="en-US" altLang="zh-CN" sz="1700" dirty="0" smtClean="0">
              <a:latin typeface="微软雅黑" panose="020B0503020204020204" pitchFamily="34" charset="-122"/>
              <a:ea typeface="微软雅黑" panose="020B0503020204020204" pitchFamily="34" charset="-122"/>
            </a:endParaRPr>
          </a:p>
        </p:txBody>
      </p:sp>
      <p:sp>
        <p:nvSpPr>
          <p:cNvPr id="22" name="文本框 1">
            <a:extLst>
              <a:ext uri="{FF2B5EF4-FFF2-40B4-BE49-F238E27FC236}">
                <a16:creationId xmlns:a16="http://schemas.microsoft.com/office/drawing/2014/main" xmlns="" id="{9EBE7EC0-2F2A-4A9F-BB83-DBE4093374F9}"/>
              </a:ext>
            </a:extLst>
          </p:cNvPr>
          <p:cNvSpPr txBox="1"/>
          <p:nvPr/>
        </p:nvSpPr>
        <p:spPr>
          <a:xfrm>
            <a:off x="882118" y="5049035"/>
            <a:ext cx="2076228" cy="438518"/>
          </a:xfrm>
          <a:prstGeom prst="rect">
            <a:avLst/>
          </a:prstGeom>
          <a:noFill/>
        </p:spPr>
        <p:txBody>
          <a:bodyPr wrap="square" rtlCol="0">
            <a:spAutoFit/>
          </a:bodyPr>
          <a:lstStyle/>
          <a:p>
            <a:pPr algn="r">
              <a:lnSpc>
                <a:spcPct val="150000"/>
              </a:lnSpc>
            </a:pPr>
            <a:r>
              <a:rPr lang="zh-CN" altLang="en-US" sz="1700" dirty="0" smtClean="0">
                <a:latin typeface="微软雅黑" panose="020B0503020204020204" pitchFamily="34" charset="-122"/>
                <a:ea typeface="微软雅黑" panose="020B0503020204020204" pitchFamily="34" charset="-122"/>
              </a:rPr>
              <a:t>单链表</a:t>
            </a:r>
            <a:endParaRPr lang="en-US" altLang="zh-CN" sz="1700" dirty="0" smtClean="0">
              <a:latin typeface="微软雅黑" panose="020B0503020204020204" pitchFamily="34" charset="-122"/>
              <a:ea typeface="微软雅黑" panose="020B0503020204020204" pitchFamily="34" charset="-122"/>
            </a:endParaRPr>
          </a:p>
        </p:txBody>
      </p:sp>
      <p:sp>
        <p:nvSpPr>
          <p:cNvPr id="23" name="文本框 1">
            <a:extLst>
              <a:ext uri="{FF2B5EF4-FFF2-40B4-BE49-F238E27FC236}">
                <a16:creationId xmlns:a16="http://schemas.microsoft.com/office/drawing/2014/main" xmlns="" id="{9EBE7EC0-2F2A-4A9F-BB83-DBE4093374F9}"/>
              </a:ext>
            </a:extLst>
          </p:cNvPr>
          <p:cNvSpPr txBox="1"/>
          <p:nvPr/>
        </p:nvSpPr>
        <p:spPr>
          <a:xfrm>
            <a:off x="2327266" y="3080321"/>
            <a:ext cx="7939144" cy="877163"/>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优点：可随机存取，存储密度高。   </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zh-CN" altLang="en-US" sz="1700" dirty="0" smtClean="0">
                <a:latin typeface="微软雅黑" panose="020B0503020204020204" pitchFamily="34" charset="-122"/>
                <a:ea typeface="微软雅黑" panose="020B0503020204020204" pitchFamily="34" charset="-122"/>
              </a:rPr>
              <a:t>缺点：要求连续的内存空间，扩容不方便，插入和删除元素需要移动其它的元素。</a:t>
            </a:r>
            <a:endParaRPr lang="en-US" altLang="zh-CN" sz="1700" dirty="0" smtClean="0">
              <a:latin typeface="微软雅黑" panose="020B0503020204020204" pitchFamily="34" charset="-122"/>
              <a:ea typeface="微软雅黑" panose="020B0503020204020204" pitchFamily="34" charset="-122"/>
            </a:endParaRPr>
          </a:p>
        </p:txBody>
      </p:sp>
      <p:sp>
        <p:nvSpPr>
          <p:cNvPr id="24" name="文本框 1">
            <a:extLst>
              <a:ext uri="{FF2B5EF4-FFF2-40B4-BE49-F238E27FC236}">
                <a16:creationId xmlns:a16="http://schemas.microsoft.com/office/drawing/2014/main" xmlns="" id="{9EBE7EC0-2F2A-4A9F-BB83-DBE4093374F9}"/>
              </a:ext>
            </a:extLst>
          </p:cNvPr>
          <p:cNvSpPr txBox="1"/>
          <p:nvPr/>
        </p:nvSpPr>
        <p:spPr>
          <a:xfrm>
            <a:off x="2327266" y="5588723"/>
            <a:ext cx="8634820" cy="877163"/>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优点：不要求连续的内存空间，扩容很方便，插入和删除元素不需要移动其它的元素。 </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zh-CN" altLang="en-US" sz="1700" dirty="0" smtClean="0">
                <a:latin typeface="微软雅黑" panose="020B0503020204020204" pitchFamily="34" charset="-122"/>
                <a:ea typeface="微软雅黑" panose="020B0503020204020204" pitchFamily="34" charset="-122"/>
              </a:rPr>
              <a:t>缺点：不能随机存取，指针需要消耗空间。</a:t>
            </a:r>
            <a:endParaRPr lang="en-US" altLang="zh-CN" sz="1700" dirty="0" smtClean="0">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p:nvPicPr>
        <p:blipFill>
          <a:blip r:embed="rId5"/>
          <a:srcRect/>
          <a:stretch>
            <a:fillRect/>
          </a:stretch>
        </p:blipFill>
        <p:spPr bwMode="auto">
          <a:xfrm>
            <a:off x="3019746" y="4845607"/>
            <a:ext cx="6715125" cy="695325"/>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830997"/>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如何定义单链表</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1">
            <a:extLst>
              <a:ext uri="{FF2B5EF4-FFF2-40B4-BE49-F238E27FC236}">
                <a16:creationId xmlns:a16="http://schemas.microsoft.com/office/drawing/2014/main" xmlns="" id="{9EBE7EC0-2F2A-4A9F-BB83-DBE4093374F9}"/>
              </a:ext>
            </a:extLst>
          </p:cNvPr>
          <p:cNvSpPr txBox="1"/>
          <p:nvPr/>
        </p:nvSpPr>
        <p:spPr>
          <a:xfrm>
            <a:off x="1678184" y="1337627"/>
            <a:ext cx="1000454" cy="484748"/>
          </a:xfrm>
          <a:prstGeom prst="rect">
            <a:avLst/>
          </a:prstGeom>
          <a:noFill/>
        </p:spPr>
        <p:txBody>
          <a:bodyPr wrap="square" rtlCol="0">
            <a:spAutoFit/>
          </a:bodyPr>
          <a:lstStyle/>
          <a:p>
            <a:pPr algn="r">
              <a:lnSpc>
                <a:spcPct val="150000"/>
              </a:lnSpc>
            </a:pPr>
            <a:r>
              <a:rPr lang="zh-CN" altLang="en-US" sz="1700" dirty="0" smtClean="0">
                <a:latin typeface="微软雅黑" panose="020B0503020204020204" pitchFamily="34" charset="-122"/>
                <a:ea typeface="微软雅黑" panose="020B0503020204020204" pitchFamily="34" charset="-122"/>
              </a:rPr>
              <a:t>单链表</a:t>
            </a:r>
            <a:endParaRPr lang="en-US" altLang="zh-CN" sz="1700" dirty="0" smtClean="0">
              <a:latin typeface="微软雅黑" panose="020B0503020204020204" pitchFamily="34" charset="-122"/>
              <a:ea typeface="微软雅黑" panose="020B0503020204020204" pitchFamily="34" charset="-122"/>
            </a:endParaRPr>
          </a:p>
        </p:txBody>
      </p:sp>
      <p:sp>
        <p:nvSpPr>
          <p:cNvPr id="24" name="文本框 1">
            <a:extLst>
              <a:ext uri="{FF2B5EF4-FFF2-40B4-BE49-F238E27FC236}">
                <a16:creationId xmlns:a16="http://schemas.microsoft.com/office/drawing/2014/main" xmlns="" id="{9EBE7EC0-2F2A-4A9F-BB83-DBE4093374F9}"/>
              </a:ext>
            </a:extLst>
          </p:cNvPr>
          <p:cNvSpPr txBox="1"/>
          <p:nvPr/>
        </p:nvSpPr>
        <p:spPr>
          <a:xfrm>
            <a:off x="2090598" y="2329155"/>
            <a:ext cx="8634820" cy="4016484"/>
          </a:xfrm>
          <a:prstGeom prst="rect">
            <a:avLst/>
          </a:prstGeom>
          <a:noFill/>
        </p:spPr>
        <p:txBody>
          <a:bodyPr wrap="square" rtlCol="0">
            <a:spAutoFit/>
          </a:bodyPr>
          <a:lstStyle/>
          <a:p>
            <a:pPr>
              <a:lnSpc>
                <a:spcPct val="150000"/>
              </a:lnSpc>
            </a:pPr>
            <a:r>
              <a:rPr lang="en-US" altLang="zh-CN" sz="1700" dirty="0" smtClean="0">
                <a:latin typeface="微软雅黑" panose="020B0503020204020204" pitchFamily="34" charset="-122"/>
                <a:ea typeface="微软雅黑" panose="020B0503020204020204" pitchFamily="34" charset="-122"/>
              </a:rPr>
              <a:t>typedef </a:t>
            </a:r>
            <a:r>
              <a:rPr lang="en-US" altLang="zh-CN" sz="1700" dirty="0" err="1" smtClean="0">
                <a:latin typeface="微软雅黑" panose="020B0503020204020204" pitchFamily="34" charset="-122"/>
                <a:ea typeface="微软雅黑" panose="020B0503020204020204" pitchFamily="34" charset="-122"/>
              </a:rPr>
              <a:t>int</a:t>
            </a: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ElemType</a:t>
            </a:r>
            <a:r>
              <a:rPr lang="en-US" altLang="zh-CN" sz="1700" dirty="0" smtClean="0">
                <a:latin typeface="微软雅黑" panose="020B0503020204020204" pitchFamily="34" charset="-122"/>
                <a:ea typeface="微软雅黑" panose="020B0503020204020204" pitchFamily="34" charset="-122"/>
              </a:rPr>
              <a:t>;     // </a:t>
            </a:r>
            <a:r>
              <a:rPr lang="zh-CN" altLang="en-US" sz="1700" dirty="0" smtClean="0">
                <a:latin typeface="微软雅黑" panose="020B0503020204020204" pitchFamily="34" charset="-122"/>
                <a:ea typeface="微软雅黑" panose="020B0503020204020204" pitchFamily="34" charset="-122"/>
              </a:rPr>
              <a:t>自定义链表的数据元素为整数。</a:t>
            </a:r>
          </a:p>
          <a:p>
            <a:pPr>
              <a:lnSpc>
                <a:spcPct val="150000"/>
              </a:lnSpc>
            </a:pPr>
            <a:endParaRPr lang="zh-CN" altLang="en-US"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err="1" smtClean="0">
                <a:latin typeface="微软雅黑" panose="020B0503020204020204" pitchFamily="34" charset="-122"/>
                <a:ea typeface="微软雅黑" panose="020B0503020204020204" pitchFamily="34" charset="-122"/>
              </a:rPr>
              <a:t>typedef</a:t>
            </a: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struct</a:t>
            </a: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LNode</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a:t>
            </a:r>
          </a:p>
          <a:p>
            <a:pPr>
              <a:lnSpc>
                <a:spcPct val="150000"/>
              </a:lnSpc>
            </a:pP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ElemType</a:t>
            </a:r>
            <a:r>
              <a:rPr lang="en-US" altLang="zh-CN" sz="1700" dirty="0" smtClean="0">
                <a:latin typeface="微软雅黑" panose="020B0503020204020204" pitchFamily="34" charset="-122"/>
                <a:ea typeface="微软雅黑" panose="020B0503020204020204" pitchFamily="34" charset="-122"/>
              </a:rPr>
              <a:t> data;        // </a:t>
            </a:r>
            <a:r>
              <a:rPr lang="zh-CN" altLang="en-US" sz="1700" dirty="0" smtClean="0">
                <a:latin typeface="微软雅黑" panose="020B0503020204020204" pitchFamily="34" charset="-122"/>
                <a:ea typeface="微软雅黑" panose="020B0503020204020204" pitchFamily="34" charset="-122"/>
              </a:rPr>
              <a:t>存放结点的数据元素。</a:t>
            </a:r>
          </a:p>
          <a:p>
            <a:pPr>
              <a:lnSpc>
                <a:spcPct val="150000"/>
              </a:lnSpc>
            </a:pPr>
            <a:r>
              <a:rPr lang="zh-CN" altLang="en-US"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struct</a:t>
            </a: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LNode</a:t>
            </a:r>
            <a:r>
              <a:rPr lang="en-US" altLang="zh-CN" sz="1700" dirty="0" smtClean="0">
                <a:latin typeface="微软雅黑" panose="020B0503020204020204" pitchFamily="34" charset="-122"/>
                <a:ea typeface="微软雅黑" panose="020B0503020204020204" pitchFamily="34" charset="-122"/>
              </a:rPr>
              <a:t> *next;  // </a:t>
            </a:r>
            <a:r>
              <a:rPr lang="zh-CN" altLang="en-US" sz="1700" dirty="0" smtClean="0">
                <a:latin typeface="微软雅黑" panose="020B0503020204020204" pitchFamily="34" charset="-122"/>
                <a:ea typeface="微软雅黑" panose="020B0503020204020204" pitchFamily="34" charset="-122"/>
              </a:rPr>
              <a:t>指向下一个结点的指针。</a:t>
            </a:r>
          </a:p>
          <a:p>
            <a:pPr>
              <a:lnSpc>
                <a:spcPct val="150000"/>
              </a:lnSpc>
            </a:pPr>
            <a:r>
              <a:rPr lang="en-US" altLang="zh-CN" sz="1700" dirty="0" smtClean="0">
                <a:latin typeface="微软雅黑" panose="020B0503020204020204" pitchFamily="34" charset="-122"/>
                <a:ea typeface="微软雅黑" panose="020B0503020204020204" pitchFamily="34" charset="-122"/>
              </a:rPr>
              <a:t>}</a:t>
            </a:r>
            <a:r>
              <a:rPr lang="en-US" altLang="zh-CN" sz="1700" dirty="0" err="1" smtClean="0">
                <a:latin typeface="微软雅黑" panose="020B0503020204020204" pitchFamily="34" charset="-122"/>
                <a:ea typeface="微软雅黑" panose="020B0503020204020204" pitchFamily="34" charset="-122"/>
              </a:rPr>
              <a:t>LNode</a:t>
            </a:r>
            <a:r>
              <a:rPr lang="en-US" altLang="zh-CN" sz="1700" dirty="0" smtClean="0">
                <a:latin typeface="微软雅黑" panose="020B0503020204020204" pitchFamily="34" charset="-122"/>
                <a:ea typeface="微软雅黑" panose="020B0503020204020204" pitchFamily="34" charset="-122"/>
              </a:rPr>
              <a:t>,*</a:t>
            </a:r>
            <a:r>
              <a:rPr lang="en-US" altLang="zh-CN" sz="1700" dirty="0" err="1" smtClean="0">
                <a:latin typeface="微软雅黑" panose="020B0503020204020204" pitchFamily="34" charset="-122"/>
                <a:ea typeface="微软雅黑" panose="020B0503020204020204" pitchFamily="34" charset="-122"/>
              </a:rPr>
              <a:t>LinkList</a:t>
            </a:r>
            <a:r>
              <a:rPr lang="en-US" altLang="zh-CN" sz="1700" dirty="0" smtClean="0">
                <a:latin typeface="微软雅黑" panose="020B0503020204020204" pitchFamily="34" charset="-122"/>
                <a:ea typeface="微软雅黑" panose="020B0503020204020204" pitchFamily="34" charset="-122"/>
              </a:rPr>
              <a:t>;</a:t>
            </a:r>
          </a:p>
          <a:p>
            <a:pPr>
              <a:lnSpc>
                <a:spcPct val="150000"/>
              </a:lnSpc>
            </a:pP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err="1" smtClean="0">
                <a:latin typeface="微软雅黑" panose="020B0503020204020204" pitchFamily="34" charset="-122"/>
                <a:ea typeface="微软雅黑" panose="020B0503020204020204" pitchFamily="34" charset="-122"/>
              </a:rPr>
              <a:t>LinkList</a:t>
            </a:r>
            <a:r>
              <a:rPr lang="en-US" altLang="zh-CN" sz="1700" dirty="0" smtClean="0">
                <a:latin typeface="微软雅黑" panose="020B0503020204020204" pitchFamily="34" charset="-122"/>
                <a:ea typeface="微软雅黑" panose="020B0503020204020204" pitchFamily="34" charset="-122"/>
              </a:rPr>
              <a:t> LL;              // </a:t>
            </a:r>
            <a:r>
              <a:rPr lang="zh-CN" altLang="en-US" sz="1700" dirty="0" smtClean="0">
                <a:latin typeface="微软雅黑" panose="020B0503020204020204" pitchFamily="34" charset="-122"/>
                <a:ea typeface="微软雅黑" panose="020B0503020204020204" pitchFamily="34" charset="-122"/>
              </a:rPr>
              <a:t>强调声明一个链表</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err="1" smtClean="0">
                <a:latin typeface="微软雅黑" panose="020B0503020204020204" pitchFamily="34" charset="-122"/>
                <a:ea typeface="微软雅黑" panose="020B0503020204020204" pitchFamily="34" charset="-122"/>
              </a:rPr>
              <a:t>LNode</a:t>
            </a:r>
            <a:r>
              <a:rPr lang="en-US" altLang="zh-CN" sz="1700" dirty="0" smtClean="0">
                <a:latin typeface="微软雅黑" panose="020B0503020204020204" pitchFamily="34" charset="-122"/>
                <a:ea typeface="微软雅黑" panose="020B0503020204020204" pitchFamily="34" charset="-122"/>
              </a:rPr>
              <a:t> *node;         // </a:t>
            </a:r>
            <a:r>
              <a:rPr lang="zh-CN" altLang="en-US" sz="1700" dirty="0" smtClean="0">
                <a:latin typeface="微软雅黑" panose="020B0503020204020204" pitchFamily="34" charset="-122"/>
                <a:ea typeface="微软雅黑" panose="020B0503020204020204" pitchFamily="34" charset="-122"/>
              </a:rPr>
              <a:t>强调声明一个结点。</a:t>
            </a:r>
            <a:endParaRPr lang="en-US" altLang="zh-CN" sz="1700" dirty="0" smtClean="0">
              <a:latin typeface="微软雅黑" panose="020B0503020204020204" pitchFamily="34" charset="-122"/>
              <a:ea typeface="微软雅黑" panose="020B0503020204020204" pitchFamily="34" charset="-122"/>
            </a:endParaRPr>
          </a:p>
        </p:txBody>
      </p:sp>
      <p:pic>
        <p:nvPicPr>
          <p:cNvPr id="2050" name="Picture 2"/>
          <p:cNvPicPr>
            <a:picLocks noChangeAspect="1" noChangeArrowheads="1"/>
          </p:cNvPicPr>
          <p:nvPr/>
        </p:nvPicPr>
        <p:blipFill>
          <a:blip r:embed="rId2"/>
          <a:srcRect/>
          <a:stretch>
            <a:fillRect/>
          </a:stretch>
        </p:blipFill>
        <p:spPr bwMode="auto">
          <a:xfrm>
            <a:off x="2684481" y="1144960"/>
            <a:ext cx="6629400" cy="695325"/>
          </a:xfrm>
          <a:prstGeom prst="rect">
            <a:avLst/>
          </a:prstGeom>
          <a:noFill/>
          <a:ln w="9525">
            <a:noFill/>
            <a:miter lim="800000"/>
            <a:headEnd/>
            <a:tailEnd/>
          </a:ln>
        </p:spPr>
      </p:pic>
      <p:pic>
        <p:nvPicPr>
          <p:cNvPr id="14" name="Picture 4"/>
          <p:cNvPicPr>
            <a:picLocks noChangeAspect="1" noChangeArrowheads="1"/>
          </p:cNvPicPr>
          <p:nvPr/>
        </p:nvPicPr>
        <p:blipFill>
          <a:blip r:embed="rId3"/>
          <a:srcRect/>
          <a:stretch>
            <a:fillRect/>
          </a:stretch>
        </p:blipFill>
        <p:spPr bwMode="auto">
          <a:xfrm>
            <a:off x="5906285" y="2711824"/>
            <a:ext cx="5048250" cy="1219200"/>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830997"/>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带头结点的单链表</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1">
            <a:extLst>
              <a:ext uri="{FF2B5EF4-FFF2-40B4-BE49-F238E27FC236}">
                <a16:creationId xmlns:a16="http://schemas.microsoft.com/office/drawing/2014/main" xmlns="" id="{9EBE7EC0-2F2A-4A9F-BB83-DBE4093374F9}"/>
              </a:ext>
            </a:extLst>
          </p:cNvPr>
          <p:cNvSpPr txBox="1"/>
          <p:nvPr/>
        </p:nvSpPr>
        <p:spPr>
          <a:xfrm>
            <a:off x="1344706" y="1337627"/>
            <a:ext cx="1333932" cy="484748"/>
          </a:xfrm>
          <a:prstGeom prst="rect">
            <a:avLst/>
          </a:prstGeom>
          <a:noFill/>
        </p:spPr>
        <p:txBody>
          <a:bodyPr wrap="square" rtlCol="0">
            <a:spAutoFit/>
          </a:bodyPr>
          <a:lstStyle/>
          <a:p>
            <a:pPr algn="r">
              <a:lnSpc>
                <a:spcPct val="150000"/>
              </a:lnSpc>
            </a:pPr>
            <a:r>
              <a:rPr lang="zh-CN" altLang="en-US" sz="1700" dirty="0" smtClean="0">
                <a:latin typeface="微软雅黑" panose="020B0503020204020204" pitchFamily="34" charset="-122"/>
                <a:ea typeface="微软雅黑" panose="020B0503020204020204" pitchFamily="34" charset="-122"/>
              </a:rPr>
              <a:t>不带头结点</a:t>
            </a:r>
            <a:endParaRPr lang="en-US" altLang="zh-CN" sz="1700" dirty="0" smtClean="0">
              <a:latin typeface="微软雅黑" panose="020B0503020204020204" pitchFamily="34" charset="-122"/>
              <a:ea typeface="微软雅黑" panose="020B0503020204020204" pitchFamily="34" charset="-122"/>
            </a:endParaRPr>
          </a:p>
        </p:txBody>
      </p:sp>
      <p:pic>
        <p:nvPicPr>
          <p:cNvPr id="2050" name="Picture 2"/>
          <p:cNvPicPr>
            <a:picLocks noChangeAspect="1" noChangeArrowheads="1"/>
          </p:cNvPicPr>
          <p:nvPr/>
        </p:nvPicPr>
        <p:blipFill>
          <a:blip r:embed="rId2"/>
          <a:srcRect/>
          <a:stretch>
            <a:fillRect/>
          </a:stretch>
        </p:blipFill>
        <p:spPr bwMode="auto">
          <a:xfrm>
            <a:off x="3975608" y="1155719"/>
            <a:ext cx="6715125" cy="695325"/>
          </a:xfrm>
          <a:prstGeom prst="rect">
            <a:avLst/>
          </a:prstGeom>
          <a:noFill/>
          <a:ln w="9525">
            <a:noFill/>
            <a:miter lim="800000"/>
            <a:headEnd/>
            <a:tailEnd/>
          </a:ln>
        </p:spPr>
      </p:pic>
      <p:sp>
        <p:nvSpPr>
          <p:cNvPr id="14" name="文本框 1">
            <a:extLst>
              <a:ext uri="{FF2B5EF4-FFF2-40B4-BE49-F238E27FC236}">
                <a16:creationId xmlns:a16="http://schemas.microsoft.com/office/drawing/2014/main" xmlns="" id="{9EBE7EC0-2F2A-4A9F-BB83-DBE4093374F9}"/>
              </a:ext>
            </a:extLst>
          </p:cNvPr>
          <p:cNvSpPr txBox="1"/>
          <p:nvPr/>
        </p:nvSpPr>
        <p:spPr>
          <a:xfrm>
            <a:off x="1335736" y="2178539"/>
            <a:ext cx="1333932" cy="484748"/>
          </a:xfrm>
          <a:prstGeom prst="rect">
            <a:avLst/>
          </a:prstGeom>
          <a:noFill/>
        </p:spPr>
        <p:txBody>
          <a:bodyPr wrap="square" rtlCol="0">
            <a:spAutoFit/>
          </a:bodyPr>
          <a:lstStyle/>
          <a:p>
            <a:pPr algn="r">
              <a:lnSpc>
                <a:spcPct val="150000"/>
              </a:lnSpc>
            </a:pPr>
            <a:r>
              <a:rPr lang="zh-CN" altLang="en-US" sz="1700" dirty="0" smtClean="0">
                <a:latin typeface="微软雅黑" panose="020B0503020204020204" pitchFamily="34" charset="-122"/>
                <a:ea typeface="微软雅黑" panose="020B0503020204020204" pitchFamily="34" charset="-122"/>
              </a:rPr>
              <a:t>带头结点</a:t>
            </a:r>
            <a:endParaRPr lang="en-US" altLang="zh-CN" sz="1700" dirty="0" smtClean="0">
              <a:latin typeface="微软雅黑" panose="020B0503020204020204" pitchFamily="34" charset="-122"/>
              <a:ea typeface="微软雅黑" panose="020B0503020204020204" pitchFamily="34" charset="-122"/>
            </a:endParaRPr>
          </a:p>
        </p:txBody>
      </p:sp>
      <p:pic>
        <p:nvPicPr>
          <p:cNvPr id="2051" name="Picture 3"/>
          <p:cNvPicPr>
            <a:picLocks noChangeAspect="1" noChangeArrowheads="1"/>
          </p:cNvPicPr>
          <p:nvPr/>
        </p:nvPicPr>
        <p:blipFill>
          <a:blip r:embed="rId3"/>
          <a:srcRect/>
          <a:stretch>
            <a:fillRect/>
          </a:stretch>
        </p:blipFill>
        <p:spPr bwMode="auto">
          <a:xfrm>
            <a:off x="2754014" y="2016330"/>
            <a:ext cx="7953375" cy="695325"/>
          </a:xfrm>
          <a:prstGeom prst="rect">
            <a:avLst/>
          </a:prstGeom>
          <a:noFill/>
          <a:ln w="9525">
            <a:noFill/>
            <a:miter lim="800000"/>
            <a:headEnd/>
            <a:tailEnd/>
          </a:ln>
        </p:spPr>
      </p:pic>
      <p:sp>
        <p:nvSpPr>
          <p:cNvPr id="18" name="文本框 1">
            <a:extLst>
              <a:ext uri="{FF2B5EF4-FFF2-40B4-BE49-F238E27FC236}">
                <a16:creationId xmlns:a16="http://schemas.microsoft.com/office/drawing/2014/main" xmlns="" id="{9EBE7EC0-2F2A-4A9F-BB83-DBE4093374F9}"/>
              </a:ext>
            </a:extLst>
          </p:cNvPr>
          <p:cNvSpPr txBox="1"/>
          <p:nvPr/>
        </p:nvSpPr>
        <p:spPr>
          <a:xfrm>
            <a:off x="1348281" y="2997934"/>
            <a:ext cx="9237243" cy="1661993"/>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带头结点的单链表写代码更方便，逻辑更简单。</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历年的考研题真题中，以带头结点的题型为主。</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在实际开发中，一律采用带头结点的链表（尾指针、双向链表）。</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如果掌握了带头结点的链表，搞定不带头的链表也很容易。</a:t>
            </a:r>
            <a:endParaRPr lang="en-US" altLang="zh-CN" sz="17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43986"/>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大量数据？</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925137"/>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926925"/>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928713"/>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926925"/>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928713"/>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930501"/>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p:cNvPicPr>
            <a:picLocks noChangeAspect="1" noChangeArrowheads="1"/>
          </p:cNvPicPr>
          <p:nvPr/>
        </p:nvPicPr>
        <p:blipFill>
          <a:blip r:embed="rId2"/>
          <a:srcRect/>
          <a:stretch>
            <a:fillRect/>
          </a:stretch>
        </p:blipFill>
        <p:spPr bwMode="auto">
          <a:xfrm>
            <a:off x="1704247" y="1258702"/>
            <a:ext cx="9018587" cy="4448175"/>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43986"/>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单链表的实现</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
            <a:extLst>
              <a:ext uri="{FF2B5EF4-FFF2-40B4-BE49-F238E27FC236}">
                <a16:creationId xmlns:a16="http://schemas.microsoft.com/office/drawing/2014/main" xmlns="" id="{9EBE7EC0-2F2A-4A9F-BB83-DBE4093374F9}"/>
              </a:ext>
            </a:extLst>
          </p:cNvPr>
          <p:cNvSpPr txBox="1"/>
          <p:nvPr/>
        </p:nvSpPr>
        <p:spPr>
          <a:xfrm>
            <a:off x="1335736" y="1382447"/>
            <a:ext cx="1333932" cy="484748"/>
          </a:xfrm>
          <a:prstGeom prst="rect">
            <a:avLst/>
          </a:prstGeom>
          <a:noFill/>
        </p:spPr>
        <p:txBody>
          <a:bodyPr wrap="square" rtlCol="0">
            <a:spAutoFit/>
          </a:bodyPr>
          <a:lstStyle/>
          <a:p>
            <a:pPr algn="r">
              <a:lnSpc>
                <a:spcPct val="150000"/>
              </a:lnSpc>
            </a:pPr>
            <a:r>
              <a:rPr lang="zh-CN" altLang="en-US" sz="1700" dirty="0" smtClean="0">
                <a:latin typeface="微软雅黑" panose="020B0503020204020204" pitchFamily="34" charset="-122"/>
                <a:ea typeface="微软雅黑" panose="020B0503020204020204" pitchFamily="34" charset="-122"/>
              </a:rPr>
              <a:t>带头结点</a:t>
            </a:r>
            <a:endParaRPr lang="en-US" altLang="zh-CN" sz="1700" dirty="0" smtClean="0">
              <a:latin typeface="微软雅黑" panose="020B0503020204020204" pitchFamily="34" charset="-122"/>
              <a:ea typeface="微软雅黑" panose="020B0503020204020204" pitchFamily="34" charset="-122"/>
            </a:endParaRPr>
          </a:p>
        </p:txBody>
      </p:sp>
      <p:pic>
        <p:nvPicPr>
          <p:cNvPr id="2051" name="Picture 3"/>
          <p:cNvPicPr>
            <a:picLocks noChangeAspect="1" noChangeArrowheads="1"/>
          </p:cNvPicPr>
          <p:nvPr/>
        </p:nvPicPr>
        <p:blipFill>
          <a:blip r:embed="rId2"/>
          <a:srcRect/>
          <a:stretch>
            <a:fillRect/>
          </a:stretch>
        </p:blipFill>
        <p:spPr bwMode="auto">
          <a:xfrm>
            <a:off x="2754014" y="1220238"/>
            <a:ext cx="7953375" cy="695325"/>
          </a:xfrm>
          <a:prstGeom prst="rect">
            <a:avLst/>
          </a:prstGeom>
          <a:noFill/>
          <a:ln w="9525">
            <a:noFill/>
            <a:miter lim="800000"/>
            <a:headEnd/>
            <a:tailEnd/>
          </a:ln>
        </p:spPr>
      </p:pic>
      <p:sp>
        <p:nvSpPr>
          <p:cNvPr id="18" name="文本框 1">
            <a:extLst>
              <a:ext uri="{FF2B5EF4-FFF2-40B4-BE49-F238E27FC236}">
                <a16:creationId xmlns:a16="http://schemas.microsoft.com/office/drawing/2014/main" xmlns="" id="{9EBE7EC0-2F2A-4A9F-BB83-DBE4093374F9}"/>
              </a:ext>
            </a:extLst>
          </p:cNvPr>
          <p:cNvSpPr txBox="1"/>
          <p:nvPr/>
        </p:nvSpPr>
        <p:spPr>
          <a:xfrm>
            <a:off x="1348281" y="2126536"/>
            <a:ext cx="9237243" cy="2054409"/>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在以后的课程中，如果没有特别的声明，都是指带头结点的链表。</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zh-CN" altLang="en-US" sz="1700" dirty="0" smtClean="0">
                <a:latin typeface="微软雅黑" panose="020B0503020204020204" pitchFamily="34" charset="-122"/>
                <a:ea typeface="微软雅黑" panose="020B0503020204020204" pitchFamily="34" charset="-122"/>
              </a:rPr>
              <a:t>源代码在视频发布后的视频简介中，清单如下：</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1</a:t>
            </a:r>
            <a:r>
              <a:rPr lang="zh-CN" altLang="en-US" sz="1700" dirty="0" smtClean="0">
                <a:latin typeface="微软雅黑" panose="020B0503020204020204" pitchFamily="34" charset="-122"/>
                <a:ea typeface="微软雅黑" panose="020B0503020204020204" pitchFamily="34" charset="-122"/>
              </a:rPr>
              <a:t>）程序名：</a:t>
            </a:r>
            <a:r>
              <a:rPr lang="en-US" altLang="zh-CN" sz="1700" dirty="0" smtClean="0">
                <a:latin typeface="微软雅黑" panose="020B0503020204020204" pitchFamily="34" charset="-122"/>
                <a:ea typeface="微软雅黑" panose="020B0503020204020204" pitchFamily="34" charset="-122"/>
              </a:rPr>
              <a:t>linklist1.c</a:t>
            </a:r>
            <a:r>
              <a:rPr lang="zh-CN" altLang="en-US" sz="1700" dirty="0" smtClean="0">
                <a:latin typeface="微软雅黑" panose="020B0503020204020204" pitchFamily="34" charset="-122"/>
                <a:ea typeface="微软雅黑" panose="020B0503020204020204" pitchFamily="34" charset="-122"/>
              </a:rPr>
              <a:t>，此程序演示带头结点的单链表的实现，数据元素是整数。</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zh-CN" altLang="en-US" sz="1700" dirty="0" smtClean="0">
                <a:latin typeface="微软雅黑" panose="020B0503020204020204" pitchFamily="34" charset="-122"/>
                <a:ea typeface="微软雅黑" panose="020B0503020204020204" pitchFamily="34" charset="-122"/>
              </a:rPr>
              <a:t> </a:t>
            </a:r>
            <a:r>
              <a:rPr lang="en-US" altLang="zh-CN" sz="1700" dirty="0" smtClean="0">
                <a:latin typeface="微软雅黑" panose="020B0503020204020204" pitchFamily="34" charset="-122"/>
                <a:ea typeface="微软雅黑" panose="020B0503020204020204" pitchFamily="34" charset="-122"/>
              </a:rPr>
              <a:t>2</a:t>
            </a:r>
            <a:r>
              <a:rPr lang="zh-CN" altLang="en-US" sz="1700" dirty="0" smtClean="0">
                <a:latin typeface="微软雅黑" panose="020B0503020204020204" pitchFamily="34" charset="-122"/>
                <a:ea typeface="微软雅黑" panose="020B0503020204020204" pitchFamily="34" charset="-122"/>
              </a:rPr>
              <a:t>）程序名：</a:t>
            </a:r>
            <a:r>
              <a:rPr lang="en-US" altLang="zh-CN" sz="1700" dirty="0" smtClean="0">
                <a:latin typeface="微软雅黑" panose="020B0503020204020204" pitchFamily="34" charset="-122"/>
                <a:ea typeface="微软雅黑" panose="020B0503020204020204" pitchFamily="34" charset="-122"/>
              </a:rPr>
              <a:t>linklist2.c</a:t>
            </a:r>
            <a:r>
              <a:rPr lang="zh-CN" altLang="en-US" sz="1700" dirty="0" smtClean="0">
                <a:latin typeface="微软雅黑" panose="020B0503020204020204" pitchFamily="34" charset="-122"/>
                <a:ea typeface="微软雅黑" panose="020B0503020204020204" pitchFamily="34" charset="-122"/>
              </a:rPr>
              <a:t>，此程序演示带头结点的单链表的实现，数据元素是结构体。</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endParaRPr lang="en-US" altLang="zh-CN" sz="17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830997"/>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单链表的创建和销毁</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
            <a:extLst>
              <a:ext uri="{FF2B5EF4-FFF2-40B4-BE49-F238E27FC236}">
                <a16:creationId xmlns:a16="http://schemas.microsoft.com/office/drawing/2014/main" xmlns="" id="{9EBE7EC0-2F2A-4A9F-BB83-DBE4093374F9}"/>
              </a:ext>
            </a:extLst>
          </p:cNvPr>
          <p:cNvSpPr txBox="1"/>
          <p:nvPr/>
        </p:nvSpPr>
        <p:spPr>
          <a:xfrm>
            <a:off x="1335736" y="1382447"/>
            <a:ext cx="1333932" cy="438518"/>
          </a:xfrm>
          <a:prstGeom prst="rect">
            <a:avLst/>
          </a:prstGeom>
          <a:noFill/>
        </p:spPr>
        <p:txBody>
          <a:bodyPr wrap="square" rtlCol="0">
            <a:spAutoFit/>
          </a:bodyPr>
          <a:lstStyle/>
          <a:p>
            <a:pPr algn="r">
              <a:lnSpc>
                <a:spcPct val="150000"/>
              </a:lnSpc>
            </a:pPr>
            <a:r>
              <a:rPr lang="zh-CN" altLang="en-US" sz="1700" dirty="0" smtClean="0">
                <a:latin typeface="微软雅黑" panose="020B0503020204020204" pitchFamily="34" charset="-122"/>
                <a:ea typeface="微软雅黑" panose="020B0503020204020204" pitchFamily="34" charset="-122"/>
              </a:rPr>
              <a:t>单链表</a:t>
            </a:r>
            <a:endParaRPr lang="en-US" altLang="zh-CN" sz="1700" dirty="0" smtClean="0">
              <a:latin typeface="微软雅黑" panose="020B0503020204020204" pitchFamily="34" charset="-122"/>
              <a:ea typeface="微软雅黑" panose="020B0503020204020204" pitchFamily="34" charset="-122"/>
            </a:endParaRPr>
          </a:p>
        </p:txBody>
      </p:sp>
      <p:pic>
        <p:nvPicPr>
          <p:cNvPr id="2051" name="Picture 3"/>
          <p:cNvPicPr>
            <a:picLocks noChangeAspect="1" noChangeArrowheads="1"/>
          </p:cNvPicPr>
          <p:nvPr/>
        </p:nvPicPr>
        <p:blipFill>
          <a:blip r:embed="rId2"/>
          <a:srcRect/>
          <a:stretch>
            <a:fillRect/>
          </a:stretch>
        </p:blipFill>
        <p:spPr bwMode="auto">
          <a:xfrm>
            <a:off x="2754014" y="1220238"/>
            <a:ext cx="7953375" cy="695325"/>
          </a:xfrm>
          <a:prstGeom prst="rect">
            <a:avLst/>
          </a:prstGeom>
          <a:noFill/>
          <a:ln w="9525">
            <a:noFill/>
            <a:miter lim="800000"/>
            <a:headEnd/>
            <a:tailEnd/>
          </a:ln>
        </p:spPr>
      </p:pic>
      <p:sp>
        <p:nvSpPr>
          <p:cNvPr id="18" name="文本框 1">
            <a:extLst>
              <a:ext uri="{FF2B5EF4-FFF2-40B4-BE49-F238E27FC236}">
                <a16:creationId xmlns:a16="http://schemas.microsoft.com/office/drawing/2014/main" xmlns="" id="{9EBE7EC0-2F2A-4A9F-BB83-DBE4093374F9}"/>
              </a:ext>
            </a:extLst>
          </p:cNvPr>
          <p:cNvSpPr txBox="1"/>
          <p:nvPr/>
        </p:nvSpPr>
        <p:spPr>
          <a:xfrm>
            <a:off x="1268098" y="2126536"/>
            <a:ext cx="9237243" cy="877163"/>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单链表的</a:t>
            </a:r>
            <a:r>
              <a:rPr lang="zh-CN" altLang="en-US" sz="1700" dirty="0" smtClean="0">
                <a:solidFill>
                  <a:srgbClr val="9900CC"/>
                </a:solidFill>
                <a:latin typeface="微软雅黑" panose="020B0503020204020204" pitchFamily="34" charset="-122"/>
                <a:ea typeface="微软雅黑" panose="020B0503020204020204" pitchFamily="34" charset="-122"/>
              </a:rPr>
              <a:t>创建</a:t>
            </a:r>
            <a:r>
              <a:rPr lang="zh-CN" altLang="en-US" sz="1700" dirty="0" smtClean="0">
                <a:latin typeface="微软雅黑" panose="020B0503020204020204" pitchFamily="34" charset="-122"/>
                <a:ea typeface="微软雅黑" panose="020B0503020204020204" pitchFamily="34" charset="-122"/>
              </a:rPr>
              <a:t>就是</a:t>
            </a:r>
            <a:r>
              <a:rPr lang="en-US" altLang="zh-CN" sz="1700" dirty="0" err="1" smtClean="0">
                <a:latin typeface="微软雅黑" panose="020B0503020204020204" pitchFamily="34" charset="-122"/>
                <a:ea typeface="微软雅黑" panose="020B0503020204020204" pitchFamily="34" charset="-122"/>
              </a:rPr>
              <a:t>malloc</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一个头结点出来，把头结点的</a:t>
            </a:r>
            <a:r>
              <a:rPr lang="en-US" altLang="zh-CN" sz="1700" dirty="0" smtClean="0">
                <a:latin typeface="微软雅黑" panose="020B0503020204020204" pitchFamily="34" charset="-122"/>
                <a:ea typeface="微软雅黑" panose="020B0503020204020204" pitchFamily="34" charset="-122"/>
              </a:rPr>
              <a:t>next</a:t>
            </a:r>
            <a:r>
              <a:rPr lang="zh-CN" altLang="en-US" sz="1700" dirty="0" smtClean="0">
                <a:latin typeface="微软雅黑" panose="020B0503020204020204" pitchFamily="34" charset="-122"/>
                <a:ea typeface="微软雅黑" panose="020B0503020204020204" pitchFamily="34" charset="-122"/>
              </a:rPr>
              <a:t>指针置为空，然后让链表的指针指向这个头结点。</a:t>
            </a:r>
            <a:endParaRPr lang="en-US" altLang="zh-CN" sz="1700" dirty="0" smtClean="0">
              <a:latin typeface="微软雅黑" panose="020B0503020204020204" pitchFamily="34" charset="-122"/>
              <a:ea typeface="微软雅黑" panose="020B0503020204020204" pitchFamily="34" charset="-122"/>
            </a:endParaRPr>
          </a:p>
        </p:txBody>
      </p:sp>
      <p:sp>
        <p:nvSpPr>
          <p:cNvPr id="19" name="文本框 1">
            <a:extLst>
              <a:ext uri="{FF2B5EF4-FFF2-40B4-BE49-F238E27FC236}">
                <a16:creationId xmlns:a16="http://schemas.microsoft.com/office/drawing/2014/main" xmlns="" id="{9EBE7EC0-2F2A-4A9F-BB83-DBE4093374F9}"/>
              </a:ext>
            </a:extLst>
          </p:cNvPr>
          <p:cNvSpPr txBox="1"/>
          <p:nvPr/>
        </p:nvSpPr>
        <p:spPr>
          <a:xfrm>
            <a:off x="1268098" y="3635730"/>
            <a:ext cx="9482881" cy="484748"/>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单链表的</a:t>
            </a:r>
            <a:r>
              <a:rPr lang="zh-CN" altLang="en-US" sz="1700" dirty="0" smtClean="0">
                <a:solidFill>
                  <a:srgbClr val="9900CC"/>
                </a:solidFill>
                <a:latin typeface="微软雅黑" panose="020B0503020204020204" pitchFamily="34" charset="-122"/>
                <a:ea typeface="微软雅黑" panose="020B0503020204020204" pitchFamily="34" charset="-122"/>
              </a:rPr>
              <a:t>销毁</a:t>
            </a:r>
            <a:r>
              <a:rPr lang="zh-CN" altLang="en-US" sz="1700" dirty="0" smtClean="0">
                <a:latin typeface="微软雅黑" panose="020B0503020204020204" pitchFamily="34" charset="-122"/>
                <a:ea typeface="微软雅黑" panose="020B0503020204020204" pitchFamily="34" charset="-122"/>
              </a:rPr>
              <a:t>就是把全部的结点都</a:t>
            </a:r>
            <a:r>
              <a:rPr lang="en-US" altLang="zh-CN" sz="1700" dirty="0" smtClean="0">
                <a:latin typeface="微软雅黑" panose="020B0503020204020204" pitchFamily="34" charset="-122"/>
                <a:ea typeface="微软雅黑" panose="020B0503020204020204" pitchFamily="34" charset="-122"/>
              </a:rPr>
              <a:t>free()</a:t>
            </a:r>
            <a:r>
              <a:rPr lang="zh-CN" altLang="en-US" sz="1700" dirty="0" smtClean="0">
                <a:latin typeface="微软雅黑" panose="020B0503020204020204" pitchFamily="34" charset="-122"/>
                <a:ea typeface="微软雅黑" panose="020B0503020204020204" pitchFamily="34" charset="-122"/>
              </a:rPr>
              <a:t>掉，包括头结点，然后让链表的指针指向空。</a:t>
            </a:r>
            <a:endParaRPr lang="en-US" altLang="zh-CN" sz="1700" dirty="0" smtClean="0">
              <a:latin typeface="微软雅黑" panose="020B0503020204020204" pitchFamily="34" charset="-122"/>
              <a:ea typeface="微软雅黑" panose="020B0503020204020204" pitchFamily="34" charset="-122"/>
            </a:endParaRPr>
          </a:p>
        </p:txBody>
      </p:sp>
      <p:pic>
        <p:nvPicPr>
          <p:cNvPr id="1027" name="Picture 3"/>
          <p:cNvPicPr>
            <a:picLocks noChangeAspect="1" noChangeArrowheads="1"/>
          </p:cNvPicPr>
          <p:nvPr/>
        </p:nvPicPr>
        <p:blipFill>
          <a:blip r:embed="rId3"/>
          <a:srcRect/>
          <a:stretch>
            <a:fillRect/>
          </a:stretch>
        </p:blipFill>
        <p:spPr bwMode="auto">
          <a:xfrm>
            <a:off x="1724251" y="2888963"/>
            <a:ext cx="3067050" cy="695325"/>
          </a:xfrm>
          <a:prstGeom prst="rect">
            <a:avLst/>
          </a:prstGeom>
          <a:noFill/>
          <a:ln w="9525">
            <a:noFill/>
            <a:miter lim="800000"/>
            <a:headEnd/>
            <a:tailEnd/>
          </a:ln>
        </p:spPr>
      </p:pic>
      <p:sp>
        <p:nvSpPr>
          <p:cNvPr id="20" name="文本框 1">
            <a:extLst>
              <a:ext uri="{FF2B5EF4-FFF2-40B4-BE49-F238E27FC236}">
                <a16:creationId xmlns:a16="http://schemas.microsoft.com/office/drawing/2014/main" xmlns="" id="{9EBE7EC0-2F2A-4A9F-BB83-DBE4093374F9}"/>
              </a:ext>
            </a:extLst>
          </p:cNvPr>
          <p:cNvSpPr txBox="1"/>
          <p:nvPr/>
        </p:nvSpPr>
        <p:spPr>
          <a:xfrm>
            <a:off x="1268098" y="4476642"/>
            <a:ext cx="9482881" cy="484748"/>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单链表的</a:t>
            </a:r>
            <a:r>
              <a:rPr lang="zh-CN" altLang="en-US" sz="1700" dirty="0" smtClean="0">
                <a:solidFill>
                  <a:srgbClr val="9900CC"/>
                </a:solidFill>
                <a:latin typeface="微软雅黑" panose="020B0503020204020204" pitchFamily="34" charset="-122"/>
                <a:ea typeface="微软雅黑" panose="020B0503020204020204" pitchFamily="34" charset="-122"/>
              </a:rPr>
              <a:t>清空</a:t>
            </a:r>
            <a:r>
              <a:rPr lang="zh-CN" altLang="en-US" sz="1700" dirty="0" smtClean="0">
                <a:latin typeface="微软雅黑" panose="020B0503020204020204" pitchFamily="34" charset="-122"/>
                <a:ea typeface="微软雅黑" panose="020B0503020204020204" pitchFamily="34" charset="-122"/>
              </a:rPr>
              <a:t>是把全部的数据结点都</a:t>
            </a:r>
            <a:r>
              <a:rPr lang="en-US" altLang="zh-CN" sz="1700" dirty="0" smtClean="0">
                <a:latin typeface="微软雅黑" panose="020B0503020204020204" pitchFamily="34" charset="-122"/>
                <a:ea typeface="微软雅黑" panose="020B0503020204020204" pitchFamily="34" charset="-122"/>
              </a:rPr>
              <a:t>free()</a:t>
            </a:r>
            <a:r>
              <a:rPr lang="zh-CN" altLang="en-US" sz="1700" dirty="0" smtClean="0">
                <a:latin typeface="微软雅黑" panose="020B0503020204020204" pitchFamily="34" charset="-122"/>
                <a:ea typeface="微软雅黑" panose="020B0503020204020204" pitchFamily="34" charset="-122"/>
              </a:rPr>
              <a:t>掉，但保留头结点，然后把头结点的</a:t>
            </a:r>
            <a:r>
              <a:rPr lang="en-US" altLang="zh-CN" sz="1700" dirty="0" smtClean="0">
                <a:latin typeface="微软雅黑" panose="020B0503020204020204" pitchFamily="34" charset="-122"/>
                <a:ea typeface="微软雅黑" panose="020B0503020204020204" pitchFamily="34" charset="-122"/>
              </a:rPr>
              <a:t>next</a:t>
            </a:r>
            <a:r>
              <a:rPr lang="zh-CN" altLang="en-US" sz="1700" dirty="0" smtClean="0">
                <a:latin typeface="微软雅黑" panose="020B0503020204020204" pitchFamily="34" charset="-122"/>
                <a:ea typeface="微软雅黑" panose="020B0503020204020204" pitchFamily="34" charset="-122"/>
              </a:rPr>
              <a:t>指针置为空。</a:t>
            </a:r>
            <a:endParaRPr lang="en-US" altLang="zh-CN" sz="1700" dirty="0" smtClean="0">
              <a:latin typeface="微软雅黑" panose="020B0503020204020204" pitchFamily="34" charset="-122"/>
              <a:ea typeface="微软雅黑" panose="020B0503020204020204" pitchFamily="34" charset="-122"/>
            </a:endParaRPr>
          </a:p>
        </p:txBody>
      </p:sp>
      <p:pic>
        <p:nvPicPr>
          <p:cNvPr id="21" name="Picture 3"/>
          <p:cNvPicPr>
            <a:picLocks noChangeAspect="1" noChangeArrowheads="1"/>
          </p:cNvPicPr>
          <p:nvPr/>
        </p:nvPicPr>
        <p:blipFill>
          <a:blip r:embed="rId3"/>
          <a:srcRect/>
          <a:stretch>
            <a:fillRect/>
          </a:stretch>
        </p:blipFill>
        <p:spPr bwMode="auto">
          <a:xfrm>
            <a:off x="1724251" y="4988493"/>
            <a:ext cx="3067050" cy="695325"/>
          </a:xfrm>
          <a:prstGeom prst="rect">
            <a:avLst/>
          </a:prstGeom>
          <a:noFill/>
          <a:ln w="9525">
            <a:noFill/>
            <a:miter lim="800000"/>
            <a:headEnd/>
            <a:tailEnd/>
          </a:ln>
        </p:spPr>
      </p:pic>
      <p:sp>
        <p:nvSpPr>
          <p:cNvPr id="22" name="文本框 1">
            <a:extLst>
              <a:ext uri="{FF2B5EF4-FFF2-40B4-BE49-F238E27FC236}">
                <a16:creationId xmlns:a16="http://schemas.microsoft.com/office/drawing/2014/main" xmlns="" id="{9EBE7EC0-2F2A-4A9F-BB83-DBE4093374F9}"/>
              </a:ext>
            </a:extLst>
          </p:cNvPr>
          <p:cNvSpPr txBox="1"/>
          <p:nvPr/>
        </p:nvSpPr>
        <p:spPr>
          <a:xfrm>
            <a:off x="1268098" y="5841049"/>
            <a:ext cx="9708788" cy="484748"/>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对</a:t>
            </a:r>
            <a:r>
              <a:rPr lang="en-US" altLang="zh-CN" sz="1700" dirty="0" smtClean="0">
                <a:latin typeface="微软雅黑" panose="020B0503020204020204" pitchFamily="34" charset="-122"/>
                <a:ea typeface="微软雅黑" panose="020B0503020204020204" pitchFamily="34" charset="-122"/>
              </a:rPr>
              <a:t>C/C++</a:t>
            </a:r>
            <a:r>
              <a:rPr lang="zh-CN" altLang="en-US" sz="1700" dirty="0" smtClean="0">
                <a:latin typeface="微软雅黑" panose="020B0503020204020204" pitchFamily="34" charset="-122"/>
                <a:ea typeface="微软雅黑" panose="020B0503020204020204" pitchFamily="34" charset="-122"/>
              </a:rPr>
              <a:t>语言基础不太好的兄弟们来说，编写创建和销毁单链表的函数代码还真是个问题。</a:t>
            </a:r>
            <a:endParaRPr lang="en-US" altLang="zh-CN" sz="1700" dirty="0" smtClean="0">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p:nvPicPr>
        <p:blipFill>
          <a:blip r:embed="rId4"/>
          <a:srcRect/>
          <a:stretch>
            <a:fillRect/>
          </a:stretch>
        </p:blipFill>
        <p:spPr bwMode="auto">
          <a:xfrm>
            <a:off x="1730525" y="4062077"/>
            <a:ext cx="1695450" cy="390525"/>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830997"/>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单链表的插入和删除（按位序）</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065934"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3723960" y="859821"/>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81986" y="859821"/>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036436" y="859821"/>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694462" y="859821"/>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6341730" y="859821"/>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
            <a:extLst>
              <a:ext uri="{FF2B5EF4-FFF2-40B4-BE49-F238E27FC236}">
                <a16:creationId xmlns:a16="http://schemas.microsoft.com/office/drawing/2014/main" xmlns="" id="{9EBE7EC0-2F2A-4A9F-BB83-DBE4093374F9}"/>
              </a:ext>
            </a:extLst>
          </p:cNvPr>
          <p:cNvSpPr txBox="1"/>
          <p:nvPr/>
        </p:nvSpPr>
        <p:spPr>
          <a:xfrm>
            <a:off x="1335736" y="1382447"/>
            <a:ext cx="1333932" cy="484748"/>
          </a:xfrm>
          <a:prstGeom prst="rect">
            <a:avLst/>
          </a:prstGeom>
          <a:noFill/>
        </p:spPr>
        <p:txBody>
          <a:bodyPr wrap="square" rtlCol="0">
            <a:spAutoFit/>
          </a:bodyPr>
          <a:lstStyle/>
          <a:p>
            <a:pPr algn="r">
              <a:lnSpc>
                <a:spcPct val="150000"/>
              </a:lnSpc>
            </a:pPr>
            <a:r>
              <a:rPr lang="zh-CN" altLang="en-US" sz="1700" dirty="0" smtClean="0">
                <a:latin typeface="微软雅黑" panose="020B0503020204020204" pitchFamily="34" charset="-122"/>
                <a:ea typeface="微软雅黑" panose="020B0503020204020204" pitchFamily="34" charset="-122"/>
              </a:rPr>
              <a:t>带头结点</a:t>
            </a:r>
            <a:endParaRPr lang="en-US" altLang="zh-CN" sz="1700" dirty="0" smtClean="0">
              <a:latin typeface="微软雅黑" panose="020B0503020204020204" pitchFamily="34" charset="-122"/>
              <a:ea typeface="微软雅黑" panose="020B0503020204020204" pitchFamily="34" charset="-122"/>
            </a:endParaRPr>
          </a:p>
        </p:txBody>
      </p:sp>
      <p:pic>
        <p:nvPicPr>
          <p:cNvPr id="2051" name="Picture 3"/>
          <p:cNvPicPr>
            <a:picLocks noChangeAspect="1" noChangeArrowheads="1"/>
          </p:cNvPicPr>
          <p:nvPr/>
        </p:nvPicPr>
        <p:blipFill>
          <a:blip r:embed="rId2"/>
          <a:srcRect/>
          <a:stretch>
            <a:fillRect/>
          </a:stretch>
        </p:blipFill>
        <p:spPr bwMode="auto">
          <a:xfrm>
            <a:off x="2754014" y="1220238"/>
            <a:ext cx="7953375" cy="695325"/>
          </a:xfrm>
          <a:prstGeom prst="rect">
            <a:avLst/>
          </a:prstGeom>
          <a:noFill/>
          <a:ln w="9525">
            <a:noFill/>
            <a:miter lim="800000"/>
            <a:headEnd/>
            <a:tailEnd/>
          </a:ln>
        </p:spPr>
      </p:pic>
      <p:sp>
        <p:nvSpPr>
          <p:cNvPr id="18" name="文本框 1">
            <a:extLst>
              <a:ext uri="{FF2B5EF4-FFF2-40B4-BE49-F238E27FC236}">
                <a16:creationId xmlns:a16="http://schemas.microsoft.com/office/drawing/2014/main" xmlns="" id="{9EBE7EC0-2F2A-4A9F-BB83-DBE4093374F9}"/>
              </a:ext>
            </a:extLst>
          </p:cNvPr>
          <p:cNvSpPr txBox="1"/>
          <p:nvPr/>
        </p:nvSpPr>
        <p:spPr>
          <a:xfrm>
            <a:off x="1789360" y="2126536"/>
            <a:ext cx="6547832" cy="4447371"/>
          </a:xfrm>
          <a:prstGeom prst="rect">
            <a:avLst/>
          </a:prstGeom>
          <a:noFill/>
        </p:spPr>
        <p:txBody>
          <a:bodyPr wrap="square" rtlCol="0">
            <a:spAutoFit/>
          </a:bodyPr>
          <a:lstStyle/>
          <a:p>
            <a:r>
              <a:rPr lang="en-US" altLang="zh-CN" sz="1700" dirty="0" smtClean="0">
                <a:solidFill>
                  <a:srgbClr val="9900CC"/>
                </a:solidFill>
                <a:latin typeface="微软雅黑" panose="020B0503020204020204" pitchFamily="34" charset="-122"/>
                <a:ea typeface="微软雅黑" panose="020B0503020204020204" pitchFamily="34" charset="-122"/>
              </a:rPr>
              <a:t>// </a:t>
            </a:r>
            <a:r>
              <a:rPr lang="zh-CN" altLang="en-US" sz="1700" dirty="0" smtClean="0">
                <a:solidFill>
                  <a:srgbClr val="9900CC"/>
                </a:solidFill>
                <a:latin typeface="微软雅黑" panose="020B0503020204020204" pitchFamily="34" charset="-122"/>
                <a:ea typeface="微软雅黑" panose="020B0503020204020204" pitchFamily="34" charset="-122"/>
              </a:rPr>
              <a:t>在链表</a:t>
            </a:r>
            <a:r>
              <a:rPr lang="en-US" altLang="zh-CN" sz="1700" dirty="0" smtClean="0">
                <a:solidFill>
                  <a:srgbClr val="9900CC"/>
                </a:solidFill>
                <a:latin typeface="微软雅黑" panose="020B0503020204020204" pitchFamily="34" charset="-122"/>
                <a:ea typeface="微软雅黑" panose="020B0503020204020204" pitchFamily="34" charset="-122"/>
              </a:rPr>
              <a:t>LL</a:t>
            </a:r>
            <a:r>
              <a:rPr lang="zh-CN" altLang="en-US" sz="1700" dirty="0" smtClean="0">
                <a:solidFill>
                  <a:srgbClr val="9900CC"/>
                </a:solidFill>
                <a:latin typeface="微软雅黑" panose="020B0503020204020204" pitchFamily="34" charset="-122"/>
                <a:ea typeface="微软雅黑" panose="020B0503020204020204" pitchFamily="34" charset="-122"/>
              </a:rPr>
              <a:t>的第</a:t>
            </a:r>
            <a:r>
              <a:rPr lang="en-US" altLang="zh-CN" sz="1700" dirty="0" smtClean="0">
                <a:solidFill>
                  <a:srgbClr val="9900CC"/>
                </a:solidFill>
                <a:latin typeface="微软雅黑" panose="020B0503020204020204" pitchFamily="34" charset="-122"/>
                <a:ea typeface="微软雅黑" panose="020B0503020204020204" pitchFamily="34" charset="-122"/>
              </a:rPr>
              <a:t>ii</a:t>
            </a:r>
            <a:r>
              <a:rPr lang="zh-CN" altLang="en-US" sz="1700" dirty="0" smtClean="0">
                <a:solidFill>
                  <a:srgbClr val="9900CC"/>
                </a:solidFill>
                <a:latin typeface="微软雅黑" panose="020B0503020204020204" pitchFamily="34" charset="-122"/>
                <a:ea typeface="微软雅黑" panose="020B0503020204020204" pitchFamily="34" charset="-122"/>
              </a:rPr>
              <a:t>个位置插入元素</a:t>
            </a:r>
            <a:r>
              <a:rPr lang="en-US" altLang="zh-CN" sz="1700" dirty="0" err="1" smtClean="0">
                <a:solidFill>
                  <a:srgbClr val="9900CC"/>
                </a:solidFill>
                <a:latin typeface="微软雅黑" panose="020B0503020204020204" pitchFamily="34" charset="-122"/>
                <a:ea typeface="微软雅黑" panose="020B0503020204020204" pitchFamily="34" charset="-122"/>
              </a:rPr>
              <a:t>ee</a:t>
            </a:r>
            <a:r>
              <a:rPr lang="zh-CN" altLang="en-US" sz="1700" dirty="0" smtClean="0">
                <a:solidFill>
                  <a:srgbClr val="9900CC"/>
                </a:solidFill>
                <a:latin typeface="微软雅黑" panose="020B0503020204020204" pitchFamily="34" charset="-122"/>
                <a:ea typeface="微软雅黑" panose="020B0503020204020204" pitchFamily="34" charset="-122"/>
              </a:rPr>
              <a:t>，返回值：</a:t>
            </a:r>
            <a:r>
              <a:rPr lang="en-US" altLang="zh-CN" sz="1700" dirty="0" smtClean="0">
                <a:solidFill>
                  <a:srgbClr val="9900CC"/>
                </a:solidFill>
                <a:latin typeface="微软雅黑" panose="020B0503020204020204" pitchFamily="34" charset="-122"/>
                <a:ea typeface="微软雅黑" panose="020B0503020204020204" pitchFamily="34" charset="-122"/>
              </a:rPr>
              <a:t>0-</a:t>
            </a:r>
            <a:r>
              <a:rPr lang="zh-CN" altLang="en-US" sz="1700" dirty="0" smtClean="0">
                <a:solidFill>
                  <a:srgbClr val="9900CC"/>
                </a:solidFill>
                <a:latin typeface="微软雅黑" panose="020B0503020204020204" pitchFamily="34" charset="-122"/>
                <a:ea typeface="微软雅黑" panose="020B0503020204020204" pitchFamily="34" charset="-122"/>
              </a:rPr>
              <a:t>失败；</a:t>
            </a:r>
            <a:r>
              <a:rPr lang="en-US" altLang="zh-CN" sz="1700" dirty="0" smtClean="0">
                <a:solidFill>
                  <a:srgbClr val="9900CC"/>
                </a:solidFill>
                <a:latin typeface="微软雅黑" panose="020B0503020204020204" pitchFamily="34" charset="-122"/>
                <a:ea typeface="微软雅黑" panose="020B0503020204020204" pitchFamily="34" charset="-122"/>
              </a:rPr>
              <a:t>1-</a:t>
            </a:r>
            <a:r>
              <a:rPr lang="zh-CN" altLang="en-US" sz="1700" dirty="0" smtClean="0">
                <a:solidFill>
                  <a:srgbClr val="9900CC"/>
                </a:solidFill>
                <a:latin typeface="微软雅黑" panose="020B0503020204020204" pitchFamily="34" charset="-122"/>
                <a:ea typeface="微软雅黑" panose="020B0503020204020204" pitchFamily="34" charset="-122"/>
              </a:rPr>
              <a:t>成功。</a:t>
            </a:r>
          </a:p>
          <a:p>
            <a:r>
              <a:rPr lang="en-US" altLang="zh-CN" sz="1700" dirty="0" err="1" smtClean="0">
                <a:latin typeface="微软雅黑" panose="020B0503020204020204" pitchFamily="34" charset="-122"/>
                <a:ea typeface="微软雅黑" panose="020B0503020204020204" pitchFamily="34" charset="-122"/>
              </a:rPr>
              <a:t>int</a:t>
            </a: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InsertList</a:t>
            </a:r>
            <a:r>
              <a:rPr lang="en-US" altLang="zh-CN" sz="1700" dirty="0" smtClean="0">
                <a:latin typeface="微软雅黑" panose="020B0503020204020204" pitchFamily="34" charset="-122"/>
                <a:ea typeface="微软雅黑" panose="020B0503020204020204" pitchFamily="34" charset="-122"/>
              </a:rPr>
              <a:t>(</a:t>
            </a:r>
            <a:r>
              <a:rPr lang="en-US" altLang="zh-CN" sz="1700" dirty="0" err="1" smtClean="0">
                <a:latin typeface="微软雅黑" panose="020B0503020204020204" pitchFamily="34" charset="-122"/>
                <a:ea typeface="微软雅黑" panose="020B0503020204020204" pitchFamily="34" charset="-122"/>
              </a:rPr>
              <a:t>LinkList</a:t>
            </a:r>
            <a:r>
              <a:rPr lang="en-US" altLang="zh-CN" sz="1700" dirty="0" smtClean="0">
                <a:latin typeface="微软雅黑" panose="020B0503020204020204" pitchFamily="34" charset="-122"/>
                <a:ea typeface="微软雅黑" panose="020B0503020204020204" pitchFamily="34" charset="-122"/>
              </a:rPr>
              <a:t> LL, unsigned </a:t>
            </a:r>
            <a:r>
              <a:rPr lang="en-US" altLang="zh-CN" sz="1700" dirty="0" err="1" smtClean="0">
                <a:latin typeface="微软雅黑" panose="020B0503020204020204" pitchFamily="34" charset="-122"/>
                <a:ea typeface="微软雅黑" panose="020B0503020204020204" pitchFamily="34" charset="-122"/>
              </a:rPr>
              <a:t>int</a:t>
            </a:r>
            <a:r>
              <a:rPr lang="en-US" altLang="zh-CN" sz="1700" dirty="0" smtClean="0">
                <a:latin typeface="微软雅黑" panose="020B0503020204020204" pitchFamily="34" charset="-122"/>
                <a:ea typeface="微软雅黑" panose="020B0503020204020204" pitchFamily="34" charset="-122"/>
              </a:rPr>
              <a:t> ii, </a:t>
            </a:r>
            <a:r>
              <a:rPr lang="en-US" altLang="zh-CN" sz="1700" dirty="0" err="1" smtClean="0">
                <a:latin typeface="微软雅黑" panose="020B0503020204020204" pitchFamily="34" charset="-122"/>
                <a:ea typeface="微软雅黑" panose="020B0503020204020204" pitchFamily="34" charset="-122"/>
              </a:rPr>
              <a:t>ElemType</a:t>
            </a: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ee</a:t>
            </a:r>
            <a:r>
              <a:rPr lang="en-US" altLang="zh-CN" sz="1700" dirty="0" smtClean="0">
                <a:latin typeface="微软雅黑" panose="020B0503020204020204" pitchFamily="34" charset="-122"/>
                <a:ea typeface="微软雅黑" panose="020B0503020204020204" pitchFamily="34" charset="-122"/>
              </a:rPr>
              <a:t>);</a:t>
            </a:r>
          </a:p>
          <a:p>
            <a:endParaRPr lang="en-US" altLang="zh-CN" sz="500" dirty="0" smtClean="0">
              <a:latin typeface="微软雅黑" panose="020B0503020204020204" pitchFamily="34" charset="-122"/>
              <a:ea typeface="微软雅黑" panose="020B0503020204020204" pitchFamily="34" charset="-122"/>
            </a:endParaRPr>
          </a:p>
          <a:p>
            <a:r>
              <a:rPr lang="en-US" altLang="zh-CN" sz="1700" dirty="0" smtClean="0">
                <a:solidFill>
                  <a:srgbClr val="9900CC"/>
                </a:solidFill>
                <a:latin typeface="微软雅黑" panose="020B0503020204020204" pitchFamily="34" charset="-122"/>
                <a:ea typeface="微软雅黑" panose="020B0503020204020204" pitchFamily="34" charset="-122"/>
              </a:rPr>
              <a:t>// </a:t>
            </a:r>
            <a:r>
              <a:rPr lang="zh-CN" altLang="en-US" sz="1700" dirty="0" smtClean="0">
                <a:solidFill>
                  <a:srgbClr val="9900CC"/>
                </a:solidFill>
                <a:latin typeface="微软雅黑" panose="020B0503020204020204" pitchFamily="34" charset="-122"/>
                <a:ea typeface="微软雅黑" panose="020B0503020204020204" pitchFamily="34" charset="-122"/>
              </a:rPr>
              <a:t>打印链表中全部的元素。</a:t>
            </a:r>
          </a:p>
          <a:p>
            <a:r>
              <a:rPr lang="en-US" altLang="zh-CN" sz="1700" dirty="0" smtClean="0">
                <a:latin typeface="微软雅黑" panose="020B0503020204020204" pitchFamily="34" charset="-122"/>
                <a:ea typeface="微软雅黑" panose="020B0503020204020204" pitchFamily="34" charset="-122"/>
              </a:rPr>
              <a:t>void </a:t>
            </a:r>
            <a:r>
              <a:rPr lang="en-US" altLang="zh-CN" sz="1700" dirty="0" err="1" smtClean="0">
                <a:latin typeface="微软雅黑" panose="020B0503020204020204" pitchFamily="34" charset="-122"/>
                <a:ea typeface="微软雅黑" panose="020B0503020204020204" pitchFamily="34" charset="-122"/>
              </a:rPr>
              <a:t>PrintList</a:t>
            </a:r>
            <a:r>
              <a:rPr lang="en-US" altLang="zh-CN" sz="1700" dirty="0" smtClean="0">
                <a:latin typeface="微软雅黑" panose="020B0503020204020204" pitchFamily="34" charset="-122"/>
                <a:ea typeface="微软雅黑" panose="020B0503020204020204" pitchFamily="34" charset="-122"/>
              </a:rPr>
              <a:t>(</a:t>
            </a:r>
            <a:r>
              <a:rPr lang="en-US" altLang="zh-CN" sz="1700" dirty="0" err="1" smtClean="0">
                <a:latin typeface="微软雅黑" panose="020B0503020204020204" pitchFamily="34" charset="-122"/>
                <a:ea typeface="微软雅黑" panose="020B0503020204020204" pitchFamily="34" charset="-122"/>
              </a:rPr>
              <a:t>LinkList</a:t>
            </a:r>
            <a:r>
              <a:rPr lang="en-US" altLang="zh-CN" sz="1700" dirty="0" smtClean="0">
                <a:latin typeface="微软雅黑" panose="020B0503020204020204" pitchFamily="34" charset="-122"/>
                <a:ea typeface="微软雅黑" panose="020B0503020204020204" pitchFamily="34" charset="-122"/>
              </a:rPr>
              <a:t> LL);</a:t>
            </a:r>
          </a:p>
          <a:p>
            <a:endParaRPr lang="en-US" altLang="zh-CN" sz="800" dirty="0" smtClean="0">
              <a:latin typeface="微软雅黑" panose="020B0503020204020204" pitchFamily="34" charset="-122"/>
              <a:ea typeface="微软雅黑" panose="020B0503020204020204" pitchFamily="34" charset="-122"/>
            </a:endParaRPr>
          </a:p>
          <a:p>
            <a:r>
              <a:rPr lang="en-US" altLang="zh-CN" sz="1700" dirty="0" smtClean="0">
                <a:solidFill>
                  <a:srgbClr val="9900CC"/>
                </a:solidFill>
                <a:latin typeface="微软雅黑" panose="020B0503020204020204" pitchFamily="34" charset="-122"/>
                <a:ea typeface="微软雅黑" panose="020B0503020204020204" pitchFamily="34" charset="-122"/>
              </a:rPr>
              <a:t>// </a:t>
            </a:r>
            <a:r>
              <a:rPr lang="zh-CN" altLang="en-US" sz="1700" dirty="0" smtClean="0">
                <a:solidFill>
                  <a:srgbClr val="9900CC"/>
                </a:solidFill>
                <a:latin typeface="微软雅黑" panose="020B0503020204020204" pitchFamily="34" charset="-122"/>
                <a:ea typeface="微软雅黑" panose="020B0503020204020204" pitchFamily="34" charset="-122"/>
              </a:rPr>
              <a:t>在链表</a:t>
            </a:r>
            <a:r>
              <a:rPr lang="en-US" altLang="zh-CN" sz="1700" dirty="0" smtClean="0">
                <a:solidFill>
                  <a:srgbClr val="9900CC"/>
                </a:solidFill>
                <a:latin typeface="微软雅黑" panose="020B0503020204020204" pitchFamily="34" charset="-122"/>
                <a:ea typeface="微软雅黑" panose="020B0503020204020204" pitchFamily="34" charset="-122"/>
              </a:rPr>
              <a:t>LL</a:t>
            </a:r>
            <a:r>
              <a:rPr lang="zh-CN" altLang="en-US" sz="1700" dirty="0" smtClean="0">
                <a:solidFill>
                  <a:srgbClr val="9900CC"/>
                </a:solidFill>
                <a:latin typeface="微软雅黑" panose="020B0503020204020204" pitchFamily="34" charset="-122"/>
                <a:ea typeface="微软雅黑" panose="020B0503020204020204" pitchFamily="34" charset="-122"/>
              </a:rPr>
              <a:t>的头部插入元素</a:t>
            </a:r>
            <a:r>
              <a:rPr lang="en-US" altLang="zh-CN" sz="1700" dirty="0" err="1" smtClean="0">
                <a:solidFill>
                  <a:srgbClr val="9900CC"/>
                </a:solidFill>
                <a:latin typeface="微软雅黑" panose="020B0503020204020204" pitchFamily="34" charset="-122"/>
                <a:ea typeface="微软雅黑" panose="020B0503020204020204" pitchFamily="34" charset="-122"/>
              </a:rPr>
              <a:t>ee</a:t>
            </a:r>
            <a:r>
              <a:rPr lang="zh-CN" altLang="en-US" sz="1700" dirty="0" smtClean="0">
                <a:solidFill>
                  <a:srgbClr val="9900CC"/>
                </a:solidFill>
                <a:latin typeface="微软雅黑" panose="020B0503020204020204" pitchFamily="34" charset="-122"/>
                <a:ea typeface="微软雅黑" panose="020B0503020204020204" pitchFamily="34" charset="-122"/>
              </a:rPr>
              <a:t>，返回值：</a:t>
            </a:r>
            <a:r>
              <a:rPr lang="en-US" altLang="zh-CN" sz="1700" dirty="0" smtClean="0">
                <a:solidFill>
                  <a:srgbClr val="9900CC"/>
                </a:solidFill>
                <a:latin typeface="微软雅黑" panose="020B0503020204020204" pitchFamily="34" charset="-122"/>
                <a:ea typeface="微软雅黑" panose="020B0503020204020204" pitchFamily="34" charset="-122"/>
              </a:rPr>
              <a:t>0-</a:t>
            </a:r>
            <a:r>
              <a:rPr lang="zh-CN" altLang="en-US" sz="1700" dirty="0" smtClean="0">
                <a:solidFill>
                  <a:srgbClr val="9900CC"/>
                </a:solidFill>
                <a:latin typeface="微软雅黑" panose="020B0503020204020204" pitchFamily="34" charset="-122"/>
                <a:ea typeface="微软雅黑" panose="020B0503020204020204" pitchFamily="34" charset="-122"/>
              </a:rPr>
              <a:t>失败；</a:t>
            </a:r>
            <a:r>
              <a:rPr lang="en-US" altLang="zh-CN" sz="1700" dirty="0" smtClean="0">
                <a:solidFill>
                  <a:srgbClr val="9900CC"/>
                </a:solidFill>
                <a:latin typeface="微软雅黑" panose="020B0503020204020204" pitchFamily="34" charset="-122"/>
                <a:ea typeface="微软雅黑" panose="020B0503020204020204" pitchFamily="34" charset="-122"/>
              </a:rPr>
              <a:t>1-</a:t>
            </a:r>
            <a:r>
              <a:rPr lang="zh-CN" altLang="en-US" sz="1700" dirty="0" smtClean="0">
                <a:solidFill>
                  <a:srgbClr val="9900CC"/>
                </a:solidFill>
                <a:latin typeface="微软雅黑" panose="020B0503020204020204" pitchFamily="34" charset="-122"/>
                <a:ea typeface="微软雅黑" panose="020B0503020204020204" pitchFamily="34" charset="-122"/>
              </a:rPr>
              <a:t>成功。</a:t>
            </a:r>
          </a:p>
          <a:p>
            <a:r>
              <a:rPr lang="en-US" altLang="zh-CN" sz="1700" dirty="0" err="1" smtClean="0">
                <a:latin typeface="微软雅黑" panose="020B0503020204020204" pitchFamily="34" charset="-122"/>
                <a:ea typeface="微软雅黑" panose="020B0503020204020204" pitchFamily="34" charset="-122"/>
              </a:rPr>
              <a:t>int</a:t>
            </a: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PushFront</a:t>
            </a:r>
            <a:r>
              <a:rPr lang="en-US" altLang="zh-CN" sz="1700" dirty="0" smtClean="0">
                <a:latin typeface="微软雅黑" panose="020B0503020204020204" pitchFamily="34" charset="-122"/>
                <a:ea typeface="微软雅黑" panose="020B0503020204020204" pitchFamily="34" charset="-122"/>
              </a:rPr>
              <a:t>(</a:t>
            </a:r>
            <a:r>
              <a:rPr lang="en-US" altLang="zh-CN" sz="1700" dirty="0" err="1" smtClean="0">
                <a:latin typeface="微软雅黑" panose="020B0503020204020204" pitchFamily="34" charset="-122"/>
                <a:ea typeface="微软雅黑" panose="020B0503020204020204" pitchFamily="34" charset="-122"/>
              </a:rPr>
              <a:t>LinkList</a:t>
            </a:r>
            <a:r>
              <a:rPr lang="en-US" altLang="zh-CN" sz="1700" dirty="0" smtClean="0">
                <a:latin typeface="微软雅黑" panose="020B0503020204020204" pitchFamily="34" charset="-122"/>
                <a:ea typeface="微软雅黑" panose="020B0503020204020204" pitchFamily="34" charset="-122"/>
              </a:rPr>
              <a:t> LL, </a:t>
            </a:r>
            <a:r>
              <a:rPr lang="en-US" altLang="zh-CN" sz="1700" dirty="0" err="1" smtClean="0">
                <a:latin typeface="微软雅黑" panose="020B0503020204020204" pitchFamily="34" charset="-122"/>
                <a:ea typeface="微软雅黑" panose="020B0503020204020204" pitchFamily="34" charset="-122"/>
              </a:rPr>
              <a:t>ElemType</a:t>
            </a: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ee</a:t>
            </a:r>
            <a:r>
              <a:rPr lang="en-US" altLang="zh-CN" sz="1700" dirty="0" smtClean="0">
                <a:latin typeface="微软雅黑" panose="020B0503020204020204" pitchFamily="34" charset="-122"/>
                <a:ea typeface="微软雅黑" panose="020B0503020204020204" pitchFamily="34" charset="-122"/>
              </a:rPr>
              <a:t>);</a:t>
            </a:r>
          </a:p>
          <a:p>
            <a:endParaRPr lang="en-US" altLang="zh-CN" sz="800" dirty="0" smtClean="0">
              <a:latin typeface="微软雅黑" panose="020B0503020204020204" pitchFamily="34" charset="-122"/>
              <a:ea typeface="微软雅黑" panose="020B0503020204020204" pitchFamily="34" charset="-122"/>
            </a:endParaRPr>
          </a:p>
          <a:p>
            <a:r>
              <a:rPr lang="en-US" altLang="zh-CN" sz="1700" dirty="0" smtClean="0">
                <a:solidFill>
                  <a:srgbClr val="9900CC"/>
                </a:solidFill>
                <a:latin typeface="微软雅黑" panose="020B0503020204020204" pitchFamily="34" charset="-122"/>
                <a:ea typeface="微软雅黑" panose="020B0503020204020204" pitchFamily="34" charset="-122"/>
              </a:rPr>
              <a:t>// </a:t>
            </a:r>
            <a:r>
              <a:rPr lang="zh-CN" altLang="en-US" sz="1700" dirty="0" smtClean="0">
                <a:solidFill>
                  <a:srgbClr val="9900CC"/>
                </a:solidFill>
                <a:latin typeface="微软雅黑" panose="020B0503020204020204" pitchFamily="34" charset="-122"/>
                <a:ea typeface="微软雅黑" panose="020B0503020204020204" pitchFamily="34" charset="-122"/>
              </a:rPr>
              <a:t>在链表</a:t>
            </a:r>
            <a:r>
              <a:rPr lang="en-US" altLang="zh-CN" sz="1700" dirty="0" smtClean="0">
                <a:solidFill>
                  <a:srgbClr val="9900CC"/>
                </a:solidFill>
                <a:latin typeface="微软雅黑" panose="020B0503020204020204" pitchFamily="34" charset="-122"/>
                <a:ea typeface="微软雅黑" panose="020B0503020204020204" pitchFamily="34" charset="-122"/>
              </a:rPr>
              <a:t>LL</a:t>
            </a:r>
            <a:r>
              <a:rPr lang="zh-CN" altLang="en-US" sz="1700" dirty="0" smtClean="0">
                <a:solidFill>
                  <a:srgbClr val="9900CC"/>
                </a:solidFill>
                <a:latin typeface="微软雅黑" panose="020B0503020204020204" pitchFamily="34" charset="-122"/>
                <a:ea typeface="微软雅黑" panose="020B0503020204020204" pitchFamily="34" charset="-122"/>
              </a:rPr>
              <a:t>的尾部插入元素</a:t>
            </a:r>
            <a:r>
              <a:rPr lang="en-US" altLang="zh-CN" sz="1700" dirty="0" err="1" smtClean="0">
                <a:solidFill>
                  <a:srgbClr val="9900CC"/>
                </a:solidFill>
                <a:latin typeface="微软雅黑" panose="020B0503020204020204" pitchFamily="34" charset="-122"/>
                <a:ea typeface="微软雅黑" panose="020B0503020204020204" pitchFamily="34" charset="-122"/>
              </a:rPr>
              <a:t>ee</a:t>
            </a:r>
            <a:r>
              <a:rPr lang="zh-CN" altLang="en-US" sz="1700" dirty="0" smtClean="0">
                <a:solidFill>
                  <a:srgbClr val="9900CC"/>
                </a:solidFill>
                <a:latin typeface="微软雅黑" panose="020B0503020204020204" pitchFamily="34" charset="-122"/>
                <a:ea typeface="微软雅黑" panose="020B0503020204020204" pitchFamily="34" charset="-122"/>
              </a:rPr>
              <a:t>，返回值：</a:t>
            </a:r>
            <a:r>
              <a:rPr lang="en-US" altLang="zh-CN" sz="1700" dirty="0" smtClean="0">
                <a:solidFill>
                  <a:srgbClr val="9900CC"/>
                </a:solidFill>
                <a:latin typeface="微软雅黑" panose="020B0503020204020204" pitchFamily="34" charset="-122"/>
                <a:ea typeface="微软雅黑" panose="020B0503020204020204" pitchFamily="34" charset="-122"/>
              </a:rPr>
              <a:t>0-</a:t>
            </a:r>
            <a:r>
              <a:rPr lang="zh-CN" altLang="en-US" sz="1700" dirty="0" smtClean="0">
                <a:solidFill>
                  <a:srgbClr val="9900CC"/>
                </a:solidFill>
                <a:latin typeface="微软雅黑" panose="020B0503020204020204" pitchFamily="34" charset="-122"/>
                <a:ea typeface="微软雅黑" panose="020B0503020204020204" pitchFamily="34" charset="-122"/>
              </a:rPr>
              <a:t>失败；</a:t>
            </a:r>
            <a:r>
              <a:rPr lang="en-US" altLang="zh-CN" sz="1700" dirty="0" smtClean="0">
                <a:solidFill>
                  <a:srgbClr val="9900CC"/>
                </a:solidFill>
                <a:latin typeface="微软雅黑" panose="020B0503020204020204" pitchFamily="34" charset="-122"/>
                <a:ea typeface="微软雅黑" panose="020B0503020204020204" pitchFamily="34" charset="-122"/>
              </a:rPr>
              <a:t>1-</a:t>
            </a:r>
            <a:r>
              <a:rPr lang="zh-CN" altLang="en-US" sz="1700" dirty="0" smtClean="0">
                <a:solidFill>
                  <a:srgbClr val="9900CC"/>
                </a:solidFill>
                <a:latin typeface="微软雅黑" panose="020B0503020204020204" pitchFamily="34" charset="-122"/>
                <a:ea typeface="微软雅黑" panose="020B0503020204020204" pitchFamily="34" charset="-122"/>
              </a:rPr>
              <a:t>成功。</a:t>
            </a:r>
          </a:p>
          <a:p>
            <a:r>
              <a:rPr lang="en-US" altLang="zh-CN" sz="1700" dirty="0" err="1" smtClean="0">
                <a:latin typeface="微软雅黑" panose="020B0503020204020204" pitchFamily="34" charset="-122"/>
                <a:ea typeface="微软雅黑" panose="020B0503020204020204" pitchFamily="34" charset="-122"/>
              </a:rPr>
              <a:t>int</a:t>
            </a: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PushBack</a:t>
            </a:r>
            <a:r>
              <a:rPr lang="en-US" altLang="zh-CN" sz="1700" dirty="0" smtClean="0">
                <a:latin typeface="微软雅黑" panose="020B0503020204020204" pitchFamily="34" charset="-122"/>
                <a:ea typeface="微软雅黑" panose="020B0503020204020204" pitchFamily="34" charset="-122"/>
              </a:rPr>
              <a:t>(</a:t>
            </a:r>
            <a:r>
              <a:rPr lang="en-US" altLang="zh-CN" sz="1700" dirty="0" err="1" smtClean="0">
                <a:latin typeface="微软雅黑" panose="020B0503020204020204" pitchFamily="34" charset="-122"/>
                <a:ea typeface="微软雅黑" panose="020B0503020204020204" pitchFamily="34" charset="-122"/>
              </a:rPr>
              <a:t>LinkList</a:t>
            </a:r>
            <a:r>
              <a:rPr lang="en-US" altLang="zh-CN" sz="1700" dirty="0" smtClean="0">
                <a:latin typeface="微软雅黑" panose="020B0503020204020204" pitchFamily="34" charset="-122"/>
                <a:ea typeface="微软雅黑" panose="020B0503020204020204" pitchFamily="34" charset="-122"/>
              </a:rPr>
              <a:t> LL, </a:t>
            </a:r>
            <a:r>
              <a:rPr lang="en-US" altLang="zh-CN" sz="1700" dirty="0" err="1" smtClean="0">
                <a:latin typeface="微软雅黑" panose="020B0503020204020204" pitchFamily="34" charset="-122"/>
                <a:ea typeface="微软雅黑" panose="020B0503020204020204" pitchFamily="34" charset="-122"/>
              </a:rPr>
              <a:t>ElemType</a:t>
            </a: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ee</a:t>
            </a:r>
            <a:r>
              <a:rPr lang="en-US" altLang="zh-CN" sz="1700" dirty="0" smtClean="0">
                <a:latin typeface="微软雅黑" panose="020B0503020204020204" pitchFamily="34" charset="-122"/>
                <a:ea typeface="微软雅黑" panose="020B0503020204020204" pitchFamily="34" charset="-122"/>
              </a:rPr>
              <a:t>);</a:t>
            </a:r>
          </a:p>
          <a:p>
            <a:endParaRPr lang="en-US" altLang="zh-CN" sz="800" dirty="0" smtClean="0">
              <a:latin typeface="微软雅黑" panose="020B0503020204020204" pitchFamily="34" charset="-122"/>
              <a:ea typeface="微软雅黑" panose="020B0503020204020204" pitchFamily="34" charset="-122"/>
            </a:endParaRPr>
          </a:p>
          <a:p>
            <a:r>
              <a:rPr lang="en-US" altLang="zh-CN" sz="1700" dirty="0" smtClean="0">
                <a:solidFill>
                  <a:srgbClr val="9900CC"/>
                </a:solidFill>
                <a:latin typeface="微软雅黑" panose="020B0503020204020204" pitchFamily="34" charset="-122"/>
                <a:ea typeface="微软雅黑" panose="020B0503020204020204" pitchFamily="34" charset="-122"/>
              </a:rPr>
              <a:t>// </a:t>
            </a:r>
            <a:r>
              <a:rPr lang="zh-CN" altLang="en-US" sz="1700" dirty="0" smtClean="0">
                <a:solidFill>
                  <a:srgbClr val="9900CC"/>
                </a:solidFill>
                <a:latin typeface="微软雅黑" panose="020B0503020204020204" pitchFamily="34" charset="-122"/>
                <a:ea typeface="微软雅黑" panose="020B0503020204020204" pitchFamily="34" charset="-122"/>
              </a:rPr>
              <a:t>删除链表</a:t>
            </a:r>
            <a:r>
              <a:rPr lang="en-US" altLang="zh-CN" sz="1700" dirty="0" smtClean="0">
                <a:solidFill>
                  <a:srgbClr val="9900CC"/>
                </a:solidFill>
                <a:latin typeface="微软雅黑" panose="020B0503020204020204" pitchFamily="34" charset="-122"/>
                <a:ea typeface="微软雅黑" panose="020B0503020204020204" pitchFamily="34" charset="-122"/>
              </a:rPr>
              <a:t>LL</a:t>
            </a:r>
            <a:r>
              <a:rPr lang="zh-CN" altLang="en-US" sz="1700" dirty="0" smtClean="0">
                <a:solidFill>
                  <a:srgbClr val="9900CC"/>
                </a:solidFill>
                <a:latin typeface="微软雅黑" panose="020B0503020204020204" pitchFamily="34" charset="-122"/>
                <a:ea typeface="微软雅黑" panose="020B0503020204020204" pitchFamily="34" charset="-122"/>
              </a:rPr>
              <a:t>中的第</a:t>
            </a:r>
            <a:r>
              <a:rPr lang="en-US" altLang="zh-CN" sz="1700" dirty="0" smtClean="0">
                <a:solidFill>
                  <a:srgbClr val="9900CC"/>
                </a:solidFill>
                <a:latin typeface="微软雅黑" panose="020B0503020204020204" pitchFamily="34" charset="-122"/>
                <a:ea typeface="微软雅黑" panose="020B0503020204020204" pitchFamily="34" charset="-122"/>
              </a:rPr>
              <a:t>ii</a:t>
            </a:r>
            <a:r>
              <a:rPr lang="zh-CN" altLang="en-US" sz="1700" dirty="0" smtClean="0">
                <a:solidFill>
                  <a:srgbClr val="9900CC"/>
                </a:solidFill>
                <a:latin typeface="微软雅黑" panose="020B0503020204020204" pitchFamily="34" charset="-122"/>
                <a:ea typeface="微软雅黑" panose="020B0503020204020204" pitchFamily="34" charset="-122"/>
              </a:rPr>
              <a:t>个结点，返回值：</a:t>
            </a:r>
            <a:r>
              <a:rPr lang="en-US" altLang="zh-CN" sz="1700" dirty="0" smtClean="0">
                <a:solidFill>
                  <a:srgbClr val="9900CC"/>
                </a:solidFill>
                <a:latin typeface="微软雅黑" panose="020B0503020204020204" pitchFamily="34" charset="-122"/>
                <a:ea typeface="微软雅黑" panose="020B0503020204020204" pitchFamily="34" charset="-122"/>
              </a:rPr>
              <a:t>0-</a:t>
            </a:r>
            <a:r>
              <a:rPr lang="zh-CN" altLang="en-US" sz="1700" dirty="0" smtClean="0">
                <a:solidFill>
                  <a:srgbClr val="9900CC"/>
                </a:solidFill>
                <a:latin typeface="微软雅黑" panose="020B0503020204020204" pitchFamily="34" charset="-122"/>
                <a:ea typeface="微软雅黑" panose="020B0503020204020204" pitchFamily="34" charset="-122"/>
              </a:rPr>
              <a:t>位置</a:t>
            </a:r>
            <a:r>
              <a:rPr lang="en-US" altLang="zh-CN" sz="1700" dirty="0" smtClean="0">
                <a:solidFill>
                  <a:srgbClr val="9900CC"/>
                </a:solidFill>
                <a:latin typeface="微软雅黑" panose="020B0503020204020204" pitchFamily="34" charset="-122"/>
                <a:ea typeface="微软雅黑" panose="020B0503020204020204" pitchFamily="34" charset="-122"/>
              </a:rPr>
              <a:t>ii</a:t>
            </a:r>
            <a:r>
              <a:rPr lang="zh-CN" altLang="en-US" sz="1700" dirty="0" smtClean="0">
                <a:solidFill>
                  <a:srgbClr val="9900CC"/>
                </a:solidFill>
                <a:latin typeface="微软雅黑" panose="020B0503020204020204" pitchFamily="34" charset="-122"/>
                <a:ea typeface="微软雅黑" panose="020B0503020204020204" pitchFamily="34" charset="-122"/>
              </a:rPr>
              <a:t>不合法；</a:t>
            </a:r>
            <a:r>
              <a:rPr lang="en-US" altLang="zh-CN" sz="1700" dirty="0" smtClean="0">
                <a:solidFill>
                  <a:srgbClr val="9900CC"/>
                </a:solidFill>
                <a:latin typeface="微软雅黑" panose="020B0503020204020204" pitchFamily="34" charset="-122"/>
                <a:ea typeface="微软雅黑" panose="020B0503020204020204" pitchFamily="34" charset="-122"/>
              </a:rPr>
              <a:t>1-</a:t>
            </a:r>
            <a:r>
              <a:rPr lang="zh-CN" altLang="en-US" sz="1700" dirty="0" smtClean="0">
                <a:solidFill>
                  <a:srgbClr val="9900CC"/>
                </a:solidFill>
                <a:latin typeface="微软雅黑" panose="020B0503020204020204" pitchFamily="34" charset="-122"/>
                <a:ea typeface="微软雅黑" panose="020B0503020204020204" pitchFamily="34" charset="-122"/>
              </a:rPr>
              <a:t>成功。</a:t>
            </a:r>
          </a:p>
          <a:p>
            <a:r>
              <a:rPr lang="en-US" altLang="zh-CN" sz="1700" dirty="0" err="1" smtClean="0">
                <a:latin typeface="微软雅黑" panose="020B0503020204020204" pitchFamily="34" charset="-122"/>
                <a:ea typeface="微软雅黑" panose="020B0503020204020204" pitchFamily="34" charset="-122"/>
              </a:rPr>
              <a:t>int</a:t>
            </a: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DeleteNode</a:t>
            </a:r>
            <a:r>
              <a:rPr lang="en-US" altLang="zh-CN" sz="1700" dirty="0" smtClean="0">
                <a:latin typeface="微软雅黑" panose="020B0503020204020204" pitchFamily="34" charset="-122"/>
                <a:ea typeface="微软雅黑" panose="020B0503020204020204" pitchFamily="34" charset="-122"/>
              </a:rPr>
              <a:t>(</a:t>
            </a:r>
            <a:r>
              <a:rPr lang="en-US" altLang="zh-CN" sz="1700" dirty="0" err="1" smtClean="0">
                <a:latin typeface="微软雅黑" panose="020B0503020204020204" pitchFamily="34" charset="-122"/>
                <a:ea typeface="微软雅黑" panose="020B0503020204020204" pitchFamily="34" charset="-122"/>
              </a:rPr>
              <a:t>LinkList</a:t>
            </a:r>
            <a:r>
              <a:rPr lang="en-US" altLang="zh-CN" sz="1700" dirty="0" smtClean="0">
                <a:latin typeface="微软雅黑" panose="020B0503020204020204" pitchFamily="34" charset="-122"/>
                <a:ea typeface="微软雅黑" panose="020B0503020204020204" pitchFamily="34" charset="-122"/>
              </a:rPr>
              <a:t> LL, unsigned </a:t>
            </a:r>
            <a:r>
              <a:rPr lang="en-US" altLang="zh-CN" sz="1700" dirty="0" err="1" smtClean="0">
                <a:latin typeface="微软雅黑" panose="020B0503020204020204" pitchFamily="34" charset="-122"/>
                <a:ea typeface="微软雅黑" panose="020B0503020204020204" pitchFamily="34" charset="-122"/>
              </a:rPr>
              <a:t>int</a:t>
            </a:r>
            <a:r>
              <a:rPr lang="en-US" altLang="zh-CN" sz="1700" dirty="0" smtClean="0">
                <a:latin typeface="微软雅黑" panose="020B0503020204020204" pitchFamily="34" charset="-122"/>
                <a:ea typeface="微软雅黑" panose="020B0503020204020204" pitchFamily="34" charset="-122"/>
              </a:rPr>
              <a:t> ii);</a:t>
            </a:r>
          </a:p>
          <a:p>
            <a:endParaRPr lang="en-US" altLang="zh-CN" sz="800" dirty="0" smtClean="0">
              <a:latin typeface="微软雅黑" panose="020B0503020204020204" pitchFamily="34" charset="-122"/>
              <a:ea typeface="微软雅黑" panose="020B0503020204020204" pitchFamily="34" charset="-122"/>
            </a:endParaRPr>
          </a:p>
          <a:p>
            <a:r>
              <a:rPr lang="en-US" altLang="zh-CN" sz="1700" dirty="0" smtClean="0">
                <a:solidFill>
                  <a:srgbClr val="9900CC"/>
                </a:solidFill>
                <a:latin typeface="微软雅黑" panose="020B0503020204020204" pitchFamily="34" charset="-122"/>
                <a:ea typeface="微软雅黑" panose="020B0503020204020204" pitchFamily="34" charset="-122"/>
              </a:rPr>
              <a:t>// </a:t>
            </a:r>
            <a:r>
              <a:rPr lang="zh-CN" altLang="en-US" sz="1700" dirty="0" smtClean="0">
                <a:solidFill>
                  <a:srgbClr val="9900CC"/>
                </a:solidFill>
                <a:latin typeface="微软雅黑" panose="020B0503020204020204" pitchFamily="34" charset="-122"/>
                <a:ea typeface="微软雅黑" panose="020B0503020204020204" pitchFamily="34" charset="-122"/>
              </a:rPr>
              <a:t>删除链表</a:t>
            </a:r>
            <a:r>
              <a:rPr lang="en-US" altLang="zh-CN" sz="1700" dirty="0" smtClean="0">
                <a:solidFill>
                  <a:srgbClr val="9900CC"/>
                </a:solidFill>
                <a:latin typeface="微软雅黑" panose="020B0503020204020204" pitchFamily="34" charset="-122"/>
                <a:ea typeface="微软雅黑" panose="020B0503020204020204" pitchFamily="34" charset="-122"/>
              </a:rPr>
              <a:t>LL</a:t>
            </a:r>
            <a:r>
              <a:rPr lang="zh-CN" altLang="en-US" sz="1700" dirty="0" smtClean="0">
                <a:solidFill>
                  <a:srgbClr val="9900CC"/>
                </a:solidFill>
                <a:latin typeface="微软雅黑" panose="020B0503020204020204" pitchFamily="34" charset="-122"/>
                <a:ea typeface="微软雅黑" panose="020B0503020204020204" pitchFamily="34" charset="-122"/>
              </a:rPr>
              <a:t>中第一个结点，返回值：</a:t>
            </a:r>
            <a:r>
              <a:rPr lang="en-US" altLang="zh-CN" sz="1700" dirty="0" smtClean="0">
                <a:solidFill>
                  <a:srgbClr val="9900CC"/>
                </a:solidFill>
                <a:latin typeface="微软雅黑" panose="020B0503020204020204" pitchFamily="34" charset="-122"/>
                <a:ea typeface="微软雅黑" panose="020B0503020204020204" pitchFamily="34" charset="-122"/>
              </a:rPr>
              <a:t>0-</a:t>
            </a:r>
            <a:r>
              <a:rPr lang="zh-CN" altLang="en-US" sz="1700" dirty="0" smtClean="0">
                <a:solidFill>
                  <a:srgbClr val="9900CC"/>
                </a:solidFill>
                <a:latin typeface="微软雅黑" panose="020B0503020204020204" pitchFamily="34" charset="-122"/>
                <a:ea typeface="微软雅黑" panose="020B0503020204020204" pitchFamily="34" charset="-122"/>
              </a:rPr>
              <a:t>位置不合法；</a:t>
            </a:r>
            <a:r>
              <a:rPr lang="en-US" altLang="zh-CN" sz="1700" dirty="0" smtClean="0">
                <a:solidFill>
                  <a:srgbClr val="9900CC"/>
                </a:solidFill>
                <a:latin typeface="微软雅黑" panose="020B0503020204020204" pitchFamily="34" charset="-122"/>
                <a:ea typeface="微软雅黑" panose="020B0503020204020204" pitchFamily="34" charset="-122"/>
              </a:rPr>
              <a:t>1-</a:t>
            </a:r>
            <a:r>
              <a:rPr lang="zh-CN" altLang="en-US" sz="1700" dirty="0" smtClean="0">
                <a:solidFill>
                  <a:srgbClr val="9900CC"/>
                </a:solidFill>
                <a:latin typeface="微软雅黑" panose="020B0503020204020204" pitchFamily="34" charset="-122"/>
                <a:ea typeface="微软雅黑" panose="020B0503020204020204" pitchFamily="34" charset="-122"/>
              </a:rPr>
              <a:t>成功。</a:t>
            </a:r>
          </a:p>
          <a:p>
            <a:r>
              <a:rPr lang="en-US" altLang="zh-CN" sz="1700" dirty="0" err="1" smtClean="0">
                <a:latin typeface="微软雅黑" panose="020B0503020204020204" pitchFamily="34" charset="-122"/>
                <a:ea typeface="微软雅黑" panose="020B0503020204020204" pitchFamily="34" charset="-122"/>
              </a:rPr>
              <a:t>int</a:t>
            </a: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PopFront</a:t>
            </a:r>
            <a:r>
              <a:rPr lang="en-US" altLang="zh-CN" sz="1700" dirty="0" smtClean="0">
                <a:latin typeface="微软雅黑" panose="020B0503020204020204" pitchFamily="34" charset="-122"/>
                <a:ea typeface="微软雅黑" panose="020B0503020204020204" pitchFamily="34" charset="-122"/>
              </a:rPr>
              <a:t>(</a:t>
            </a:r>
            <a:r>
              <a:rPr lang="en-US" altLang="zh-CN" sz="1700" dirty="0" err="1" smtClean="0">
                <a:latin typeface="微软雅黑" panose="020B0503020204020204" pitchFamily="34" charset="-122"/>
                <a:ea typeface="微软雅黑" panose="020B0503020204020204" pitchFamily="34" charset="-122"/>
              </a:rPr>
              <a:t>LinkList</a:t>
            </a:r>
            <a:r>
              <a:rPr lang="en-US" altLang="zh-CN" sz="1700" dirty="0" smtClean="0">
                <a:latin typeface="微软雅黑" panose="020B0503020204020204" pitchFamily="34" charset="-122"/>
                <a:ea typeface="微软雅黑" panose="020B0503020204020204" pitchFamily="34" charset="-122"/>
              </a:rPr>
              <a:t> LL);</a:t>
            </a:r>
          </a:p>
          <a:p>
            <a:endParaRPr lang="en-US" altLang="zh-CN" sz="800" dirty="0" smtClean="0">
              <a:latin typeface="微软雅黑" panose="020B0503020204020204" pitchFamily="34" charset="-122"/>
              <a:ea typeface="微软雅黑" panose="020B0503020204020204" pitchFamily="34" charset="-122"/>
            </a:endParaRPr>
          </a:p>
          <a:p>
            <a:r>
              <a:rPr lang="en-US" altLang="zh-CN" sz="1700" dirty="0" smtClean="0">
                <a:solidFill>
                  <a:srgbClr val="9900CC"/>
                </a:solidFill>
                <a:latin typeface="微软雅黑" panose="020B0503020204020204" pitchFamily="34" charset="-122"/>
                <a:ea typeface="微软雅黑" panose="020B0503020204020204" pitchFamily="34" charset="-122"/>
              </a:rPr>
              <a:t>// </a:t>
            </a:r>
            <a:r>
              <a:rPr lang="zh-CN" altLang="en-US" sz="1700" dirty="0" smtClean="0">
                <a:solidFill>
                  <a:srgbClr val="9900CC"/>
                </a:solidFill>
                <a:latin typeface="微软雅黑" panose="020B0503020204020204" pitchFamily="34" charset="-122"/>
                <a:ea typeface="微软雅黑" panose="020B0503020204020204" pitchFamily="34" charset="-122"/>
              </a:rPr>
              <a:t>删除链表</a:t>
            </a:r>
            <a:r>
              <a:rPr lang="en-US" altLang="zh-CN" sz="1700" dirty="0" smtClean="0">
                <a:solidFill>
                  <a:srgbClr val="9900CC"/>
                </a:solidFill>
                <a:latin typeface="微软雅黑" panose="020B0503020204020204" pitchFamily="34" charset="-122"/>
                <a:ea typeface="微软雅黑" panose="020B0503020204020204" pitchFamily="34" charset="-122"/>
              </a:rPr>
              <a:t>LL</a:t>
            </a:r>
            <a:r>
              <a:rPr lang="zh-CN" altLang="en-US" sz="1700" dirty="0" smtClean="0">
                <a:solidFill>
                  <a:srgbClr val="9900CC"/>
                </a:solidFill>
                <a:latin typeface="微软雅黑" panose="020B0503020204020204" pitchFamily="34" charset="-122"/>
                <a:ea typeface="微软雅黑" panose="020B0503020204020204" pitchFamily="34" charset="-122"/>
              </a:rPr>
              <a:t>中最后一个结点，返回值：</a:t>
            </a:r>
            <a:r>
              <a:rPr lang="en-US" altLang="zh-CN" sz="1700" dirty="0" smtClean="0">
                <a:solidFill>
                  <a:srgbClr val="9900CC"/>
                </a:solidFill>
                <a:latin typeface="微软雅黑" panose="020B0503020204020204" pitchFamily="34" charset="-122"/>
                <a:ea typeface="微软雅黑" panose="020B0503020204020204" pitchFamily="34" charset="-122"/>
              </a:rPr>
              <a:t>0-</a:t>
            </a:r>
            <a:r>
              <a:rPr lang="zh-CN" altLang="en-US" sz="1700" dirty="0" smtClean="0">
                <a:solidFill>
                  <a:srgbClr val="9900CC"/>
                </a:solidFill>
                <a:latin typeface="微软雅黑" panose="020B0503020204020204" pitchFamily="34" charset="-122"/>
                <a:ea typeface="微软雅黑" panose="020B0503020204020204" pitchFamily="34" charset="-122"/>
              </a:rPr>
              <a:t>位置不合法；</a:t>
            </a:r>
            <a:r>
              <a:rPr lang="en-US" altLang="zh-CN" sz="1700" dirty="0" smtClean="0">
                <a:solidFill>
                  <a:srgbClr val="9900CC"/>
                </a:solidFill>
                <a:latin typeface="微软雅黑" panose="020B0503020204020204" pitchFamily="34" charset="-122"/>
                <a:ea typeface="微软雅黑" panose="020B0503020204020204" pitchFamily="34" charset="-122"/>
              </a:rPr>
              <a:t>1-</a:t>
            </a:r>
            <a:r>
              <a:rPr lang="zh-CN" altLang="en-US" sz="1700" dirty="0" smtClean="0">
                <a:solidFill>
                  <a:srgbClr val="9900CC"/>
                </a:solidFill>
                <a:latin typeface="微软雅黑" panose="020B0503020204020204" pitchFamily="34" charset="-122"/>
                <a:ea typeface="微软雅黑" panose="020B0503020204020204" pitchFamily="34" charset="-122"/>
              </a:rPr>
              <a:t>成功。</a:t>
            </a:r>
          </a:p>
          <a:p>
            <a:r>
              <a:rPr lang="en-US" altLang="zh-CN" sz="1700" dirty="0" err="1" smtClean="0">
                <a:latin typeface="微软雅黑" panose="020B0503020204020204" pitchFamily="34" charset="-122"/>
                <a:ea typeface="微软雅黑" panose="020B0503020204020204" pitchFamily="34" charset="-122"/>
              </a:rPr>
              <a:t>int</a:t>
            </a: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PopBack</a:t>
            </a:r>
            <a:r>
              <a:rPr lang="en-US" altLang="zh-CN" sz="1700" dirty="0" smtClean="0">
                <a:latin typeface="微软雅黑" panose="020B0503020204020204" pitchFamily="34" charset="-122"/>
                <a:ea typeface="微软雅黑" panose="020B0503020204020204" pitchFamily="34" charset="-122"/>
              </a:rPr>
              <a:t>(</a:t>
            </a:r>
            <a:r>
              <a:rPr lang="en-US" altLang="zh-CN" sz="1700" dirty="0" err="1" smtClean="0">
                <a:latin typeface="微软雅黑" panose="020B0503020204020204" pitchFamily="34" charset="-122"/>
                <a:ea typeface="微软雅黑" panose="020B0503020204020204" pitchFamily="34" charset="-122"/>
              </a:rPr>
              <a:t>LinkList</a:t>
            </a:r>
            <a:r>
              <a:rPr lang="en-US" altLang="zh-CN" sz="1700" dirty="0" smtClean="0">
                <a:latin typeface="微软雅黑" panose="020B0503020204020204" pitchFamily="34" charset="-122"/>
                <a:ea typeface="微软雅黑" panose="020B0503020204020204" pitchFamily="34" charset="-122"/>
              </a:rPr>
              <a:t> LL);</a:t>
            </a:r>
          </a:p>
        </p:txBody>
      </p:sp>
      <p:sp>
        <p:nvSpPr>
          <p:cNvPr id="19" name="矩形 18"/>
          <p:cNvSpPr/>
          <p:nvPr/>
        </p:nvSpPr>
        <p:spPr>
          <a:xfrm>
            <a:off x="7005150"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20" name="矩形 19"/>
          <p:cNvSpPr/>
          <p:nvPr/>
        </p:nvSpPr>
        <p:spPr>
          <a:xfrm>
            <a:off x="7663176" y="859821"/>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8321202" y="859821"/>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830997"/>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单链表的查找</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
            <a:extLst>
              <a:ext uri="{FF2B5EF4-FFF2-40B4-BE49-F238E27FC236}">
                <a16:creationId xmlns:a16="http://schemas.microsoft.com/office/drawing/2014/main" xmlns="" id="{9EBE7EC0-2F2A-4A9F-BB83-DBE4093374F9}"/>
              </a:ext>
            </a:extLst>
          </p:cNvPr>
          <p:cNvSpPr txBox="1"/>
          <p:nvPr/>
        </p:nvSpPr>
        <p:spPr>
          <a:xfrm>
            <a:off x="1335736" y="1382447"/>
            <a:ext cx="1333932" cy="484748"/>
          </a:xfrm>
          <a:prstGeom prst="rect">
            <a:avLst/>
          </a:prstGeom>
          <a:noFill/>
        </p:spPr>
        <p:txBody>
          <a:bodyPr wrap="square" rtlCol="0">
            <a:spAutoFit/>
          </a:bodyPr>
          <a:lstStyle/>
          <a:p>
            <a:pPr algn="r">
              <a:lnSpc>
                <a:spcPct val="150000"/>
              </a:lnSpc>
            </a:pPr>
            <a:r>
              <a:rPr lang="zh-CN" altLang="en-US" sz="1700" dirty="0" smtClean="0">
                <a:latin typeface="微软雅黑" panose="020B0503020204020204" pitchFamily="34" charset="-122"/>
                <a:ea typeface="微软雅黑" panose="020B0503020204020204" pitchFamily="34" charset="-122"/>
              </a:rPr>
              <a:t>带头结点</a:t>
            </a:r>
            <a:endParaRPr lang="en-US" altLang="zh-CN" sz="1700" dirty="0" smtClean="0">
              <a:latin typeface="微软雅黑" panose="020B0503020204020204" pitchFamily="34" charset="-122"/>
              <a:ea typeface="微软雅黑" panose="020B0503020204020204" pitchFamily="34" charset="-122"/>
            </a:endParaRPr>
          </a:p>
        </p:txBody>
      </p:sp>
      <p:pic>
        <p:nvPicPr>
          <p:cNvPr id="2051" name="Picture 3"/>
          <p:cNvPicPr>
            <a:picLocks noChangeAspect="1" noChangeArrowheads="1"/>
          </p:cNvPicPr>
          <p:nvPr/>
        </p:nvPicPr>
        <p:blipFill>
          <a:blip r:embed="rId2"/>
          <a:srcRect/>
          <a:stretch>
            <a:fillRect/>
          </a:stretch>
        </p:blipFill>
        <p:spPr bwMode="auto">
          <a:xfrm>
            <a:off x="2754014" y="1220238"/>
            <a:ext cx="7953375" cy="695325"/>
          </a:xfrm>
          <a:prstGeom prst="rect">
            <a:avLst/>
          </a:prstGeom>
          <a:noFill/>
          <a:ln w="9525">
            <a:noFill/>
            <a:miter lim="800000"/>
            <a:headEnd/>
            <a:tailEnd/>
          </a:ln>
        </p:spPr>
      </p:pic>
      <p:sp>
        <p:nvSpPr>
          <p:cNvPr id="19" name="文本框 1">
            <a:extLst>
              <a:ext uri="{FF2B5EF4-FFF2-40B4-BE49-F238E27FC236}">
                <a16:creationId xmlns:a16="http://schemas.microsoft.com/office/drawing/2014/main" xmlns="" id="{9EBE7EC0-2F2A-4A9F-BB83-DBE4093374F9}"/>
              </a:ext>
            </a:extLst>
          </p:cNvPr>
          <p:cNvSpPr txBox="1"/>
          <p:nvPr/>
        </p:nvSpPr>
        <p:spPr>
          <a:xfrm>
            <a:off x="1789359" y="2126536"/>
            <a:ext cx="9215713" cy="3200876"/>
          </a:xfrm>
          <a:prstGeom prst="rect">
            <a:avLst/>
          </a:prstGeom>
          <a:noFill/>
        </p:spPr>
        <p:txBody>
          <a:bodyPr wrap="square" rtlCol="0">
            <a:spAutoFit/>
          </a:bodyPr>
          <a:lstStyle/>
          <a:p>
            <a:r>
              <a:rPr lang="en-US" altLang="zh-CN" sz="1700" dirty="0" smtClean="0">
                <a:solidFill>
                  <a:srgbClr val="9900CC"/>
                </a:solidFill>
                <a:latin typeface="微软雅黑" panose="020B0503020204020204" pitchFamily="34" charset="-122"/>
                <a:ea typeface="微软雅黑" panose="020B0503020204020204" pitchFamily="34" charset="-122"/>
              </a:rPr>
              <a:t>// </a:t>
            </a:r>
            <a:r>
              <a:rPr lang="zh-CN" altLang="en-US" sz="1700" dirty="0" smtClean="0">
                <a:solidFill>
                  <a:srgbClr val="9900CC"/>
                </a:solidFill>
                <a:latin typeface="微软雅黑" panose="020B0503020204020204" pitchFamily="34" charset="-122"/>
                <a:ea typeface="微软雅黑" panose="020B0503020204020204" pitchFamily="34" charset="-122"/>
              </a:rPr>
              <a:t>获取链表中第</a:t>
            </a:r>
            <a:r>
              <a:rPr lang="en-US" altLang="zh-CN" sz="1700" dirty="0" smtClean="0">
                <a:solidFill>
                  <a:srgbClr val="9900CC"/>
                </a:solidFill>
                <a:latin typeface="微软雅黑" panose="020B0503020204020204" pitchFamily="34" charset="-122"/>
                <a:ea typeface="微软雅黑" panose="020B0503020204020204" pitchFamily="34" charset="-122"/>
              </a:rPr>
              <a:t>ii</a:t>
            </a:r>
            <a:r>
              <a:rPr lang="zh-CN" altLang="en-US" sz="1700" dirty="0" smtClean="0">
                <a:solidFill>
                  <a:srgbClr val="9900CC"/>
                </a:solidFill>
                <a:latin typeface="微软雅黑" panose="020B0503020204020204" pitchFamily="34" charset="-122"/>
                <a:ea typeface="微软雅黑" panose="020B0503020204020204" pitchFamily="34" charset="-122"/>
              </a:rPr>
              <a:t>个结点，成功返回结点的地址，失败返回空。</a:t>
            </a:r>
          </a:p>
          <a:p>
            <a:r>
              <a:rPr lang="en-US" altLang="zh-CN" sz="1700" dirty="0" err="1" smtClean="0">
                <a:latin typeface="微软雅黑" panose="020B0503020204020204" pitchFamily="34" charset="-122"/>
                <a:ea typeface="微软雅黑" panose="020B0503020204020204" pitchFamily="34" charset="-122"/>
              </a:rPr>
              <a:t>LNode</a:t>
            </a: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LocateNode</a:t>
            </a:r>
            <a:r>
              <a:rPr lang="en-US" altLang="zh-CN" sz="1700" dirty="0" smtClean="0">
                <a:latin typeface="微软雅黑" panose="020B0503020204020204" pitchFamily="34" charset="-122"/>
                <a:ea typeface="微软雅黑" panose="020B0503020204020204" pitchFamily="34" charset="-122"/>
              </a:rPr>
              <a:t>(</a:t>
            </a:r>
            <a:r>
              <a:rPr lang="en-US" altLang="zh-CN" sz="1700" dirty="0" err="1" smtClean="0">
                <a:latin typeface="微软雅黑" panose="020B0503020204020204" pitchFamily="34" charset="-122"/>
                <a:ea typeface="微软雅黑" panose="020B0503020204020204" pitchFamily="34" charset="-122"/>
              </a:rPr>
              <a:t>LinkList</a:t>
            </a:r>
            <a:r>
              <a:rPr lang="en-US" altLang="zh-CN" sz="1700" dirty="0" smtClean="0">
                <a:latin typeface="微软雅黑" panose="020B0503020204020204" pitchFamily="34" charset="-122"/>
                <a:ea typeface="微软雅黑" panose="020B0503020204020204" pitchFamily="34" charset="-122"/>
              </a:rPr>
              <a:t> LL, unsigned </a:t>
            </a:r>
            <a:r>
              <a:rPr lang="en-US" altLang="zh-CN" sz="1700" dirty="0" err="1" smtClean="0">
                <a:latin typeface="微软雅黑" panose="020B0503020204020204" pitchFamily="34" charset="-122"/>
                <a:ea typeface="微软雅黑" panose="020B0503020204020204" pitchFamily="34" charset="-122"/>
              </a:rPr>
              <a:t>int</a:t>
            </a:r>
            <a:r>
              <a:rPr lang="en-US" altLang="zh-CN" sz="1700" dirty="0" smtClean="0">
                <a:latin typeface="微软雅黑" panose="020B0503020204020204" pitchFamily="34" charset="-122"/>
                <a:ea typeface="微软雅黑" panose="020B0503020204020204" pitchFamily="34" charset="-122"/>
              </a:rPr>
              <a:t> ii);</a:t>
            </a:r>
          </a:p>
          <a:p>
            <a:endParaRPr lang="en-US" altLang="zh-CN" sz="800" dirty="0" smtClean="0">
              <a:solidFill>
                <a:srgbClr val="9900CC"/>
              </a:solidFill>
              <a:latin typeface="微软雅黑" panose="020B0503020204020204" pitchFamily="34" charset="-122"/>
              <a:ea typeface="微软雅黑" panose="020B0503020204020204" pitchFamily="34" charset="-122"/>
            </a:endParaRPr>
          </a:p>
          <a:p>
            <a:r>
              <a:rPr lang="en-US" altLang="zh-CN" sz="1700" dirty="0" smtClean="0">
                <a:solidFill>
                  <a:srgbClr val="9900CC"/>
                </a:solidFill>
                <a:latin typeface="微软雅黑" panose="020B0503020204020204" pitchFamily="34" charset="-122"/>
                <a:ea typeface="微软雅黑" panose="020B0503020204020204" pitchFamily="34" charset="-122"/>
              </a:rPr>
              <a:t>// </a:t>
            </a:r>
            <a:r>
              <a:rPr lang="zh-CN" altLang="en-US" sz="1700" dirty="0" smtClean="0">
                <a:solidFill>
                  <a:srgbClr val="9900CC"/>
                </a:solidFill>
                <a:latin typeface="微软雅黑" panose="020B0503020204020204" pitchFamily="34" charset="-122"/>
                <a:ea typeface="微软雅黑" panose="020B0503020204020204" pitchFamily="34" charset="-122"/>
              </a:rPr>
              <a:t>查找元素</a:t>
            </a:r>
            <a:r>
              <a:rPr lang="en-US" altLang="zh-CN" sz="1700" dirty="0" err="1" smtClean="0">
                <a:solidFill>
                  <a:srgbClr val="9900CC"/>
                </a:solidFill>
                <a:latin typeface="微软雅黑" panose="020B0503020204020204" pitchFamily="34" charset="-122"/>
                <a:ea typeface="微软雅黑" panose="020B0503020204020204" pitchFamily="34" charset="-122"/>
              </a:rPr>
              <a:t>ee</a:t>
            </a:r>
            <a:r>
              <a:rPr lang="zh-CN" altLang="en-US" sz="1700" dirty="0" smtClean="0">
                <a:solidFill>
                  <a:srgbClr val="9900CC"/>
                </a:solidFill>
                <a:latin typeface="微软雅黑" panose="020B0503020204020204" pitchFamily="34" charset="-122"/>
                <a:ea typeface="微软雅黑" panose="020B0503020204020204" pitchFamily="34" charset="-122"/>
              </a:rPr>
              <a:t>在链表</a:t>
            </a:r>
            <a:r>
              <a:rPr lang="en-US" altLang="zh-CN" sz="1700" dirty="0" smtClean="0">
                <a:solidFill>
                  <a:srgbClr val="9900CC"/>
                </a:solidFill>
                <a:latin typeface="微软雅黑" panose="020B0503020204020204" pitchFamily="34" charset="-122"/>
                <a:ea typeface="微软雅黑" panose="020B0503020204020204" pitchFamily="34" charset="-122"/>
              </a:rPr>
              <a:t>LL</a:t>
            </a:r>
            <a:r>
              <a:rPr lang="zh-CN" altLang="en-US" sz="1700" dirty="0" smtClean="0">
                <a:solidFill>
                  <a:srgbClr val="9900CC"/>
                </a:solidFill>
                <a:latin typeface="微软雅黑" panose="020B0503020204020204" pitchFamily="34" charset="-122"/>
                <a:ea typeface="微软雅黑" panose="020B0503020204020204" pitchFamily="34" charset="-122"/>
              </a:rPr>
              <a:t>中的结点地址，如果没找到返回</a:t>
            </a:r>
            <a:r>
              <a:rPr lang="en-US" altLang="zh-CN" sz="1700" dirty="0" smtClean="0">
                <a:solidFill>
                  <a:srgbClr val="9900CC"/>
                </a:solidFill>
                <a:latin typeface="微软雅黑" panose="020B0503020204020204" pitchFamily="34" charset="-122"/>
                <a:ea typeface="微软雅黑" panose="020B0503020204020204" pitchFamily="34" charset="-122"/>
              </a:rPr>
              <a:t>NULL</a:t>
            </a:r>
            <a:r>
              <a:rPr lang="zh-CN" altLang="en-US" sz="1700" dirty="0" smtClean="0">
                <a:solidFill>
                  <a:srgbClr val="9900CC"/>
                </a:solidFill>
                <a:latin typeface="微软雅黑" panose="020B0503020204020204" pitchFamily="34" charset="-122"/>
                <a:ea typeface="微软雅黑" panose="020B0503020204020204" pitchFamily="34" charset="-122"/>
              </a:rPr>
              <a:t>，否则返回结点的地址。</a:t>
            </a:r>
          </a:p>
          <a:p>
            <a:r>
              <a:rPr lang="en-US" altLang="zh-CN" sz="1700" dirty="0" err="1" smtClean="0">
                <a:latin typeface="微软雅黑" panose="020B0503020204020204" pitchFamily="34" charset="-122"/>
                <a:ea typeface="微软雅黑" panose="020B0503020204020204" pitchFamily="34" charset="-122"/>
              </a:rPr>
              <a:t>LNode</a:t>
            </a: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LocateElem</a:t>
            </a:r>
            <a:r>
              <a:rPr lang="en-US" altLang="zh-CN" sz="1700" dirty="0" smtClean="0">
                <a:latin typeface="微软雅黑" panose="020B0503020204020204" pitchFamily="34" charset="-122"/>
                <a:ea typeface="微软雅黑" panose="020B0503020204020204" pitchFamily="34" charset="-122"/>
              </a:rPr>
              <a:t>(</a:t>
            </a:r>
            <a:r>
              <a:rPr lang="en-US" altLang="zh-CN" sz="1700" dirty="0" err="1" smtClean="0">
                <a:latin typeface="微软雅黑" panose="020B0503020204020204" pitchFamily="34" charset="-122"/>
                <a:ea typeface="微软雅黑" panose="020B0503020204020204" pitchFamily="34" charset="-122"/>
              </a:rPr>
              <a:t>LinkList</a:t>
            </a:r>
            <a:r>
              <a:rPr lang="en-US" altLang="zh-CN" sz="1700" dirty="0" smtClean="0">
                <a:latin typeface="微软雅黑" panose="020B0503020204020204" pitchFamily="34" charset="-122"/>
                <a:ea typeface="微软雅黑" panose="020B0503020204020204" pitchFamily="34" charset="-122"/>
              </a:rPr>
              <a:t> LL, </a:t>
            </a:r>
            <a:r>
              <a:rPr lang="en-US" altLang="zh-CN" sz="1700" dirty="0" err="1" smtClean="0">
                <a:latin typeface="微软雅黑" panose="020B0503020204020204" pitchFamily="34" charset="-122"/>
                <a:ea typeface="微软雅黑" panose="020B0503020204020204" pitchFamily="34" charset="-122"/>
              </a:rPr>
              <a:t>ElemType</a:t>
            </a: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ee</a:t>
            </a:r>
            <a:r>
              <a:rPr lang="en-US" altLang="zh-CN" sz="1700" dirty="0" smtClean="0">
                <a:latin typeface="微软雅黑" panose="020B0503020204020204" pitchFamily="34" charset="-122"/>
                <a:ea typeface="微软雅黑" panose="020B0503020204020204" pitchFamily="34" charset="-122"/>
              </a:rPr>
              <a:t>);</a:t>
            </a:r>
          </a:p>
          <a:p>
            <a:endParaRPr lang="en-US" altLang="zh-CN" sz="800" dirty="0" smtClean="0">
              <a:solidFill>
                <a:srgbClr val="9900CC"/>
              </a:solidFill>
              <a:latin typeface="微软雅黑" panose="020B0503020204020204" pitchFamily="34" charset="-122"/>
              <a:ea typeface="微软雅黑" panose="020B0503020204020204" pitchFamily="34" charset="-122"/>
            </a:endParaRPr>
          </a:p>
          <a:p>
            <a:r>
              <a:rPr lang="en-US" altLang="zh-CN" sz="1700" dirty="0" smtClean="0">
                <a:solidFill>
                  <a:srgbClr val="9900CC"/>
                </a:solidFill>
                <a:latin typeface="微软雅黑" panose="020B0503020204020204" pitchFamily="34" charset="-122"/>
                <a:ea typeface="微软雅黑" panose="020B0503020204020204" pitchFamily="34" charset="-122"/>
              </a:rPr>
              <a:t>// </a:t>
            </a:r>
            <a:r>
              <a:rPr lang="zh-CN" altLang="en-US" sz="1700" dirty="0" smtClean="0">
                <a:solidFill>
                  <a:srgbClr val="9900CC"/>
                </a:solidFill>
                <a:latin typeface="微软雅黑" panose="020B0503020204020204" pitchFamily="34" charset="-122"/>
                <a:ea typeface="微软雅黑" panose="020B0503020204020204" pitchFamily="34" charset="-122"/>
              </a:rPr>
              <a:t>求链表的长度，返回值为</a:t>
            </a:r>
            <a:r>
              <a:rPr lang="en-US" altLang="zh-CN" sz="1700" dirty="0" smtClean="0">
                <a:solidFill>
                  <a:srgbClr val="9900CC"/>
                </a:solidFill>
                <a:latin typeface="微软雅黑" panose="020B0503020204020204" pitchFamily="34" charset="-122"/>
                <a:ea typeface="微软雅黑" panose="020B0503020204020204" pitchFamily="34" charset="-122"/>
              </a:rPr>
              <a:t>LL</a:t>
            </a:r>
            <a:r>
              <a:rPr lang="zh-CN" altLang="en-US" sz="1700" dirty="0" smtClean="0">
                <a:solidFill>
                  <a:srgbClr val="9900CC"/>
                </a:solidFill>
                <a:latin typeface="微软雅黑" panose="020B0503020204020204" pitchFamily="34" charset="-122"/>
                <a:ea typeface="微软雅黑" panose="020B0503020204020204" pitchFamily="34" charset="-122"/>
              </a:rPr>
              <a:t>的长度，返回值：</a:t>
            </a:r>
            <a:r>
              <a:rPr lang="en-US" altLang="zh-CN" sz="1700" dirty="0" smtClean="0">
                <a:solidFill>
                  <a:srgbClr val="9900CC"/>
                </a:solidFill>
                <a:latin typeface="微软雅黑" panose="020B0503020204020204" pitchFamily="34" charset="-122"/>
                <a:ea typeface="微软雅黑" panose="020B0503020204020204" pitchFamily="34" charset="-122"/>
              </a:rPr>
              <a:t>0-</a:t>
            </a:r>
            <a:r>
              <a:rPr lang="zh-CN" altLang="en-US" sz="1700" dirty="0" smtClean="0">
                <a:solidFill>
                  <a:srgbClr val="9900CC"/>
                </a:solidFill>
                <a:latin typeface="微软雅黑" panose="020B0503020204020204" pitchFamily="34" charset="-122"/>
                <a:ea typeface="微软雅黑" panose="020B0503020204020204" pitchFamily="34" charset="-122"/>
              </a:rPr>
              <a:t>表</a:t>
            </a:r>
            <a:r>
              <a:rPr lang="en-US" altLang="zh-CN" sz="1700" dirty="0" smtClean="0">
                <a:solidFill>
                  <a:srgbClr val="9900CC"/>
                </a:solidFill>
                <a:latin typeface="微软雅黑" panose="020B0503020204020204" pitchFamily="34" charset="-122"/>
                <a:ea typeface="微软雅黑" panose="020B0503020204020204" pitchFamily="34" charset="-122"/>
              </a:rPr>
              <a:t>LL</a:t>
            </a:r>
            <a:r>
              <a:rPr lang="zh-CN" altLang="en-US" sz="1700" dirty="0" smtClean="0">
                <a:solidFill>
                  <a:srgbClr val="9900CC"/>
                </a:solidFill>
                <a:latin typeface="微软雅黑" panose="020B0503020204020204" pitchFamily="34" charset="-122"/>
                <a:ea typeface="微软雅黑" panose="020B0503020204020204" pitchFamily="34" charset="-122"/>
              </a:rPr>
              <a:t>不存在，</a:t>
            </a:r>
            <a:r>
              <a:rPr lang="en-US" altLang="zh-CN" sz="1700" dirty="0" smtClean="0">
                <a:solidFill>
                  <a:srgbClr val="9900CC"/>
                </a:solidFill>
                <a:latin typeface="微软雅黑" panose="020B0503020204020204" pitchFamily="34" charset="-122"/>
                <a:ea typeface="微软雅黑" panose="020B0503020204020204" pitchFamily="34" charset="-122"/>
              </a:rPr>
              <a:t>&gt;=0-</a:t>
            </a:r>
            <a:r>
              <a:rPr lang="zh-CN" altLang="en-US" sz="1700" dirty="0" smtClean="0">
                <a:solidFill>
                  <a:srgbClr val="9900CC"/>
                </a:solidFill>
                <a:latin typeface="微软雅黑" panose="020B0503020204020204" pitchFamily="34" charset="-122"/>
                <a:ea typeface="微软雅黑" panose="020B0503020204020204" pitchFamily="34" charset="-122"/>
              </a:rPr>
              <a:t>表</a:t>
            </a:r>
            <a:r>
              <a:rPr lang="en-US" altLang="zh-CN" sz="1700" dirty="0" smtClean="0">
                <a:solidFill>
                  <a:srgbClr val="9900CC"/>
                </a:solidFill>
                <a:latin typeface="微软雅黑" panose="020B0503020204020204" pitchFamily="34" charset="-122"/>
                <a:ea typeface="微软雅黑" panose="020B0503020204020204" pitchFamily="34" charset="-122"/>
              </a:rPr>
              <a:t>LL</a:t>
            </a:r>
            <a:r>
              <a:rPr lang="zh-CN" altLang="en-US" sz="1700" dirty="0" smtClean="0">
                <a:solidFill>
                  <a:srgbClr val="9900CC"/>
                </a:solidFill>
                <a:latin typeface="微软雅黑" panose="020B0503020204020204" pitchFamily="34" charset="-122"/>
                <a:ea typeface="微软雅黑" panose="020B0503020204020204" pitchFamily="34" charset="-122"/>
              </a:rPr>
              <a:t>结点的个数。</a:t>
            </a:r>
          </a:p>
          <a:p>
            <a:r>
              <a:rPr lang="en-US" altLang="zh-CN" sz="1700" dirty="0" err="1" smtClean="0">
                <a:latin typeface="微软雅黑" panose="020B0503020204020204" pitchFamily="34" charset="-122"/>
                <a:ea typeface="微软雅黑" panose="020B0503020204020204" pitchFamily="34" charset="-122"/>
              </a:rPr>
              <a:t>int</a:t>
            </a: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LengthList</a:t>
            </a:r>
            <a:r>
              <a:rPr lang="en-US" altLang="zh-CN" sz="1700" dirty="0" smtClean="0">
                <a:latin typeface="微软雅黑" panose="020B0503020204020204" pitchFamily="34" charset="-122"/>
                <a:ea typeface="微软雅黑" panose="020B0503020204020204" pitchFamily="34" charset="-122"/>
              </a:rPr>
              <a:t>(</a:t>
            </a:r>
            <a:r>
              <a:rPr lang="en-US" altLang="zh-CN" sz="1700" dirty="0" err="1" smtClean="0">
                <a:latin typeface="微软雅黑" panose="020B0503020204020204" pitchFamily="34" charset="-122"/>
                <a:ea typeface="微软雅黑" panose="020B0503020204020204" pitchFamily="34" charset="-122"/>
              </a:rPr>
              <a:t>LinkList</a:t>
            </a:r>
            <a:r>
              <a:rPr lang="en-US" altLang="zh-CN" sz="1700" dirty="0" smtClean="0">
                <a:latin typeface="微软雅黑" panose="020B0503020204020204" pitchFamily="34" charset="-122"/>
                <a:ea typeface="微软雅黑" panose="020B0503020204020204" pitchFamily="34" charset="-122"/>
              </a:rPr>
              <a:t> LL);</a:t>
            </a:r>
          </a:p>
          <a:p>
            <a:endParaRPr lang="en-US" altLang="zh-CN" sz="800" dirty="0" smtClean="0">
              <a:solidFill>
                <a:srgbClr val="9900CC"/>
              </a:solidFill>
              <a:latin typeface="微软雅黑" panose="020B0503020204020204" pitchFamily="34" charset="-122"/>
              <a:ea typeface="微软雅黑" panose="020B0503020204020204" pitchFamily="34" charset="-122"/>
            </a:endParaRPr>
          </a:p>
          <a:p>
            <a:r>
              <a:rPr lang="en-US" altLang="zh-CN" sz="1700" dirty="0" smtClean="0">
                <a:solidFill>
                  <a:srgbClr val="9900CC"/>
                </a:solidFill>
                <a:latin typeface="微软雅黑" panose="020B0503020204020204" pitchFamily="34" charset="-122"/>
                <a:ea typeface="微软雅黑" panose="020B0503020204020204" pitchFamily="34" charset="-122"/>
              </a:rPr>
              <a:t>// </a:t>
            </a:r>
            <a:r>
              <a:rPr lang="zh-CN" altLang="en-US" sz="1700" dirty="0" smtClean="0">
                <a:solidFill>
                  <a:srgbClr val="9900CC"/>
                </a:solidFill>
                <a:latin typeface="微软雅黑" panose="020B0503020204020204" pitchFamily="34" charset="-122"/>
                <a:ea typeface="微软雅黑" panose="020B0503020204020204" pitchFamily="34" charset="-122"/>
              </a:rPr>
              <a:t>判断链表是否为空，返回值：</a:t>
            </a:r>
            <a:r>
              <a:rPr lang="en-US" altLang="zh-CN" sz="1700" dirty="0" smtClean="0">
                <a:solidFill>
                  <a:srgbClr val="9900CC"/>
                </a:solidFill>
                <a:latin typeface="微软雅黑" panose="020B0503020204020204" pitchFamily="34" charset="-122"/>
                <a:ea typeface="微软雅黑" panose="020B0503020204020204" pitchFamily="34" charset="-122"/>
              </a:rPr>
              <a:t>0-</a:t>
            </a:r>
            <a:r>
              <a:rPr lang="zh-CN" altLang="en-US" sz="1700" dirty="0" smtClean="0">
                <a:solidFill>
                  <a:srgbClr val="9900CC"/>
                </a:solidFill>
                <a:latin typeface="微软雅黑" panose="020B0503020204020204" pitchFamily="34" charset="-122"/>
                <a:ea typeface="微软雅黑" panose="020B0503020204020204" pitchFamily="34" charset="-122"/>
              </a:rPr>
              <a:t>非空，</a:t>
            </a:r>
            <a:r>
              <a:rPr lang="en-US" altLang="zh-CN" sz="1700" dirty="0" smtClean="0">
                <a:solidFill>
                  <a:srgbClr val="9900CC"/>
                </a:solidFill>
                <a:latin typeface="微软雅黑" panose="020B0503020204020204" pitchFamily="34" charset="-122"/>
                <a:ea typeface="微软雅黑" panose="020B0503020204020204" pitchFamily="34" charset="-122"/>
              </a:rPr>
              <a:t>1-</a:t>
            </a:r>
            <a:r>
              <a:rPr lang="zh-CN" altLang="en-US" sz="1700" dirty="0" smtClean="0">
                <a:solidFill>
                  <a:srgbClr val="9900CC"/>
                </a:solidFill>
                <a:latin typeface="微软雅黑" panose="020B0503020204020204" pitchFamily="34" charset="-122"/>
                <a:ea typeface="微软雅黑" panose="020B0503020204020204" pitchFamily="34" charset="-122"/>
              </a:rPr>
              <a:t>空。</a:t>
            </a:r>
          </a:p>
          <a:p>
            <a:r>
              <a:rPr lang="en-US" altLang="zh-CN" sz="1700" dirty="0" err="1" smtClean="0">
                <a:latin typeface="微软雅黑" panose="020B0503020204020204" pitchFamily="34" charset="-122"/>
                <a:ea typeface="微软雅黑" panose="020B0503020204020204" pitchFamily="34" charset="-122"/>
              </a:rPr>
              <a:t>int</a:t>
            </a: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IsEmpty</a:t>
            </a:r>
            <a:r>
              <a:rPr lang="en-US" altLang="zh-CN" sz="1700" dirty="0" smtClean="0">
                <a:latin typeface="微软雅黑" panose="020B0503020204020204" pitchFamily="34" charset="-122"/>
                <a:ea typeface="微软雅黑" panose="020B0503020204020204" pitchFamily="34" charset="-122"/>
              </a:rPr>
              <a:t>(</a:t>
            </a:r>
            <a:r>
              <a:rPr lang="en-US" altLang="zh-CN" sz="1700" dirty="0" err="1" smtClean="0">
                <a:latin typeface="微软雅黑" panose="020B0503020204020204" pitchFamily="34" charset="-122"/>
                <a:ea typeface="微软雅黑" panose="020B0503020204020204" pitchFamily="34" charset="-122"/>
              </a:rPr>
              <a:t>LinkList</a:t>
            </a:r>
            <a:r>
              <a:rPr lang="en-US" altLang="zh-CN" sz="1700" dirty="0" smtClean="0">
                <a:latin typeface="微软雅黑" panose="020B0503020204020204" pitchFamily="34" charset="-122"/>
                <a:ea typeface="微软雅黑" panose="020B0503020204020204" pitchFamily="34" charset="-122"/>
              </a:rPr>
              <a:t> LL);</a:t>
            </a:r>
          </a:p>
          <a:p>
            <a:endParaRPr lang="en-US" altLang="zh-CN" sz="800" dirty="0" smtClean="0">
              <a:solidFill>
                <a:srgbClr val="9900CC"/>
              </a:solidFill>
              <a:latin typeface="微软雅黑" panose="020B0503020204020204" pitchFamily="34" charset="-122"/>
              <a:ea typeface="微软雅黑" panose="020B0503020204020204" pitchFamily="34" charset="-122"/>
            </a:endParaRPr>
          </a:p>
          <a:p>
            <a:r>
              <a:rPr lang="en-US" altLang="zh-CN" sz="1700" dirty="0" smtClean="0">
                <a:solidFill>
                  <a:srgbClr val="9900CC"/>
                </a:solidFill>
                <a:latin typeface="微软雅黑" panose="020B0503020204020204" pitchFamily="34" charset="-122"/>
                <a:ea typeface="微软雅黑" panose="020B0503020204020204" pitchFamily="34" charset="-122"/>
              </a:rPr>
              <a:t>// </a:t>
            </a:r>
            <a:r>
              <a:rPr lang="zh-CN" altLang="en-US" sz="1700" dirty="0" smtClean="0">
                <a:solidFill>
                  <a:srgbClr val="9900CC"/>
                </a:solidFill>
                <a:latin typeface="微软雅黑" panose="020B0503020204020204" pitchFamily="34" charset="-122"/>
                <a:ea typeface="微软雅黑" panose="020B0503020204020204" pitchFamily="34" charset="-122"/>
              </a:rPr>
              <a:t>清空链表。</a:t>
            </a:r>
          </a:p>
          <a:p>
            <a:r>
              <a:rPr lang="en-US" altLang="zh-CN" sz="1700" dirty="0" smtClean="0">
                <a:latin typeface="微软雅黑" panose="020B0503020204020204" pitchFamily="34" charset="-122"/>
                <a:ea typeface="微软雅黑" panose="020B0503020204020204" pitchFamily="34" charset="-122"/>
              </a:rPr>
              <a:t>void </a:t>
            </a:r>
            <a:r>
              <a:rPr lang="en-US" altLang="zh-CN" sz="1700" dirty="0" err="1" smtClean="0">
                <a:latin typeface="微软雅黑" panose="020B0503020204020204" pitchFamily="34" charset="-122"/>
                <a:ea typeface="微软雅黑" panose="020B0503020204020204" pitchFamily="34" charset="-122"/>
              </a:rPr>
              <a:t>ClearList</a:t>
            </a:r>
            <a:r>
              <a:rPr lang="en-US" altLang="zh-CN" sz="1700" dirty="0" smtClean="0">
                <a:latin typeface="微软雅黑" panose="020B0503020204020204" pitchFamily="34" charset="-122"/>
                <a:ea typeface="微软雅黑" panose="020B0503020204020204" pitchFamily="34" charset="-122"/>
              </a:rPr>
              <a:t>(</a:t>
            </a:r>
            <a:r>
              <a:rPr lang="en-US" altLang="zh-CN" sz="1700" dirty="0" err="1" smtClean="0">
                <a:latin typeface="微软雅黑" panose="020B0503020204020204" pitchFamily="34" charset="-122"/>
                <a:ea typeface="微软雅黑" panose="020B0503020204020204" pitchFamily="34" charset="-122"/>
              </a:rPr>
              <a:t>LinkList</a:t>
            </a:r>
            <a:r>
              <a:rPr lang="en-US" altLang="zh-CN" sz="1700" dirty="0" smtClean="0">
                <a:latin typeface="微软雅黑" panose="020B0503020204020204" pitchFamily="34" charset="-122"/>
                <a:ea typeface="微软雅黑" panose="020B0503020204020204" pitchFamily="34" charset="-122"/>
              </a:rPr>
              <a:t> LL);</a:t>
            </a: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
            <a:extLst>
              <a:ext uri="{FF2B5EF4-FFF2-40B4-BE49-F238E27FC236}">
                <a16:creationId xmlns:a16="http://schemas.microsoft.com/office/drawing/2014/main" xmlns="" id="{9EBE7EC0-2F2A-4A9F-BB83-DBE4093374F9}"/>
              </a:ext>
            </a:extLst>
          </p:cNvPr>
          <p:cNvSpPr txBox="1"/>
          <p:nvPr/>
        </p:nvSpPr>
        <p:spPr>
          <a:xfrm>
            <a:off x="1335736" y="1382447"/>
            <a:ext cx="1333932" cy="484748"/>
          </a:xfrm>
          <a:prstGeom prst="rect">
            <a:avLst/>
          </a:prstGeom>
          <a:noFill/>
        </p:spPr>
        <p:txBody>
          <a:bodyPr wrap="square" rtlCol="0">
            <a:spAutoFit/>
          </a:bodyPr>
          <a:lstStyle/>
          <a:p>
            <a:pPr algn="r">
              <a:lnSpc>
                <a:spcPct val="150000"/>
              </a:lnSpc>
            </a:pPr>
            <a:r>
              <a:rPr lang="zh-CN" altLang="en-US" sz="1700" dirty="0" smtClean="0">
                <a:latin typeface="微软雅黑" panose="020B0503020204020204" pitchFamily="34" charset="-122"/>
                <a:ea typeface="微软雅黑" panose="020B0503020204020204" pitchFamily="34" charset="-122"/>
              </a:rPr>
              <a:t>带头结点</a:t>
            </a:r>
            <a:endParaRPr lang="en-US" altLang="zh-CN" sz="1700" dirty="0" smtClean="0">
              <a:latin typeface="微软雅黑" panose="020B0503020204020204" pitchFamily="34" charset="-122"/>
              <a:ea typeface="微软雅黑" panose="020B0503020204020204" pitchFamily="34" charset="-122"/>
            </a:endParaRPr>
          </a:p>
        </p:txBody>
      </p:sp>
      <p:pic>
        <p:nvPicPr>
          <p:cNvPr id="2051" name="Picture 3"/>
          <p:cNvPicPr>
            <a:picLocks noChangeAspect="1" noChangeArrowheads="1"/>
          </p:cNvPicPr>
          <p:nvPr/>
        </p:nvPicPr>
        <p:blipFill>
          <a:blip r:embed="rId2"/>
          <a:srcRect/>
          <a:stretch>
            <a:fillRect/>
          </a:stretch>
        </p:blipFill>
        <p:spPr bwMode="auto">
          <a:xfrm>
            <a:off x="2754014" y="1220238"/>
            <a:ext cx="7953375" cy="695325"/>
          </a:xfrm>
          <a:prstGeom prst="rect">
            <a:avLst/>
          </a:prstGeom>
          <a:noFill/>
          <a:ln w="9525">
            <a:noFill/>
            <a:miter lim="800000"/>
            <a:headEnd/>
            <a:tailEnd/>
          </a:ln>
        </p:spPr>
      </p:pic>
      <p:sp>
        <p:nvSpPr>
          <p:cNvPr id="19" name="文本框 1">
            <a:extLst>
              <a:ext uri="{FF2B5EF4-FFF2-40B4-BE49-F238E27FC236}">
                <a16:creationId xmlns:a16="http://schemas.microsoft.com/office/drawing/2014/main" xmlns="" id="{9EBE7EC0-2F2A-4A9F-BB83-DBE4093374F9}"/>
              </a:ext>
            </a:extLst>
          </p:cNvPr>
          <p:cNvSpPr txBox="1"/>
          <p:nvPr/>
        </p:nvSpPr>
        <p:spPr>
          <a:xfrm>
            <a:off x="1789359" y="2126536"/>
            <a:ext cx="9215713" cy="2154436"/>
          </a:xfrm>
          <a:prstGeom prst="rect">
            <a:avLst/>
          </a:prstGeom>
          <a:noFill/>
        </p:spPr>
        <p:txBody>
          <a:bodyPr wrap="square" rtlCol="0">
            <a:spAutoFit/>
          </a:bodyPr>
          <a:lstStyle/>
          <a:p>
            <a:r>
              <a:rPr lang="en-US" altLang="zh-CN" sz="1700" dirty="0" smtClean="0">
                <a:solidFill>
                  <a:srgbClr val="9900CC"/>
                </a:solidFill>
                <a:latin typeface="微软雅黑" panose="020B0503020204020204" pitchFamily="34" charset="-122"/>
                <a:ea typeface="微软雅黑" panose="020B0503020204020204" pitchFamily="34" charset="-122"/>
              </a:rPr>
              <a:t>// </a:t>
            </a:r>
            <a:r>
              <a:rPr lang="zh-CN" altLang="en-US" sz="1700" dirty="0" smtClean="0">
                <a:solidFill>
                  <a:srgbClr val="9900CC"/>
                </a:solidFill>
                <a:latin typeface="微软雅黑" panose="020B0503020204020204" pitchFamily="34" charset="-122"/>
                <a:ea typeface="微软雅黑" panose="020B0503020204020204" pitchFamily="34" charset="-122"/>
              </a:rPr>
              <a:t>在指定结点</a:t>
            </a:r>
            <a:r>
              <a:rPr lang="en-US" altLang="zh-CN" sz="1700" dirty="0" smtClean="0">
                <a:solidFill>
                  <a:srgbClr val="9900CC"/>
                </a:solidFill>
                <a:latin typeface="微软雅黑" panose="020B0503020204020204" pitchFamily="34" charset="-122"/>
                <a:ea typeface="微软雅黑" panose="020B0503020204020204" pitchFamily="34" charset="-122"/>
              </a:rPr>
              <a:t>pp</a:t>
            </a:r>
            <a:r>
              <a:rPr lang="zh-CN" altLang="en-US" sz="1700" dirty="0" smtClean="0">
                <a:solidFill>
                  <a:srgbClr val="9900CC"/>
                </a:solidFill>
                <a:latin typeface="微软雅黑" panose="020B0503020204020204" pitchFamily="34" charset="-122"/>
                <a:ea typeface="微软雅黑" panose="020B0503020204020204" pitchFamily="34" charset="-122"/>
              </a:rPr>
              <a:t>之后插入元素</a:t>
            </a:r>
            <a:r>
              <a:rPr lang="en-US" altLang="zh-CN" sz="1700" dirty="0" err="1" smtClean="0">
                <a:solidFill>
                  <a:srgbClr val="9900CC"/>
                </a:solidFill>
                <a:latin typeface="微软雅黑" panose="020B0503020204020204" pitchFamily="34" charset="-122"/>
                <a:ea typeface="微软雅黑" panose="020B0503020204020204" pitchFamily="34" charset="-122"/>
              </a:rPr>
              <a:t>ee</a:t>
            </a:r>
            <a:r>
              <a:rPr lang="zh-CN" altLang="en-US" sz="1700" dirty="0" smtClean="0">
                <a:solidFill>
                  <a:srgbClr val="9900CC"/>
                </a:solidFill>
                <a:latin typeface="微软雅黑" panose="020B0503020204020204" pitchFamily="34" charset="-122"/>
                <a:ea typeface="微软雅黑" panose="020B0503020204020204" pitchFamily="34" charset="-122"/>
              </a:rPr>
              <a:t>，返回值：</a:t>
            </a:r>
            <a:r>
              <a:rPr lang="en-US" altLang="zh-CN" sz="1700" dirty="0" smtClean="0">
                <a:solidFill>
                  <a:srgbClr val="9900CC"/>
                </a:solidFill>
                <a:latin typeface="微软雅黑" panose="020B0503020204020204" pitchFamily="34" charset="-122"/>
                <a:ea typeface="微软雅黑" panose="020B0503020204020204" pitchFamily="34" charset="-122"/>
              </a:rPr>
              <a:t>0-</a:t>
            </a:r>
            <a:r>
              <a:rPr lang="zh-CN" altLang="en-US" sz="1700" dirty="0" smtClean="0">
                <a:solidFill>
                  <a:srgbClr val="9900CC"/>
                </a:solidFill>
                <a:latin typeface="微软雅黑" panose="020B0503020204020204" pitchFamily="34" charset="-122"/>
                <a:ea typeface="微软雅黑" panose="020B0503020204020204" pitchFamily="34" charset="-122"/>
              </a:rPr>
              <a:t>失败；</a:t>
            </a:r>
            <a:r>
              <a:rPr lang="en-US" altLang="zh-CN" sz="1700" dirty="0" smtClean="0">
                <a:solidFill>
                  <a:srgbClr val="9900CC"/>
                </a:solidFill>
                <a:latin typeface="微软雅黑" panose="020B0503020204020204" pitchFamily="34" charset="-122"/>
                <a:ea typeface="微软雅黑" panose="020B0503020204020204" pitchFamily="34" charset="-122"/>
              </a:rPr>
              <a:t>1-</a:t>
            </a:r>
            <a:r>
              <a:rPr lang="zh-CN" altLang="en-US" sz="1700" dirty="0" smtClean="0">
                <a:solidFill>
                  <a:srgbClr val="9900CC"/>
                </a:solidFill>
                <a:latin typeface="微软雅黑" panose="020B0503020204020204" pitchFamily="34" charset="-122"/>
                <a:ea typeface="微软雅黑" panose="020B0503020204020204" pitchFamily="34" charset="-122"/>
              </a:rPr>
              <a:t>成功。</a:t>
            </a:r>
          </a:p>
          <a:p>
            <a:r>
              <a:rPr lang="en-US" altLang="zh-CN" sz="1700" dirty="0" err="1" smtClean="0">
                <a:latin typeface="微软雅黑" panose="020B0503020204020204" pitchFamily="34" charset="-122"/>
                <a:ea typeface="微软雅黑" panose="020B0503020204020204" pitchFamily="34" charset="-122"/>
              </a:rPr>
              <a:t>int</a:t>
            </a: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InsertNextNode</a:t>
            </a:r>
            <a:r>
              <a:rPr lang="en-US" altLang="zh-CN" sz="1700" dirty="0" smtClean="0">
                <a:latin typeface="微软雅黑" panose="020B0503020204020204" pitchFamily="34" charset="-122"/>
                <a:ea typeface="微软雅黑" panose="020B0503020204020204" pitchFamily="34" charset="-122"/>
              </a:rPr>
              <a:t>(</a:t>
            </a:r>
            <a:r>
              <a:rPr lang="en-US" altLang="zh-CN" sz="1700" dirty="0" err="1" smtClean="0">
                <a:latin typeface="微软雅黑" panose="020B0503020204020204" pitchFamily="34" charset="-122"/>
                <a:ea typeface="微软雅黑" panose="020B0503020204020204" pitchFamily="34" charset="-122"/>
              </a:rPr>
              <a:t>LNode</a:t>
            </a:r>
            <a:r>
              <a:rPr lang="en-US" altLang="zh-CN" sz="1700" dirty="0" smtClean="0">
                <a:latin typeface="微软雅黑" panose="020B0503020204020204" pitchFamily="34" charset="-122"/>
                <a:ea typeface="微软雅黑" panose="020B0503020204020204" pitchFamily="34" charset="-122"/>
              </a:rPr>
              <a:t> *pp, </a:t>
            </a:r>
            <a:r>
              <a:rPr lang="en-US" altLang="zh-CN" sz="1700" dirty="0" err="1" smtClean="0">
                <a:latin typeface="微软雅黑" panose="020B0503020204020204" pitchFamily="34" charset="-122"/>
                <a:ea typeface="微软雅黑" panose="020B0503020204020204" pitchFamily="34" charset="-122"/>
              </a:rPr>
              <a:t>ElemType</a:t>
            </a: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ee</a:t>
            </a:r>
            <a:r>
              <a:rPr lang="en-US" altLang="zh-CN" sz="1700" dirty="0" smtClean="0">
                <a:latin typeface="微软雅黑" panose="020B0503020204020204" pitchFamily="34" charset="-122"/>
                <a:ea typeface="微软雅黑" panose="020B0503020204020204" pitchFamily="34" charset="-122"/>
              </a:rPr>
              <a:t>);</a:t>
            </a:r>
          </a:p>
          <a:p>
            <a:endParaRPr lang="en-US" altLang="zh-CN" sz="1600" dirty="0" smtClean="0">
              <a:solidFill>
                <a:srgbClr val="9900CC"/>
              </a:solidFill>
              <a:latin typeface="微软雅黑" panose="020B0503020204020204" pitchFamily="34" charset="-122"/>
              <a:ea typeface="微软雅黑" panose="020B0503020204020204" pitchFamily="34" charset="-122"/>
            </a:endParaRPr>
          </a:p>
          <a:p>
            <a:r>
              <a:rPr lang="en-US" altLang="zh-CN" sz="1700" dirty="0" smtClean="0">
                <a:solidFill>
                  <a:srgbClr val="9900CC"/>
                </a:solidFill>
                <a:latin typeface="微软雅黑" panose="020B0503020204020204" pitchFamily="34" charset="-122"/>
                <a:ea typeface="微软雅黑" panose="020B0503020204020204" pitchFamily="34" charset="-122"/>
              </a:rPr>
              <a:t>// </a:t>
            </a:r>
            <a:r>
              <a:rPr lang="zh-CN" altLang="en-US" sz="1700" dirty="0" smtClean="0">
                <a:solidFill>
                  <a:srgbClr val="9900CC"/>
                </a:solidFill>
                <a:latin typeface="微软雅黑" panose="020B0503020204020204" pitchFamily="34" charset="-122"/>
                <a:ea typeface="微软雅黑" panose="020B0503020204020204" pitchFamily="34" charset="-122"/>
              </a:rPr>
              <a:t>在指定结点</a:t>
            </a:r>
            <a:r>
              <a:rPr lang="en-US" altLang="zh-CN" sz="1700" dirty="0" smtClean="0">
                <a:solidFill>
                  <a:srgbClr val="9900CC"/>
                </a:solidFill>
                <a:latin typeface="微软雅黑" panose="020B0503020204020204" pitchFamily="34" charset="-122"/>
                <a:ea typeface="微软雅黑" panose="020B0503020204020204" pitchFamily="34" charset="-122"/>
              </a:rPr>
              <a:t>pp</a:t>
            </a:r>
            <a:r>
              <a:rPr lang="zh-CN" altLang="en-US" sz="1700" dirty="0" smtClean="0">
                <a:solidFill>
                  <a:srgbClr val="9900CC"/>
                </a:solidFill>
                <a:latin typeface="微软雅黑" panose="020B0503020204020204" pitchFamily="34" charset="-122"/>
                <a:ea typeface="微软雅黑" panose="020B0503020204020204" pitchFamily="34" charset="-122"/>
              </a:rPr>
              <a:t>之前插入元素</a:t>
            </a:r>
            <a:r>
              <a:rPr lang="en-US" altLang="zh-CN" sz="1700" dirty="0" err="1" smtClean="0">
                <a:solidFill>
                  <a:srgbClr val="9900CC"/>
                </a:solidFill>
                <a:latin typeface="微软雅黑" panose="020B0503020204020204" pitchFamily="34" charset="-122"/>
                <a:ea typeface="微软雅黑" panose="020B0503020204020204" pitchFamily="34" charset="-122"/>
              </a:rPr>
              <a:t>ee</a:t>
            </a:r>
            <a:r>
              <a:rPr lang="zh-CN" altLang="en-US" sz="1700" dirty="0" smtClean="0">
                <a:solidFill>
                  <a:srgbClr val="9900CC"/>
                </a:solidFill>
                <a:latin typeface="微软雅黑" panose="020B0503020204020204" pitchFamily="34" charset="-122"/>
                <a:ea typeface="微软雅黑" panose="020B0503020204020204" pitchFamily="34" charset="-122"/>
              </a:rPr>
              <a:t>，返回值：</a:t>
            </a:r>
            <a:r>
              <a:rPr lang="en-US" altLang="zh-CN" sz="1700" dirty="0" smtClean="0">
                <a:solidFill>
                  <a:srgbClr val="9900CC"/>
                </a:solidFill>
                <a:latin typeface="微软雅黑" panose="020B0503020204020204" pitchFamily="34" charset="-122"/>
                <a:ea typeface="微软雅黑" panose="020B0503020204020204" pitchFamily="34" charset="-122"/>
              </a:rPr>
              <a:t>0-</a:t>
            </a:r>
            <a:r>
              <a:rPr lang="zh-CN" altLang="en-US" sz="1700" dirty="0" smtClean="0">
                <a:solidFill>
                  <a:srgbClr val="9900CC"/>
                </a:solidFill>
                <a:latin typeface="微软雅黑" panose="020B0503020204020204" pitchFamily="34" charset="-122"/>
                <a:ea typeface="微软雅黑" panose="020B0503020204020204" pitchFamily="34" charset="-122"/>
              </a:rPr>
              <a:t>失败；</a:t>
            </a:r>
            <a:r>
              <a:rPr lang="en-US" altLang="zh-CN" sz="1700" dirty="0" smtClean="0">
                <a:solidFill>
                  <a:srgbClr val="9900CC"/>
                </a:solidFill>
                <a:latin typeface="微软雅黑" panose="020B0503020204020204" pitchFamily="34" charset="-122"/>
                <a:ea typeface="微软雅黑" panose="020B0503020204020204" pitchFamily="34" charset="-122"/>
              </a:rPr>
              <a:t>1-</a:t>
            </a:r>
            <a:r>
              <a:rPr lang="zh-CN" altLang="en-US" sz="1700" dirty="0" smtClean="0">
                <a:solidFill>
                  <a:srgbClr val="9900CC"/>
                </a:solidFill>
                <a:latin typeface="微软雅黑" panose="020B0503020204020204" pitchFamily="34" charset="-122"/>
                <a:ea typeface="微软雅黑" panose="020B0503020204020204" pitchFamily="34" charset="-122"/>
              </a:rPr>
              <a:t>成功。</a:t>
            </a:r>
          </a:p>
          <a:p>
            <a:r>
              <a:rPr lang="en-US" altLang="zh-CN" sz="1700" dirty="0" err="1" smtClean="0">
                <a:latin typeface="微软雅黑" panose="020B0503020204020204" pitchFamily="34" charset="-122"/>
                <a:ea typeface="微软雅黑" panose="020B0503020204020204" pitchFamily="34" charset="-122"/>
              </a:rPr>
              <a:t>int</a:t>
            </a: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InsertPriorNode</a:t>
            </a:r>
            <a:r>
              <a:rPr lang="en-US" altLang="zh-CN" sz="1700" dirty="0" smtClean="0">
                <a:latin typeface="微软雅黑" panose="020B0503020204020204" pitchFamily="34" charset="-122"/>
                <a:ea typeface="微软雅黑" panose="020B0503020204020204" pitchFamily="34" charset="-122"/>
              </a:rPr>
              <a:t>(</a:t>
            </a:r>
            <a:r>
              <a:rPr lang="en-US" altLang="zh-CN" sz="1700" dirty="0" err="1" smtClean="0">
                <a:latin typeface="微软雅黑" panose="020B0503020204020204" pitchFamily="34" charset="-122"/>
                <a:ea typeface="微软雅黑" panose="020B0503020204020204" pitchFamily="34" charset="-122"/>
              </a:rPr>
              <a:t>LNode</a:t>
            </a:r>
            <a:r>
              <a:rPr lang="en-US" altLang="zh-CN" sz="1700" dirty="0" smtClean="0">
                <a:latin typeface="微软雅黑" panose="020B0503020204020204" pitchFamily="34" charset="-122"/>
                <a:ea typeface="微软雅黑" panose="020B0503020204020204" pitchFamily="34" charset="-122"/>
              </a:rPr>
              <a:t> *pp, </a:t>
            </a:r>
            <a:r>
              <a:rPr lang="en-US" altLang="zh-CN" sz="1700" dirty="0" err="1" smtClean="0">
                <a:latin typeface="微软雅黑" panose="020B0503020204020204" pitchFamily="34" charset="-122"/>
                <a:ea typeface="微软雅黑" panose="020B0503020204020204" pitchFamily="34" charset="-122"/>
              </a:rPr>
              <a:t>ElemType</a:t>
            </a: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ee</a:t>
            </a:r>
            <a:r>
              <a:rPr lang="en-US" altLang="zh-CN" sz="1700" dirty="0" smtClean="0">
                <a:latin typeface="微软雅黑" panose="020B0503020204020204" pitchFamily="34" charset="-122"/>
                <a:ea typeface="微软雅黑" panose="020B0503020204020204" pitchFamily="34" charset="-122"/>
              </a:rPr>
              <a:t>);</a:t>
            </a:r>
          </a:p>
          <a:p>
            <a:endParaRPr lang="en-US" altLang="zh-CN" sz="1600" dirty="0" smtClean="0">
              <a:solidFill>
                <a:srgbClr val="9900CC"/>
              </a:solidFill>
              <a:latin typeface="微软雅黑" panose="020B0503020204020204" pitchFamily="34" charset="-122"/>
              <a:ea typeface="微软雅黑" panose="020B0503020204020204" pitchFamily="34" charset="-122"/>
            </a:endParaRPr>
          </a:p>
          <a:p>
            <a:r>
              <a:rPr lang="en-US" altLang="zh-CN" sz="1700" dirty="0" smtClean="0">
                <a:solidFill>
                  <a:srgbClr val="9900CC"/>
                </a:solidFill>
                <a:latin typeface="微软雅黑" panose="020B0503020204020204" pitchFamily="34" charset="-122"/>
                <a:ea typeface="微软雅黑" panose="020B0503020204020204" pitchFamily="34" charset="-122"/>
              </a:rPr>
              <a:t>// </a:t>
            </a:r>
            <a:r>
              <a:rPr lang="zh-CN" altLang="en-US" sz="1700" dirty="0" smtClean="0">
                <a:solidFill>
                  <a:srgbClr val="9900CC"/>
                </a:solidFill>
                <a:latin typeface="微软雅黑" panose="020B0503020204020204" pitchFamily="34" charset="-122"/>
                <a:ea typeface="微软雅黑" panose="020B0503020204020204" pitchFamily="34" charset="-122"/>
              </a:rPr>
              <a:t>删除指定结点。</a:t>
            </a:r>
          </a:p>
          <a:p>
            <a:r>
              <a:rPr lang="en-US" altLang="zh-CN" sz="1700" dirty="0" err="1" smtClean="0">
                <a:latin typeface="微软雅黑" panose="020B0503020204020204" pitchFamily="34" charset="-122"/>
                <a:ea typeface="微软雅黑" panose="020B0503020204020204" pitchFamily="34" charset="-122"/>
              </a:rPr>
              <a:t>int</a:t>
            </a:r>
            <a:r>
              <a:rPr lang="en-US" altLang="zh-CN" sz="1700" dirty="0" smtClean="0">
                <a:latin typeface="微软雅黑" panose="020B0503020204020204" pitchFamily="34" charset="-122"/>
                <a:ea typeface="微软雅黑" panose="020B0503020204020204" pitchFamily="34" charset="-122"/>
              </a:rPr>
              <a:t> DeleteNode1(</a:t>
            </a:r>
            <a:r>
              <a:rPr lang="en-US" altLang="zh-CN" sz="1700" dirty="0" err="1" smtClean="0">
                <a:latin typeface="微软雅黑" panose="020B0503020204020204" pitchFamily="34" charset="-122"/>
                <a:ea typeface="微软雅黑" panose="020B0503020204020204" pitchFamily="34" charset="-122"/>
              </a:rPr>
              <a:t>LNode</a:t>
            </a:r>
            <a:r>
              <a:rPr lang="en-US" altLang="zh-CN" sz="1700" dirty="0" smtClean="0">
                <a:latin typeface="微软雅黑" panose="020B0503020204020204" pitchFamily="34" charset="-122"/>
                <a:ea typeface="微软雅黑" panose="020B0503020204020204" pitchFamily="34" charset="-122"/>
              </a:rPr>
              <a:t> *pp);</a:t>
            </a:r>
          </a:p>
        </p:txBody>
      </p:sp>
      <p:sp>
        <p:nvSpPr>
          <p:cNvPr id="18" name="文本框 1">
            <a:extLst>
              <a:ext uri="{FF2B5EF4-FFF2-40B4-BE49-F238E27FC236}">
                <a16:creationId xmlns:a16="http://schemas.microsoft.com/office/drawing/2014/main" xmlns="" id="{9EBE7EC0-2F2A-4A9F-BB83-DBE4093374F9}"/>
              </a:ext>
            </a:extLst>
          </p:cNvPr>
          <p:cNvSpPr txBox="1"/>
          <p:nvPr/>
        </p:nvSpPr>
        <p:spPr>
          <a:xfrm>
            <a:off x="1" y="111001"/>
            <a:ext cx="12192000" cy="830997"/>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单链表的插入和删除（按结点）</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20" name="矩形 19"/>
          <p:cNvSpPr/>
          <p:nvPr/>
        </p:nvSpPr>
        <p:spPr>
          <a:xfrm>
            <a:off x="3065934"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21" name="矩形 20"/>
          <p:cNvSpPr/>
          <p:nvPr/>
        </p:nvSpPr>
        <p:spPr>
          <a:xfrm>
            <a:off x="3723960" y="859821"/>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381986" y="859821"/>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5036436" y="859821"/>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5694462" y="859821"/>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6341730" y="859821"/>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7005150"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27" name="矩形 26"/>
          <p:cNvSpPr/>
          <p:nvPr/>
        </p:nvSpPr>
        <p:spPr>
          <a:xfrm>
            <a:off x="7663176" y="859821"/>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8321202" y="859821"/>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830997"/>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单链表的合并</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1">
            <a:extLst>
              <a:ext uri="{FF2B5EF4-FFF2-40B4-BE49-F238E27FC236}">
                <a16:creationId xmlns:a16="http://schemas.microsoft.com/office/drawing/2014/main" xmlns="" id="{9EBE7EC0-2F2A-4A9F-BB83-DBE4093374F9}"/>
              </a:ext>
            </a:extLst>
          </p:cNvPr>
          <p:cNvSpPr txBox="1"/>
          <p:nvPr/>
        </p:nvSpPr>
        <p:spPr>
          <a:xfrm>
            <a:off x="1129551" y="1333949"/>
            <a:ext cx="9724913" cy="484748"/>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将两个升序的链表</a:t>
            </a:r>
            <a:r>
              <a:rPr lang="en-US" altLang="zh-CN" sz="1700" dirty="0" smtClean="0">
                <a:latin typeface="微软雅黑" panose="020B0503020204020204" pitchFamily="34" charset="-122"/>
                <a:ea typeface="微软雅黑" panose="020B0503020204020204" pitchFamily="34" charset="-122"/>
              </a:rPr>
              <a:t>La</a:t>
            </a:r>
            <a:r>
              <a:rPr lang="zh-CN" altLang="en-US" sz="1700" dirty="0" smtClean="0">
                <a:latin typeface="微软雅黑" panose="020B0503020204020204" pitchFamily="34" charset="-122"/>
                <a:ea typeface="微软雅黑" panose="020B0503020204020204" pitchFamily="34" charset="-122"/>
              </a:rPr>
              <a:t>和</a:t>
            </a:r>
            <a:r>
              <a:rPr lang="en-US" altLang="zh-CN" sz="1700" dirty="0" smtClean="0">
                <a:latin typeface="微软雅黑" panose="020B0503020204020204" pitchFamily="34" charset="-122"/>
                <a:ea typeface="微软雅黑" panose="020B0503020204020204" pitchFamily="34" charset="-122"/>
              </a:rPr>
              <a:t>Lb</a:t>
            </a:r>
            <a:r>
              <a:rPr lang="zh-CN" altLang="en-US" sz="1700" dirty="0" smtClean="0">
                <a:latin typeface="微软雅黑" panose="020B0503020204020204" pitchFamily="34" charset="-122"/>
                <a:ea typeface="微软雅黑" panose="020B0503020204020204" pitchFamily="34" charset="-122"/>
              </a:rPr>
              <a:t>，合并成一个升序的链表</a:t>
            </a:r>
            <a:r>
              <a:rPr lang="en-US" altLang="zh-CN" sz="1700" dirty="0" err="1" smtClean="0">
                <a:latin typeface="微软雅黑" panose="020B0503020204020204" pitchFamily="34" charset="-122"/>
                <a:ea typeface="微软雅黑" panose="020B0503020204020204" pitchFamily="34" charset="-122"/>
              </a:rPr>
              <a:t>Lc</a:t>
            </a:r>
            <a:r>
              <a:rPr lang="zh-CN" altLang="en-US" sz="1700" dirty="0" smtClean="0">
                <a:latin typeface="微软雅黑" panose="020B0503020204020204" pitchFamily="34" charset="-122"/>
                <a:ea typeface="微软雅黑" panose="020B0503020204020204" pitchFamily="34" charset="-122"/>
              </a:rPr>
              <a:t>。 归并    归并排序</a:t>
            </a:r>
            <a:endParaRPr lang="en-US" altLang="zh-CN" sz="1700" dirty="0" smtClean="0">
              <a:latin typeface="微软雅黑" panose="020B0503020204020204" pitchFamily="34" charset="-122"/>
              <a:ea typeface="微软雅黑" panose="020B0503020204020204" pitchFamily="34" charset="-122"/>
            </a:endParaRPr>
          </a:p>
        </p:txBody>
      </p:sp>
      <p:pic>
        <p:nvPicPr>
          <p:cNvPr id="3074" name="Picture 2"/>
          <p:cNvPicPr>
            <a:picLocks noChangeAspect="1" noChangeArrowheads="1"/>
          </p:cNvPicPr>
          <p:nvPr/>
        </p:nvPicPr>
        <p:blipFill>
          <a:blip r:embed="rId2"/>
          <a:srcRect/>
          <a:stretch>
            <a:fillRect/>
          </a:stretch>
        </p:blipFill>
        <p:spPr bwMode="auto">
          <a:xfrm>
            <a:off x="1621492" y="2323428"/>
            <a:ext cx="4000500" cy="1866900"/>
          </a:xfrm>
          <a:prstGeom prst="rect">
            <a:avLst/>
          </a:prstGeom>
          <a:noFill/>
          <a:ln w="9525">
            <a:noFill/>
            <a:miter lim="800000"/>
            <a:headEnd/>
            <a:tailEnd/>
          </a:ln>
        </p:spPr>
      </p:pic>
      <p:sp>
        <p:nvSpPr>
          <p:cNvPr id="11" name="文本框 1">
            <a:extLst>
              <a:ext uri="{FF2B5EF4-FFF2-40B4-BE49-F238E27FC236}">
                <a16:creationId xmlns:a16="http://schemas.microsoft.com/office/drawing/2014/main" xmlns="" id="{9EBE7EC0-2F2A-4A9F-BB83-DBE4093374F9}"/>
              </a:ext>
            </a:extLst>
          </p:cNvPr>
          <p:cNvSpPr txBox="1"/>
          <p:nvPr/>
        </p:nvSpPr>
        <p:spPr>
          <a:xfrm>
            <a:off x="1131339" y="4391009"/>
            <a:ext cx="9724913" cy="877163"/>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假设表</a:t>
            </a:r>
            <a:r>
              <a:rPr lang="en-US" altLang="zh-CN" sz="1700" dirty="0" smtClean="0">
                <a:latin typeface="微软雅黑" panose="020B0503020204020204" pitchFamily="34" charset="-122"/>
                <a:ea typeface="微软雅黑" panose="020B0503020204020204" pitchFamily="34" charset="-122"/>
              </a:rPr>
              <a:t>La</a:t>
            </a:r>
            <a:r>
              <a:rPr lang="zh-CN" altLang="en-US" sz="1700" dirty="0" smtClean="0">
                <a:latin typeface="微软雅黑" panose="020B0503020204020204" pitchFamily="34" charset="-122"/>
                <a:ea typeface="微软雅黑" panose="020B0503020204020204" pitchFamily="34" charset="-122"/>
              </a:rPr>
              <a:t>中有</a:t>
            </a:r>
            <a:r>
              <a:rPr lang="en-US" altLang="zh-CN" sz="1700" dirty="0" smtClean="0">
                <a:latin typeface="微软雅黑" panose="020B0503020204020204" pitchFamily="34" charset="-122"/>
                <a:ea typeface="微软雅黑" panose="020B0503020204020204" pitchFamily="34" charset="-122"/>
              </a:rPr>
              <a:t>m</a:t>
            </a:r>
            <a:r>
              <a:rPr lang="zh-CN" altLang="en-US" sz="1700" dirty="0" smtClean="0">
                <a:latin typeface="微软雅黑" panose="020B0503020204020204" pitchFamily="34" charset="-122"/>
                <a:ea typeface="微软雅黑" panose="020B0503020204020204" pitchFamily="34" charset="-122"/>
              </a:rPr>
              <a:t>个元素，表</a:t>
            </a:r>
            <a:r>
              <a:rPr lang="en-US" altLang="zh-CN" sz="1700" dirty="0" smtClean="0">
                <a:latin typeface="微软雅黑" panose="020B0503020204020204" pitchFamily="34" charset="-122"/>
                <a:ea typeface="微软雅黑" panose="020B0503020204020204" pitchFamily="34" charset="-122"/>
              </a:rPr>
              <a:t>Lb</a:t>
            </a:r>
            <a:r>
              <a:rPr lang="zh-CN" altLang="en-US" sz="1700" dirty="0" smtClean="0">
                <a:latin typeface="微软雅黑" panose="020B0503020204020204" pitchFamily="34" charset="-122"/>
                <a:ea typeface="微软雅黑" panose="020B0503020204020204" pitchFamily="34" charset="-122"/>
              </a:rPr>
              <a:t>中有</a:t>
            </a:r>
            <a:r>
              <a:rPr lang="en-US" altLang="zh-CN" sz="1700" dirty="0" smtClean="0">
                <a:latin typeface="微软雅黑" panose="020B0503020204020204" pitchFamily="34" charset="-122"/>
                <a:ea typeface="微软雅黑" panose="020B0503020204020204" pitchFamily="34" charset="-122"/>
              </a:rPr>
              <a:t>n</a:t>
            </a:r>
            <a:r>
              <a:rPr lang="zh-CN" altLang="en-US" sz="1700" dirty="0" smtClean="0">
                <a:latin typeface="微软雅黑" panose="020B0503020204020204" pitchFamily="34" charset="-122"/>
                <a:ea typeface="微软雅黑" panose="020B0503020204020204" pitchFamily="34" charset="-122"/>
              </a:rPr>
              <a:t>个元素，归并算法的时间复杂度是</a:t>
            </a:r>
            <a:r>
              <a:rPr lang="en-US" altLang="zh-CN" sz="1700" dirty="0" smtClean="0">
                <a:latin typeface="微软雅黑" panose="020B0503020204020204" pitchFamily="34" charset="-122"/>
                <a:ea typeface="微软雅黑" panose="020B0503020204020204" pitchFamily="34" charset="-122"/>
              </a:rPr>
              <a:t>O(max(</a:t>
            </a:r>
            <a:r>
              <a:rPr lang="en-US" altLang="zh-CN" sz="1700" dirty="0" err="1" smtClean="0">
                <a:latin typeface="微软雅黑" panose="020B0503020204020204" pitchFamily="34" charset="-122"/>
                <a:ea typeface="微软雅黑" panose="020B0503020204020204" pitchFamily="34" charset="-122"/>
              </a:rPr>
              <a:t>m,n</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，第一种方法的空间复杂度是</a:t>
            </a:r>
            <a:r>
              <a:rPr lang="en-US" altLang="zh-CN" sz="1700" dirty="0" smtClean="0">
                <a:latin typeface="微软雅黑" panose="020B0503020204020204" pitchFamily="34" charset="-122"/>
                <a:ea typeface="微软雅黑" panose="020B0503020204020204" pitchFamily="34" charset="-122"/>
              </a:rPr>
              <a:t>O(</a:t>
            </a:r>
            <a:r>
              <a:rPr lang="en-US" altLang="zh-CN" sz="1700" dirty="0" err="1" smtClean="0">
                <a:latin typeface="微软雅黑" panose="020B0503020204020204" pitchFamily="34" charset="-122"/>
                <a:ea typeface="微软雅黑" panose="020B0503020204020204" pitchFamily="34" charset="-122"/>
              </a:rPr>
              <a:t>m+n</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 </a:t>
            </a:r>
            <a:r>
              <a:rPr lang="zh-CN" altLang="en-US" sz="1700" smtClean="0">
                <a:latin typeface="微软雅黑" panose="020B0503020204020204" pitchFamily="34" charset="-122"/>
                <a:ea typeface="微软雅黑" panose="020B0503020204020204" pitchFamily="34" charset="-122"/>
              </a:rPr>
              <a:t>，第二种</a:t>
            </a:r>
            <a:r>
              <a:rPr lang="zh-CN" altLang="en-US" sz="1700" dirty="0" smtClean="0">
                <a:latin typeface="微软雅黑" panose="020B0503020204020204" pitchFamily="34" charset="-122"/>
                <a:ea typeface="微软雅黑" panose="020B0503020204020204" pitchFamily="34" charset="-122"/>
              </a:rPr>
              <a:t>方法的空间复杂度是</a:t>
            </a:r>
            <a:r>
              <a:rPr lang="en-US" altLang="zh-CN" sz="1700" dirty="0" smtClean="0">
                <a:latin typeface="微软雅黑" panose="020B0503020204020204" pitchFamily="34" charset="-122"/>
                <a:ea typeface="微软雅黑" panose="020B0503020204020204" pitchFamily="34" charset="-122"/>
              </a:rPr>
              <a:t>O(1)</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43986"/>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单链表的反转</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1">
            <a:extLst>
              <a:ext uri="{FF2B5EF4-FFF2-40B4-BE49-F238E27FC236}">
                <a16:creationId xmlns:a16="http://schemas.microsoft.com/office/drawing/2014/main" xmlns="" id="{9EBE7EC0-2F2A-4A9F-BB83-DBE4093374F9}"/>
              </a:ext>
            </a:extLst>
          </p:cNvPr>
          <p:cNvSpPr txBox="1"/>
          <p:nvPr/>
        </p:nvSpPr>
        <p:spPr>
          <a:xfrm>
            <a:off x="1129551" y="1333949"/>
            <a:ext cx="9724913" cy="438518"/>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将单链表的数据结点的位序全部（或部分）反转（逆置）。</a:t>
            </a:r>
            <a:endParaRPr lang="en-US" altLang="zh-CN" sz="1700" dirty="0" smtClean="0">
              <a:latin typeface="微软雅黑" panose="020B0503020204020204" pitchFamily="34" charset="-122"/>
              <a:ea typeface="微软雅黑" panose="020B0503020204020204" pitchFamily="34" charset="-122"/>
            </a:endParaRPr>
          </a:p>
        </p:txBody>
      </p:sp>
      <p:sp>
        <p:nvSpPr>
          <p:cNvPr id="14" name="文本框 1">
            <a:extLst>
              <a:ext uri="{FF2B5EF4-FFF2-40B4-BE49-F238E27FC236}">
                <a16:creationId xmlns:a16="http://schemas.microsoft.com/office/drawing/2014/main" xmlns="" id="{9EBE7EC0-2F2A-4A9F-BB83-DBE4093374F9}"/>
              </a:ext>
            </a:extLst>
          </p:cNvPr>
          <p:cNvSpPr txBox="1"/>
          <p:nvPr/>
        </p:nvSpPr>
        <p:spPr>
          <a:xfrm>
            <a:off x="1129551" y="1798331"/>
            <a:ext cx="3354600" cy="438518"/>
          </a:xfrm>
          <a:prstGeom prst="rect">
            <a:avLst/>
          </a:prstGeom>
          <a:noFill/>
        </p:spPr>
        <p:txBody>
          <a:bodyPr wrap="square" rtlCol="0">
            <a:spAutoFit/>
          </a:bodyPr>
          <a:lstStyle/>
          <a:p>
            <a:pPr>
              <a:lnSpc>
                <a:spcPct val="150000"/>
              </a:lnSpc>
            </a:pPr>
            <a:r>
              <a:rPr lang="zh-CN" altLang="en-US" sz="1700" dirty="0" smtClean="0">
                <a:solidFill>
                  <a:srgbClr val="9900CC"/>
                </a:solidFill>
                <a:latin typeface="微软雅黑" panose="020B0503020204020204" pitchFamily="34" charset="-122"/>
                <a:ea typeface="微软雅黑" panose="020B0503020204020204" pitchFamily="34" charset="-122"/>
              </a:rPr>
              <a:t>反转全部的结点</a:t>
            </a:r>
            <a:endParaRPr lang="en-US" altLang="zh-CN" sz="1700" dirty="0" smtClean="0">
              <a:solidFill>
                <a:srgbClr val="9900CC"/>
              </a:solidFill>
              <a:latin typeface="微软雅黑" panose="020B0503020204020204" pitchFamily="34" charset="-122"/>
              <a:ea typeface="微软雅黑" panose="020B0503020204020204" pitchFamily="34" charset="-122"/>
            </a:endParaRPr>
          </a:p>
        </p:txBody>
      </p:sp>
      <p:sp>
        <p:nvSpPr>
          <p:cNvPr id="18" name="文本框 1">
            <a:extLst>
              <a:ext uri="{FF2B5EF4-FFF2-40B4-BE49-F238E27FC236}">
                <a16:creationId xmlns:a16="http://schemas.microsoft.com/office/drawing/2014/main" xmlns="" id="{9EBE7EC0-2F2A-4A9F-BB83-DBE4093374F9}"/>
              </a:ext>
            </a:extLst>
          </p:cNvPr>
          <p:cNvSpPr txBox="1"/>
          <p:nvPr/>
        </p:nvSpPr>
        <p:spPr>
          <a:xfrm>
            <a:off x="1129551" y="3636161"/>
            <a:ext cx="5432614" cy="438518"/>
          </a:xfrm>
          <a:prstGeom prst="rect">
            <a:avLst/>
          </a:prstGeom>
          <a:noFill/>
        </p:spPr>
        <p:txBody>
          <a:bodyPr wrap="square" rtlCol="0">
            <a:spAutoFit/>
          </a:bodyPr>
          <a:lstStyle/>
          <a:p>
            <a:pPr>
              <a:lnSpc>
                <a:spcPct val="150000"/>
              </a:lnSpc>
            </a:pPr>
            <a:r>
              <a:rPr lang="zh-CN" altLang="en-US" sz="1700" dirty="0" smtClean="0">
                <a:solidFill>
                  <a:srgbClr val="9900CC"/>
                </a:solidFill>
                <a:latin typeface="微软雅黑" panose="020B0503020204020204" pitchFamily="34" charset="-122"/>
                <a:ea typeface="微软雅黑" panose="020B0503020204020204" pitchFamily="34" charset="-122"/>
              </a:rPr>
              <a:t>反转第一个结点之后的结点</a:t>
            </a:r>
            <a:endParaRPr lang="en-US" altLang="zh-CN" sz="1700" dirty="0" smtClean="0">
              <a:solidFill>
                <a:srgbClr val="9900CC"/>
              </a:solidFill>
              <a:latin typeface="微软雅黑" panose="020B0503020204020204" pitchFamily="34" charset="-122"/>
              <a:ea typeface="微软雅黑" panose="020B0503020204020204" pitchFamily="34" charset="-122"/>
            </a:endParaRPr>
          </a:p>
        </p:txBody>
      </p:sp>
      <p:pic>
        <p:nvPicPr>
          <p:cNvPr id="1028" name="Picture 4"/>
          <p:cNvPicPr>
            <a:picLocks noChangeAspect="1" noChangeArrowheads="1"/>
          </p:cNvPicPr>
          <p:nvPr/>
        </p:nvPicPr>
        <p:blipFill>
          <a:blip r:embed="rId2"/>
          <a:srcRect/>
          <a:stretch>
            <a:fillRect/>
          </a:stretch>
        </p:blipFill>
        <p:spPr bwMode="auto">
          <a:xfrm>
            <a:off x="1235673" y="2379570"/>
            <a:ext cx="7181850" cy="1238250"/>
          </a:xfrm>
          <a:prstGeom prst="rect">
            <a:avLst/>
          </a:prstGeom>
          <a:noFill/>
          <a:ln w="9525">
            <a:noFill/>
            <a:miter lim="800000"/>
            <a:headEnd/>
            <a:tailEnd/>
          </a:ln>
        </p:spPr>
      </p:pic>
      <p:pic>
        <p:nvPicPr>
          <p:cNvPr id="1029" name="Picture 5"/>
          <p:cNvPicPr>
            <a:picLocks noChangeAspect="1" noChangeArrowheads="1"/>
          </p:cNvPicPr>
          <p:nvPr/>
        </p:nvPicPr>
        <p:blipFill>
          <a:blip r:embed="rId3"/>
          <a:srcRect/>
          <a:stretch>
            <a:fillRect/>
          </a:stretch>
        </p:blipFill>
        <p:spPr bwMode="auto">
          <a:xfrm>
            <a:off x="1235673" y="4337460"/>
            <a:ext cx="7181850" cy="1238250"/>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830997"/>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超女管理系统的实现</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1">
            <a:extLst>
              <a:ext uri="{FF2B5EF4-FFF2-40B4-BE49-F238E27FC236}">
                <a16:creationId xmlns:a16="http://schemas.microsoft.com/office/drawing/2014/main" xmlns="" id="{9EBE7EC0-2F2A-4A9F-BB83-DBE4093374F9}"/>
              </a:ext>
            </a:extLst>
          </p:cNvPr>
          <p:cNvSpPr txBox="1"/>
          <p:nvPr/>
        </p:nvSpPr>
        <p:spPr>
          <a:xfrm>
            <a:off x="1129551" y="1333949"/>
            <a:ext cx="9724913" cy="3231654"/>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链表及其重要，在数据结构、刷题、面试、实际项目开发中都会用到。</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如果你是初学者，建议用带头结点的单链表写一个小程序，如超女管理系统，实现增、删、改、查等功能。</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1</a:t>
            </a:r>
            <a:r>
              <a:rPr lang="zh-CN" altLang="en-US" sz="1700" dirty="0" smtClean="0">
                <a:latin typeface="微软雅黑" panose="020B0503020204020204" pitchFamily="34" charset="-122"/>
                <a:ea typeface="微软雅黑" panose="020B0503020204020204" pitchFamily="34" charset="-122"/>
              </a:rPr>
              <a:t>）从</a:t>
            </a:r>
            <a:r>
              <a:rPr lang="en-US" altLang="zh-CN" sz="1700" dirty="0" smtClean="0">
                <a:latin typeface="微软雅黑" panose="020B0503020204020204" pitchFamily="34" charset="-122"/>
                <a:ea typeface="微软雅黑" panose="020B0503020204020204" pitchFamily="34" charset="-122"/>
              </a:rPr>
              <a:t>0</a:t>
            </a:r>
            <a:r>
              <a:rPr lang="zh-CN" altLang="en-US" sz="1700" dirty="0" smtClean="0">
                <a:latin typeface="微软雅黑" panose="020B0503020204020204" pitchFamily="34" charset="-122"/>
                <a:ea typeface="微软雅黑" panose="020B0503020204020204" pitchFamily="34" charset="-122"/>
              </a:rPr>
              <a:t>开始写代码，不要抄我的代码；</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2</a:t>
            </a:r>
            <a:r>
              <a:rPr lang="zh-CN" altLang="en-US" sz="1700" dirty="0" smtClean="0">
                <a:latin typeface="微软雅黑" panose="020B0503020204020204" pitchFamily="34" charset="-122"/>
                <a:ea typeface="微软雅黑" panose="020B0503020204020204" pitchFamily="34" charset="-122"/>
              </a:rPr>
              <a:t>）精通单链表的原理和各种操作，重要的代码要能默写出来；</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3</a:t>
            </a:r>
            <a:r>
              <a:rPr lang="zh-CN" altLang="en-US" sz="1700" dirty="0" smtClean="0">
                <a:latin typeface="微软雅黑" panose="020B0503020204020204" pitchFamily="34" charset="-122"/>
                <a:ea typeface="微软雅黑" panose="020B0503020204020204" pitchFamily="34" charset="-122"/>
              </a:rPr>
              <a:t>）培养写程序的感觉，提升代码能力。</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示例程序：</a:t>
            </a:r>
            <a:r>
              <a:rPr lang="en-US" altLang="zh-CN" sz="1700" dirty="0" smtClean="0">
                <a:latin typeface="微软雅黑" panose="020B0503020204020204" pitchFamily="34" charset="-122"/>
                <a:ea typeface="微软雅黑" panose="020B0503020204020204" pitchFamily="34" charset="-122"/>
              </a:rPr>
              <a:t>linklist2.c</a:t>
            </a:r>
            <a:r>
              <a:rPr lang="zh-CN" altLang="en-US" sz="1700" dirty="0" smtClean="0">
                <a:latin typeface="微软雅黑" panose="020B0503020204020204" pitchFamily="34" charset="-122"/>
                <a:ea typeface="微软雅黑" panose="020B0503020204020204" pitchFamily="34" charset="-122"/>
              </a:rPr>
              <a:t>，演示带头结点的单链表的实现，数据元素是结构体。</a:t>
            </a:r>
            <a:endParaRPr lang="en-US" altLang="zh-CN" sz="17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830997"/>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不带头结点的单链表</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1">
            <a:extLst>
              <a:ext uri="{FF2B5EF4-FFF2-40B4-BE49-F238E27FC236}">
                <a16:creationId xmlns:a16="http://schemas.microsoft.com/office/drawing/2014/main" xmlns="" id="{9EBE7EC0-2F2A-4A9F-BB83-DBE4093374F9}"/>
              </a:ext>
            </a:extLst>
          </p:cNvPr>
          <p:cNvSpPr txBox="1"/>
          <p:nvPr/>
        </p:nvSpPr>
        <p:spPr>
          <a:xfrm>
            <a:off x="1129551" y="3152051"/>
            <a:ext cx="9724913" cy="2054409"/>
          </a:xfrm>
          <a:prstGeom prst="rect">
            <a:avLst/>
          </a:prstGeom>
          <a:noFill/>
        </p:spPr>
        <p:txBody>
          <a:bodyPr wrap="square" rtlCol="0">
            <a:spAutoFit/>
          </a:bodyPr>
          <a:lstStyle/>
          <a:p>
            <a:pPr>
              <a:lnSpc>
                <a:spcPct val="150000"/>
              </a:lnSpc>
            </a:pPr>
            <a:r>
              <a:rPr lang="en-US" altLang="zh-CN" sz="1700" dirty="0" smtClean="0">
                <a:latin typeface="微软雅黑" panose="020B0503020204020204" pitchFamily="34" charset="-122"/>
                <a:ea typeface="微软雅黑" panose="020B0503020204020204" pitchFamily="34" charset="-122"/>
              </a:rPr>
              <a:t>   </a:t>
            </a:r>
          </a:p>
          <a:p>
            <a:pPr>
              <a:lnSpc>
                <a:spcPct val="150000"/>
              </a:lnSpc>
            </a:pPr>
            <a:r>
              <a:rPr lang="zh-CN" altLang="en-US" sz="1700" dirty="0" smtClean="0">
                <a:latin typeface="微软雅黑" panose="020B0503020204020204" pitchFamily="34" charset="-122"/>
                <a:ea typeface="微软雅黑" panose="020B0503020204020204" pitchFamily="34" charset="-122"/>
              </a:rPr>
              <a:t>   不带头结点的单链表的代码实现比较麻烦，需要考虑很多特殊情况。</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考试、面试和实战中一般不采用。</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示例程序：</a:t>
            </a:r>
            <a:r>
              <a:rPr lang="en-US" altLang="zh-CN" sz="1700" dirty="0" smtClean="0">
                <a:latin typeface="微软雅黑" panose="020B0503020204020204" pitchFamily="34" charset="-122"/>
                <a:ea typeface="微软雅黑" panose="020B0503020204020204" pitchFamily="34" charset="-122"/>
              </a:rPr>
              <a:t>linklist3.c</a:t>
            </a:r>
            <a:r>
              <a:rPr lang="zh-CN" altLang="en-US" sz="1700" dirty="0" smtClean="0">
                <a:latin typeface="微软雅黑" panose="020B0503020204020204" pitchFamily="34" charset="-122"/>
                <a:ea typeface="微软雅黑" panose="020B0503020204020204" pitchFamily="34" charset="-122"/>
              </a:rPr>
              <a:t>，演示不带头结点的单链表的实现，只实现了部分功能。</a:t>
            </a:r>
            <a:endParaRPr lang="en-US" altLang="zh-CN" sz="1700" dirty="0" smtClean="0">
              <a:latin typeface="微软雅黑" panose="020B0503020204020204" pitchFamily="34" charset="-122"/>
              <a:ea typeface="微软雅黑" panose="020B0503020204020204" pitchFamily="34" charset="-122"/>
            </a:endParaRPr>
          </a:p>
        </p:txBody>
      </p:sp>
      <p:pic>
        <p:nvPicPr>
          <p:cNvPr id="14339" name="Picture 3"/>
          <p:cNvPicPr>
            <a:picLocks noChangeAspect="1" noChangeArrowheads="1"/>
          </p:cNvPicPr>
          <p:nvPr/>
        </p:nvPicPr>
        <p:blipFill>
          <a:blip r:embed="rId2"/>
          <a:srcRect/>
          <a:stretch>
            <a:fillRect/>
          </a:stretch>
        </p:blipFill>
        <p:spPr bwMode="auto">
          <a:xfrm>
            <a:off x="1223840" y="2277801"/>
            <a:ext cx="9077325" cy="1162050"/>
          </a:xfrm>
          <a:prstGeom prst="rect">
            <a:avLst/>
          </a:prstGeom>
          <a:noFill/>
          <a:ln w="9525">
            <a:noFill/>
            <a:miter lim="800000"/>
            <a:headEnd/>
            <a:tailEnd/>
          </a:ln>
        </p:spPr>
      </p:pic>
      <p:pic>
        <p:nvPicPr>
          <p:cNvPr id="14340" name="Picture 4"/>
          <p:cNvPicPr>
            <a:picLocks noChangeAspect="1" noChangeArrowheads="1"/>
          </p:cNvPicPr>
          <p:nvPr/>
        </p:nvPicPr>
        <p:blipFill>
          <a:blip r:embed="rId3"/>
          <a:srcRect/>
          <a:stretch>
            <a:fillRect/>
          </a:stretch>
        </p:blipFill>
        <p:spPr bwMode="auto">
          <a:xfrm>
            <a:off x="1376587" y="1180540"/>
            <a:ext cx="8943975" cy="1162050"/>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43986"/>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双链表</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342" name="Picture 6"/>
          <p:cNvPicPr>
            <a:picLocks noChangeAspect="1" noChangeArrowheads="1"/>
          </p:cNvPicPr>
          <p:nvPr/>
        </p:nvPicPr>
        <p:blipFill>
          <a:blip r:embed="rId2"/>
          <a:srcRect/>
          <a:stretch>
            <a:fillRect/>
          </a:stretch>
        </p:blipFill>
        <p:spPr bwMode="auto">
          <a:xfrm>
            <a:off x="1415859" y="1252538"/>
            <a:ext cx="7639050" cy="695325"/>
          </a:xfrm>
          <a:prstGeom prst="rect">
            <a:avLst/>
          </a:prstGeom>
          <a:noFill/>
          <a:ln w="9525">
            <a:noFill/>
            <a:miter lim="800000"/>
            <a:headEnd/>
            <a:tailEnd/>
          </a:ln>
        </p:spPr>
      </p:pic>
      <p:pic>
        <p:nvPicPr>
          <p:cNvPr id="14346" name="Picture 10"/>
          <p:cNvPicPr>
            <a:picLocks noChangeAspect="1" noChangeArrowheads="1"/>
          </p:cNvPicPr>
          <p:nvPr/>
        </p:nvPicPr>
        <p:blipFill>
          <a:blip r:embed="rId3"/>
          <a:srcRect/>
          <a:stretch>
            <a:fillRect/>
          </a:stretch>
        </p:blipFill>
        <p:spPr bwMode="auto">
          <a:xfrm>
            <a:off x="1495545" y="2166433"/>
            <a:ext cx="9867900" cy="4095750"/>
          </a:xfrm>
          <a:prstGeom prst="rect">
            <a:avLst/>
          </a:prstGeom>
          <a:noFill/>
          <a:ln w="9525">
            <a:noFill/>
            <a:miter lim="800000"/>
            <a:headEnd/>
            <a:tailEnd/>
          </a:ln>
        </p:spPr>
      </p:pic>
      <p:pic>
        <p:nvPicPr>
          <p:cNvPr id="14345" name="Picture 9"/>
          <p:cNvPicPr>
            <a:picLocks noChangeAspect="1" noChangeArrowheads="1"/>
          </p:cNvPicPr>
          <p:nvPr/>
        </p:nvPicPr>
        <p:blipFill>
          <a:blip r:embed="rId4"/>
          <a:srcRect/>
          <a:stretch>
            <a:fillRect/>
          </a:stretch>
        </p:blipFill>
        <p:spPr bwMode="auto">
          <a:xfrm>
            <a:off x="7271887" y="2004344"/>
            <a:ext cx="4124325" cy="676275"/>
          </a:xfrm>
          <a:prstGeom prst="rect">
            <a:avLst/>
          </a:prstGeom>
          <a:noFill/>
          <a:ln w="9525">
            <a:noFill/>
            <a:miter lim="800000"/>
            <a:headEnd/>
            <a:tailEnd/>
          </a:ln>
        </p:spPr>
      </p:pic>
      <p:sp>
        <p:nvSpPr>
          <p:cNvPr id="21" name="文本框 1">
            <a:extLst>
              <a:ext uri="{FF2B5EF4-FFF2-40B4-BE49-F238E27FC236}">
                <a16:creationId xmlns:a16="http://schemas.microsoft.com/office/drawing/2014/main" xmlns="" id="{9EBE7EC0-2F2A-4A9F-BB83-DBE4093374F9}"/>
              </a:ext>
            </a:extLst>
          </p:cNvPr>
          <p:cNvSpPr txBox="1"/>
          <p:nvPr/>
        </p:nvSpPr>
        <p:spPr>
          <a:xfrm>
            <a:off x="1592145" y="6110501"/>
            <a:ext cx="9724913" cy="484748"/>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示例程序：</a:t>
            </a:r>
            <a:r>
              <a:rPr lang="en-US" altLang="zh-CN" sz="1700" dirty="0" smtClean="0">
                <a:latin typeface="微软雅黑" panose="020B0503020204020204" pitchFamily="34" charset="-122"/>
                <a:ea typeface="微软雅黑" panose="020B0503020204020204" pitchFamily="34" charset="-122"/>
              </a:rPr>
              <a:t>linklist4.c</a:t>
            </a:r>
            <a:r>
              <a:rPr lang="zh-CN" altLang="en-US" sz="1700" dirty="0" smtClean="0">
                <a:latin typeface="微软雅黑" panose="020B0503020204020204" pitchFamily="34" charset="-122"/>
                <a:ea typeface="微软雅黑" panose="020B0503020204020204" pitchFamily="34" charset="-122"/>
              </a:rPr>
              <a:t>，演示带头结点的双链表的实现，数据元素是整数。</a:t>
            </a:r>
            <a:endParaRPr lang="en-US" altLang="zh-CN" sz="17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830997"/>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数据结构和算法</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925137"/>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1" name="文本框 1">
            <a:extLst>
              <a:ext uri="{FF2B5EF4-FFF2-40B4-BE49-F238E27FC236}">
                <a16:creationId xmlns:a16="http://schemas.microsoft.com/office/drawing/2014/main" xmlns="" id="{9EBE7EC0-2F2A-4A9F-BB83-DBE4093374F9}"/>
              </a:ext>
            </a:extLst>
          </p:cNvPr>
          <p:cNvSpPr txBox="1"/>
          <p:nvPr/>
        </p:nvSpPr>
        <p:spPr>
          <a:xfrm>
            <a:off x="3065934" y="1489793"/>
            <a:ext cx="5905943" cy="3231654"/>
          </a:xfrm>
          <a:prstGeom prst="rect">
            <a:avLst/>
          </a:prstGeom>
          <a:noFill/>
        </p:spPr>
        <p:txBody>
          <a:bodyPr wrap="square" rtlCol="0">
            <a:spAutoFit/>
          </a:bodyPr>
          <a:lstStyle/>
          <a:p>
            <a:pPr>
              <a:lnSpc>
                <a:spcPct val="150000"/>
              </a:lnSpc>
            </a:pPr>
            <a:r>
              <a:rPr lang="zh-CN" altLang="en-US" sz="1700" b="1" dirty="0" smtClean="0">
                <a:solidFill>
                  <a:srgbClr val="9900CC"/>
                </a:solidFill>
                <a:latin typeface="微软雅黑" panose="020B0503020204020204" pitchFamily="34" charset="-122"/>
                <a:ea typeface="微软雅黑" panose="020B0503020204020204" pitchFamily="34" charset="-122"/>
              </a:rPr>
              <a:t>数据结构</a:t>
            </a:r>
            <a:endParaRPr lang="en-US" altLang="zh-CN" sz="1700" b="1" dirty="0" smtClean="0">
              <a:solidFill>
                <a:srgbClr val="9900CC"/>
              </a:solidFill>
              <a:latin typeface="微软雅黑" panose="020B0503020204020204" pitchFamily="34" charset="-122"/>
              <a:ea typeface="微软雅黑" panose="020B0503020204020204" pitchFamily="34" charset="-122"/>
            </a:endParaRPr>
          </a:p>
          <a:p>
            <a:pPr>
              <a:lnSpc>
                <a:spcPct val="150000"/>
              </a:lnSpc>
            </a:pPr>
            <a:r>
              <a:rPr lang="zh-CN" altLang="en-US" sz="1700" dirty="0" smtClean="0">
                <a:latin typeface="微软雅黑" panose="020B0503020204020204" pitchFamily="34" charset="-122"/>
                <a:ea typeface="微软雅黑" panose="020B0503020204020204" pitchFamily="34" charset="-122"/>
              </a:rPr>
              <a:t>   数据结构是用计算机组织和存储大量数据的方法。但是，在数据结构的教程中，数据量是很少的，只有几个、最多十几个数据，意思一下就行了。</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zh-CN" altLang="en-US" sz="1700" b="1" dirty="0" smtClean="0">
                <a:solidFill>
                  <a:srgbClr val="9900CC"/>
                </a:solidFill>
                <a:latin typeface="微软雅黑" panose="020B0503020204020204" pitchFamily="34" charset="-122"/>
                <a:ea typeface="微软雅黑" panose="020B0503020204020204" pitchFamily="34" charset="-122"/>
              </a:rPr>
              <a:t>算法</a:t>
            </a:r>
            <a:endParaRPr lang="en-US" altLang="zh-CN" sz="1700" b="1" dirty="0" smtClean="0">
              <a:solidFill>
                <a:srgbClr val="9900CC"/>
              </a:solidFill>
              <a:latin typeface="微软雅黑" panose="020B0503020204020204" pitchFamily="34" charset="-122"/>
              <a:ea typeface="微软雅黑" panose="020B0503020204020204" pitchFamily="34" charset="-122"/>
            </a:endParaRPr>
          </a:p>
          <a:p>
            <a:pPr>
              <a:lnSpc>
                <a:spcPct val="150000"/>
              </a:lnSpc>
            </a:pPr>
            <a:r>
              <a:rPr lang="zh-CN" altLang="en-US" sz="1700" dirty="0" smtClean="0">
                <a:latin typeface="微软雅黑" panose="020B0503020204020204" pitchFamily="34" charset="-122"/>
                <a:ea typeface="微软雅黑" panose="020B0503020204020204" pitchFamily="34" charset="-122"/>
              </a:rPr>
              <a:t>   处理数据的方法。</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zh-CN" altLang="en-US" sz="1700" dirty="0" smtClean="0">
                <a:latin typeface="微软雅黑" panose="020B0503020204020204" pitchFamily="34" charset="-122"/>
                <a:ea typeface="微软雅黑" panose="020B0503020204020204" pitchFamily="34" charset="-122"/>
              </a:rPr>
              <a:t>   精心选择的数据结构可以带来更高的运行和存储效率。</a:t>
            </a:r>
            <a:endParaRPr lang="en-US" altLang="zh-CN" sz="1700" dirty="0" smtClean="0">
              <a:latin typeface="微软雅黑" panose="020B0503020204020204" pitchFamily="34" charset="-122"/>
              <a:ea typeface="微软雅黑" panose="020B0503020204020204" pitchFamily="34" charset="-122"/>
            </a:endParaRPr>
          </a:p>
        </p:txBody>
      </p:sp>
      <p:sp>
        <p:nvSpPr>
          <p:cNvPr id="12" name="矩形 11"/>
          <p:cNvSpPr/>
          <p:nvPr/>
        </p:nvSpPr>
        <p:spPr>
          <a:xfrm>
            <a:off x="4767486" y="926925"/>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928713"/>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926925"/>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928713"/>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930501"/>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43986"/>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循环单链表</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1">
            <a:extLst>
              <a:ext uri="{FF2B5EF4-FFF2-40B4-BE49-F238E27FC236}">
                <a16:creationId xmlns:a16="http://schemas.microsoft.com/office/drawing/2014/main" xmlns="" id="{9EBE7EC0-2F2A-4A9F-BB83-DBE4093374F9}"/>
              </a:ext>
            </a:extLst>
          </p:cNvPr>
          <p:cNvSpPr txBox="1"/>
          <p:nvPr/>
        </p:nvSpPr>
        <p:spPr>
          <a:xfrm>
            <a:off x="1592145" y="5863067"/>
            <a:ext cx="9724913" cy="484748"/>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示例程序：</a:t>
            </a:r>
            <a:r>
              <a:rPr lang="en-US" altLang="zh-CN" sz="1700" dirty="0" smtClean="0">
                <a:latin typeface="微软雅黑" panose="020B0503020204020204" pitchFamily="34" charset="-122"/>
                <a:ea typeface="微软雅黑" panose="020B0503020204020204" pitchFamily="34" charset="-122"/>
              </a:rPr>
              <a:t>linklist5.c</a:t>
            </a:r>
            <a:r>
              <a:rPr lang="zh-CN" altLang="en-US" sz="1700" dirty="0" smtClean="0">
                <a:latin typeface="微软雅黑" panose="020B0503020204020204" pitchFamily="34" charset="-122"/>
                <a:ea typeface="微软雅黑" panose="020B0503020204020204" pitchFamily="34" charset="-122"/>
              </a:rPr>
              <a:t>，此程序演示带头结点的循环单链表的实现，数据元素是整数。</a:t>
            </a:r>
            <a:endParaRPr lang="en-US" altLang="zh-CN" sz="1700" dirty="0" smtClean="0">
              <a:latin typeface="微软雅黑" panose="020B0503020204020204" pitchFamily="34" charset="-122"/>
              <a:ea typeface="微软雅黑" panose="020B0503020204020204" pitchFamily="34" charset="-122"/>
            </a:endParaRPr>
          </a:p>
        </p:txBody>
      </p:sp>
      <p:pic>
        <p:nvPicPr>
          <p:cNvPr id="2051" name="Picture 3"/>
          <p:cNvPicPr>
            <a:picLocks noChangeAspect="1" noChangeArrowheads="1"/>
          </p:cNvPicPr>
          <p:nvPr/>
        </p:nvPicPr>
        <p:blipFill>
          <a:blip r:embed="rId2"/>
          <a:srcRect/>
          <a:stretch>
            <a:fillRect/>
          </a:stretch>
        </p:blipFill>
        <p:spPr bwMode="auto">
          <a:xfrm>
            <a:off x="1447800" y="1235492"/>
            <a:ext cx="9296400" cy="3590925"/>
          </a:xfrm>
          <a:prstGeom prst="rect">
            <a:avLst/>
          </a:prstGeom>
          <a:noFill/>
          <a:ln w="9525">
            <a:noFill/>
            <a:miter lim="800000"/>
            <a:headEnd/>
            <a:tailEnd/>
          </a:ln>
        </p:spPr>
      </p:pic>
      <p:pic>
        <p:nvPicPr>
          <p:cNvPr id="2054" name="Picture 6"/>
          <p:cNvPicPr>
            <a:picLocks noChangeAspect="1" noChangeArrowheads="1"/>
          </p:cNvPicPr>
          <p:nvPr/>
        </p:nvPicPr>
        <p:blipFill>
          <a:blip r:embed="rId3"/>
          <a:srcRect/>
          <a:stretch>
            <a:fillRect/>
          </a:stretch>
        </p:blipFill>
        <p:spPr bwMode="auto">
          <a:xfrm>
            <a:off x="1866900" y="4733816"/>
            <a:ext cx="8458200" cy="962025"/>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srcRect/>
          <a:stretch>
            <a:fillRect/>
          </a:stretch>
        </p:blipFill>
        <p:spPr bwMode="auto">
          <a:xfrm>
            <a:off x="588814" y="5051667"/>
            <a:ext cx="8905875" cy="1552575"/>
          </a:xfrm>
          <a:prstGeom prst="rect">
            <a:avLst/>
          </a:prstGeom>
          <a:noFill/>
          <a:ln w="9525">
            <a:noFill/>
            <a:miter lim="800000"/>
            <a:headEnd/>
            <a:tailEnd/>
          </a:ln>
        </p:spPr>
      </p:pic>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43986"/>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循环双链表</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6" name="Picture 4"/>
          <p:cNvPicPr>
            <a:picLocks noChangeAspect="1" noChangeArrowheads="1"/>
          </p:cNvPicPr>
          <p:nvPr/>
        </p:nvPicPr>
        <p:blipFill>
          <a:blip r:embed="rId3"/>
          <a:srcRect/>
          <a:stretch>
            <a:fillRect/>
          </a:stretch>
        </p:blipFill>
        <p:spPr bwMode="auto">
          <a:xfrm>
            <a:off x="533400" y="1101417"/>
            <a:ext cx="11125200" cy="4095750"/>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2091361" y="1861064"/>
            <a:ext cx="2706582" cy="3936846"/>
          </a:xfrm>
          <a:prstGeom prst="rect">
            <a:avLst/>
          </a:prstGeom>
          <a:noFill/>
          <a:ln w="9525">
            <a:noFill/>
            <a:miter lim="800000"/>
            <a:headEnd/>
            <a:tailEnd/>
          </a:ln>
        </p:spPr>
      </p:pic>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43986"/>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链表的数组实现</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
            <a:extLst>
              <a:ext uri="{FF2B5EF4-FFF2-40B4-BE49-F238E27FC236}">
                <a16:creationId xmlns:a16="http://schemas.microsoft.com/office/drawing/2014/main" xmlns="" id="{9EBE7EC0-2F2A-4A9F-BB83-DBE4093374F9}"/>
              </a:ext>
            </a:extLst>
          </p:cNvPr>
          <p:cNvSpPr txBox="1"/>
          <p:nvPr/>
        </p:nvSpPr>
        <p:spPr>
          <a:xfrm>
            <a:off x="883918" y="1151063"/>
            <a:ext cx="9724913" cy="1269578"/>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链表的数组实现（静态链表、游标实现），对不支持指针的其它编程语言来说，用它来实现链式存储结构，也是一种解决问题的方法，属于很偏的知识，在考试和面试中出现的概率极小，实际开发中也极少使用。</a:t>
            </a:r>
            <a:endParaRPr lang="en-US" altLang="zh-CN" sz="1700" dirty="0" smtClean="0">
              <a:latin typeface="微软雅黑" panose="020B0503020204020204" pitchFamily="34" charset="-122"/>
              <a:ea typeface="微软雅黑" panose="020B0503020204020204" pitchFamily="34" charset="-122"/>
            </a:endParaRPr>
          </a:p>
        </p:txBody>
      </p:sp>
      <p:sp>
        <p:nvSpPr>
          <p:cNvPr id="14" name="文本框 1">
            <a:extLst>
              <a:ext uri="{FF2B5EF4-FFF2-40B4-BE49-F238E27FC236}">
                <a16:creationId xmlns:a16="http://schemas.microsoft.com/office/drawing/2014/main" xmlns="" id="{9EBE7EC0-2F2A-4A9F-BB83-DBE4093374F9}"/>
              </a:ext>
            </a:extLst>
          </p:cNvPr>
          <p:cNvSpPr txBox="1"/>
          <p:nvPr/>
        </p:nvSpPr>
        <p:spPr>
          <a:xfrm>
            <a:off x="5380628" y="3013885"/>
            <a:ext cx="5430820" cy="2446824"/>
          </a:xfrm>
          <a:prstGeom prst="rect">
            <a:avLst/>
          </a:prstGeom>
          <a:noFill/>
        </p:spPr>
        <p:txBody>
          <a:bodyPr wrap="square" rtlCol="0">
            <a:spAutoFit/>
          </a:bodyPr>
          <a:lstStyle/>
          <a:p>
            <a:r>
              <a:rPr lang="en-US" altLang="zh-CN" sz="1700" dirty="0" smtClean="0">
                <a:solidFill>
                  <a:srgbClr val="9900CC"/>
                </a:solidFill>
                <a:latin typeface="微软雅黑" panose="020B0503020204020204" pitchFamily="34" charset="-122"/>
                <a:ea typeface="微软雅黑" panose="020B0503020204020204" pitchFamily="34" charset="-122"/>
              </a:rPr>
              <a:t>#define MAXSIZE 100    // </a:t>
            </a:r>
            <a:r>
              <a:rPr lang="zh-CN" altLang="en-US" sz="1700" dirty="0" smtClean="0">
                <a:solidFill>
                  <a:srgbClr val="9900CC"/>
                </a:solidFill>
                <a:latin typeface="微软雅黑" panose="020B0503020204020204" pitchFamily="34" charset="-122"/>
                <a:ea typeface="微软雅黑" panose="020B0503020204020204" pitchFamily="34" charset="-122"/>
              </a:rPr>
              <a:t>静态链表的最大长度。</a:t>
            </a:r>
          </a:p>
          <a:p>
            <a:endParaRPr lang="zh-CN" altLang="en-US" sz="1700" dirty="0" smtClean="0">
              <a:solidFill>
                <a:srgbClr val="9900CC"/>
              </a:solidFill>
              <a:latin typeface="微软雅黑" panose="020B0503020204020204" pitchFamily="34" charset="-122"/>
              <a:ea typeface="微软雅黑" panose="020B0503020204020204" pitchFamily="34" charset="-122"/>
            </a:endParaRPr>
          </a:p>
          <a:p>
            <a:r>
              <a:rPr lang="en-US" altLang="zh-CN" sz="1700" dirty="0" smtClean="0">
                <a:solidFill>
                  <a:srgbClr val="9900CC"/>
                </a:solidFill>
                <a:latin typeface="微软雅黑" panose="020B0503020204020204" pitchFamily="34" charset="-122"/>
                <a:ea typeface="微软雅黑" panose="020B0503020204020204" pitchFamily="34" charset="-122"/>
              </a:rPr>
              <a:t>typedef </a:t>
            </a:r>
            <a:r>
              <a:rPr lang="en-US" altLang="zh-CN" sz="1700" dirty="0" err="1" smtClean="0">
                <a:solidFill>
                  <a:srgbClr val="9900CC"/>
                </a:solidFill>
                <a:latin typeface="微软雅黑" panose="020B0503020204020204" pitchFamily="34" charset="-122"/>
                <a:ea typeface="微软雅黑" panose="020B0503020204020204" pitchFamily="34" charset="-122"/>
              </a:rPr>
              <a:t>int</a:t>
            </a:r>
            <a:r>
              <a:rPr lang="en-US" altLang="zh-CN" sz="1700" dirty="0" smtClean="0">
                <a:solidFill>
                  <a:srgbClr val="9900CC"/>
                </a:solidFill>
                <a:latin typeface="微软雅黑" panose="020B0503020204020204" pitchFamily="34" charset="-122"/>
                <a:ea typeface="微软雅黑" panose="020B0503020204020204" pitchFamily="34" charset="-122"/>
              </a:rPr>
              <a:t> </a:t>
            </a:r>
            <a:r>
              <a:rPr lang="en-US" altLang="zh-CN" sz="1700" dirty="0" err="1" smtClean="0">
                <a:solidFill>
                  <a:srgbClr val="9900CC"/>
                </a:solidFill>
                <a:latin typeface="微软雅黑" panose="020B0503020204020204" pitchFamily="34" charset="-122"/>
                <a:ea typeface="微软雅黑" panose="020B0503020204020204" pitchFamily="34" charset="-122"/>
              </a:rPr>
              <a:t>ElemType</a:t>
            </a:r>
            <a:r>
              <a:rPr lang="en-US" altLang="zh-CN" sz="1700" dirty="0" smtClean="0">
                <a:solidFill>
                  <a:srgbClr val="9900CC"/>
                </a:solidFill>
                <a:latin typeface="微软雅黑" panose="020B0503020204020204" pitchFamily="34" charset="-122"/>
                <a:ea typeface="微软雅黑" panose="020B0503020204020204" pitchFamily="34" charset="-122"/>
              </a:rPr>
              <a:t>;    // </a:t>
            </a:r>
            <a:r>
              <a:rPr lang="zh-CN" altLang="en-US" sz="1700" dirty="0" smtClean="0">
                <a:solidFill>
                  <a:srgbClr val="9900CC"/>
                </a:solidFill>
                <a:latin typeface="微软雅黑" panose="020B0503020204020204" pitchFamily="34" charset="-122"/>
                <a:ea typeface="微软雅黑" panose="020B0503020204020204" pitchFamily="34" charset="-122"/>
              </a:rPr>
              <a:t>链表的数据元素。</a:t>
            </a:r>
          </a:p>
          <a:p>
            <a:endParaRPr lang="zh-CN" altLang="en-US" sz="1700" dirty="0" smtClean="0">
              <a:solidFill>
                <a:srgbClr val="9900CC"/>
              </a:solidFill>
              <a:latin typeface="微软雅黑" panose="020B0503020204020204" pitchFamily="34" charset="-122"/>
              <a:ea typeface="微软雅黑" panose="020B0503020204020204" pitchFamily="34" charset="-122"/>
            </a:endParaRPr>
          </a:p>
          <a:p>
            <a:r>
              <a:rPr lang="en-US" altLang="zh-CN" sz="1700" dirty="0" smtClean="0">
                <a:solidFill>
                  <a:srgbClr val="9900CC"/>
                </a:solidFill>
                <a:latin typeface="微软雅黑" panose="020B0503020204020204" pitchFamily="34" charset="-122"/>
                <a:ea typeface="微软雅黑" panose="020B0503020204020204" pitchFamily="34" charset="-122"/>
              </a:rPr>
              <a:t>typedef </a:t>
            </a:r>
            <a:r>
              <a:rPr lang="en-US" altLang="zh-CN" sz="1700" dirty="0" err="1" smtClean="0">
                <a:solidFill>
                  <a:srgbClr val="9900CC"/>
                </a:solidFill>
                <a:latin typeface="微软雅黑" panose="020B0503020204020204" pitchFamily="34" charset="-122"/>
                <a:ea typeface="微软雅黑" panose="020B0503020204020204" pitchFamily="34" charset="-122"/>
              </a:rPr>
              <a:t>struct</a:t>
            </a:r>
            <a:r>
              <a:rPr lang="en-US" altLang="zh-CN" sz="1700" dirty="0" smtClean="0">
                <a:solidFill>
                  <a:srgbClr val="9900CC"/>
                </a:solidFill>
                <a:latin typeface="微软雅黑" panose="020B0503020204020204" pitchFamily="34" charset="-122"/>
                <a:ea typeface="微软雅黑" panose="020B0503020204020204" pitchFamily="34" charset="-122"/>
              </a:rPr>
              <a:t> </a:t>
            </a:r>
            <a:r>
              <a:rPr lang="en-US" altLang="zh-CN" sz="1700" dirty="0" err="1" smtClean="0">
                <a:solidFill>
                  <a:srgbClr val="9900CC"/>
                </a:solidFill>
                <a:latin typeface="微软雅黑" panose="020B0503020204020204" pitchFamily="34" charset="-122"/>
                <a:ea typeface="微软雅黑" panose="020B0503020204020204" pitchFamily="34" charset="-122"/>
              </a:rPr>
              <a:t>LNode</a:t>
            </a:r>
            <a:endParaRPr lang="en-US" altLang="zh-CN" sz="1700" dirty="0" smtClean="0">
              <a:solidFill>
                <a:srgbClr val="9900CC"/>
              </a:solidFill>
              <a:latin typeface="微软雅黑" panose="020B0503020204020204" pitchFamily="34" charset="-122"/>
              <a:ea typeface="微软雅黑" panose="020B0503020204020204" pitchFamily="34" charset="-122"/>
            </a:endParaRPr>
          </a:p>
          <a:p>
            <a:r>
              <a:rPr lang="en-US" altLang="zh-CN" sz="1700" dirty="0" smtClean="0">
                <a:solidFill>
                  <a:srgbClr val="9900CC"/>
                </a:solidFill>
                <a:latin typeface="微软雅黑" panose="020B0503020204020204" pitchFamily="34" charset="-122"/>
                <a:ea typeface="微软雅黑" panose="020B0503020204020204" pitchFamily="34" charset="-122"/>
              </a:rPr>
              <a:t>{</a:t>
            </a:r>
          </a:p>
          <a:p>
            <a:r>
              <a:rPr lang="en-US" altLang="zh-CN" sz="1700" dirty="0" smtClean="0">
                <a:solidFill>
                  <a:srgbClr val="9900CC"/>
                </a:solidFill>
                <a:latin typeface="微软雅黑" panose="020B0503020204020204" pitchFamily="34" charset="-122"/>
                <a:ea typeface="微软雅黑" panose="020B0503020204020204" pitchFamily="34" charset="-122"/>
              </a:rPr>
              <a:t>  </a:t>
            </a:r>
            <a:r>
              <a:rPr lang="en-US" altLang="zh-CN" sz="1700" dirty="0" err="1" smtClean="0">
                <a:solidFill>
                  <a:srgbClr val="9900CC"/>
                </a:solidFill>
                <a:latin typeface="微软雅黑" panose="020B0503020204020204" pitchFamily="34" charset="-122"/>
                <a:ea typeface="微软雅黑" panose="020B0503020204020204" pitchFamily="34" charset="-122"/>
              </a:rPr>
              <a:t>ElemType</a:t>
            </a:r>
            <a:r>
              <a:rPr lang="en-US" altLang="zh-CN" sz="1700" dirty="0" smtClean="0">
                <a:solidFill>
                  <a:srgbClr val="9900CC"/>
                </a:solidFill>
                <a:latin typeface="微软雅黑" panose="020B0503020204020204" pitchFamily="34" charset="-122"/>
                <a:ea typeface="微软雅黑" panose="020B0503020204020204" pitchFamily="34" charset="-122"/>
              </a:rPr>
              <a:t> data;            // </a:t>
            </a:r>
            <a:r>
              <a:rPr lang="zh-CN" altLang="en-US" sz="1700" dirty="0" smtClean="0">
                <a:solidFill>
                  <a:srgbClr val="9900CC"/>
                </a:solidFill>
                <a:latin typeface="微软雅黑" panose="020B0503020204020204" pitchFamily="34" charset="-122"/>
                <a:ea typeface="微软雅黑" panose="020B0503020204020204" pitchFamily="34" charset="-122"/>
              </a:rPr>
              <a:t>存放结点的数据元素。</a:t>
            </a:r>
          </a:p>
          <a:p>
            <a:r>
              <a:rPr lang="zh-CN" altLang="en-US" sz="1700" dirty="0" smtClean="0">
                <a:solidFill>
                  <a:srgbClr val="9900CC"/>
                </a:solidFill>
                <a:latin typeface="微软雅黑" panose="020B0503020204020204" pitchFamily="34" charset="-122"/>
                <a:ea typeface="微软雅黑" panose="020B0503020204020204" pitchFamily="34" charset="-122"/>
              </a:rPr>
              <a:t>  </a:t>
            </a:r>
            <a:r>
              <a:rPr lang="en-US" altLang="zh-CN" sz="1700" dirty="0" err="1" smtClean="0">
                <a:solidFill>
                  <a:srgbClr val="9900CC"/>
                </a:solidFill>
                <a:latin typeface="微软雅黑" panose="020B0503020204020204" pitchFamily="34" charset="-122"/>
                <a:ea typeface="微软雅黑" panose="020B0503020204020204" pitchFamily="34" charset="-122"/>
              </a:rPr>
              <a:t>int</a:t>
            </a:r>
            <a:r>
              <a:rPr lang="en-US" altLang="zh-CN" sz="1700" dirty="0" smtClean="0">
                <a:solidFill>
                  <a:srgbClr val="9900CC"/>
                </a:solidFill>
                <a:latin typeface="微软雅黑" panose="020B0503020204020204" pitchFamily="34" charset="-122"/>
                <a:ea typeface="微软雅黑" panose="020B0503020204020204" pitchFamily="34" charset="-122"/>
              </a:rPr>
              <a:t>      next;                  // </a:t>
            </a:r>
            <a:r>
              <a:rPr lang="zh-CN" altLang="en-US" sz="1700" dirty="0" smtClean="0">
                <a:solidFill>
                  <a:srgbClr val="9900CC"/>
                </a:solidFill>
                <a:latin typeface="微软雅黑" panose="020B0503020204020204" pitchFamily="34" charset="-122"/>
                <a:ea typeface="微软雅黑" panose="020B0503020204020204" pitchFamily="34" charset="-122"/>
              </a:rPr>
              <a:t>指向下一个结点的指针。</a:t>
            </a:r>
          </a:p>
          <a:p>
            <a:r>
              <a:rPr lang="en-US" altLang="zh-CN" sz="1700" dirty="0" smtClean="0">
                <a:solidFill>
                  <a:srgbClr val="9900CC"/>
                </a:solidFill>
                <a:latin typeface="微软雅黑" panose="020B0503020204020204" pitchFamily="34" charset="-122"/>
                <a:ea typeface="微软雅黑" panose="020B0503020204020204" pitchFamily="34" charset="-122"/>
              </a:rPr>
              <a:t>}</a:t>
            </a:r>
            <a:r>
              <a:rPr lang="en-US" altLang="zh-CN" sz="1700" dirty="0" err="1" smtClean="0">
                <a:solidFill>
                  <a:srgbClr val="9900CC"/>
                </a:solidFill>
                <a:latin typeface="微软雅黑" panose="020B0503020204020204" pitchFamily="34" charset="-122"/>
                <a:ea typeface="微软雅黑" panose="020B0503020204020204" pitchFamily="34" charset="-122"/>
              </a:rPr>
              <a:t>LNode,LinkList</a:t>
            </a:r>
            <a:r>
              <a:rPr lang="en-US" altLang="zh-CN" sz="1700" dirty="0" smtClean="0">
                <a:solidFill>
                  <a:srgbClr val="9900CC"/>
                </a:solidFill>
                <a:latin typeface="微软雅黑" panose="020B0503020204020204" pitchFamily="34" charset="-122"/>
                <a:ea typeface="微软雅黑" panose="020B0503020204020204" pitchFamily="34" charset="-122"/>
              </a:rPr>
              <a:t>[MAXSIZE];</a:t>
            </a:r>
          </a:p>
        </p:txBody>
      </p:sp>
      <p:sp>
        <p:nvSpPr>
          <p:cNvPr id="18" name="文本框 1">
            <a:extLst>
              <a:ext uri="{FF2B5EF4-FFF2-40B4-BE49-F238E27FC236}">
                <a16:creationId xmlns:a16="http://schemas.microsoft.com/office/drawing/2014/main" xmlns="" id="{9EBE7EC0-2F2A-4A9F-BB83-DBE4093374F9}"/>
              </a:ext>
            </a:extLst>
          </p:cNvPr>
          <p:cNvSpPr txBox="1"/>
          <p:nvPr/>
        </p:nvSpPr>
        <p:spPr>
          <a:xfrm>
            <a:off x="883918" y="5778662"/>
            <a:ext cx="9895244" cy="877163"/>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和顺序表一样，链表的数组实现需要分配（静态分配或动态分配）一大块连续的存储空间，和顺序不一样的是插入和删除的时候只需要修改指针，不需要移动元素，但是失去了随机存取的优势。</a:t>
            </a:r>
            <a:endParaRPr lang="en-US" altLang="zh-CN" sz="1700" dirty="0" smtClean="0">
              <a:latin typeface="微软雅黑" panose="020B0503020204020204" pitchFamily="34" charset="-122"/>
              <a:ea typeface="微软雅黑" panose="020B0503020204020204" pitchFamily="34" charset="-122"/>
            </a:endParaRPr>
          </a:p>
        </p:txBody>
      </p:sp>
      <p:pic>
        <p:nvPicPr>
          <p:cNvPr id="3" name="Picture 2"/>
          <p:cNvPicPr>
            <a:picLocks noChangeAspect="1" noChangeArrowheads="1"/>
          </p:cNvPicPr>
          <p:nvPr/>
        </p:nvPicPr>
        <p:blipFill>
          <a:blip r:embed="rId3"/>
          <a:srcRect/>
          <a:stretch>
            <a:fillRect/>
          </a:stretch>
        </p:blipFill>
        <p:spPr bwMode="auto">
          <a:xfrm>
            <a:off x="5128708" y="2242802"/>
            <a:ext cx="5334000" cy="371475"/>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830997"/>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链表的常用考题</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
            <a:extLst>
              <a:ext uri="{FF2B5EF4-FFF2-40B4-BE49-F238E27FC236}">
                <a16:creationId xmlns:a16="http://schemas.microsoft.com/office/drawing/2014/main" xmlns="" id="{9EBE7EC0-2F2A-4A9F-BB83-DBE4093374F9}"/>
              </a:ext>
            </a:extLst>
          </p:cNvPr>
          <p:cNvSpPr txBox="1"/>
          <p:nvPr/>
        </p:nvSpPr>
        <p:spPr>
          <a:xfrm>
            <a:off x="883918" y="1129547"/>
            <a:ext cx="10293277" cy="5586145"/>
          </a:xfrm>
          <a:prstGeom prst="rect">
            <a:avLst/>
          </a:prstGeom>
          <a:noFill/>
        </p:spPr>
        <p:txBody>
          <a:bodyPr wrap="square" rtlCol="0">
            <a:spAutoFit/>
          </a:bodyPr>
          <a:lstStyle/>
          <a:p>
            <a:pPr>
              <a:lnSpc>
                <a:spcPct val="150000"/>
              </a:lnSpc>
            </a:pPr>
            <a:r>
              <a:rPr lang="en-US" altLang="zh-CN" sz="1700" dirty="0" smtClean="0">
                <a:latin typeface="微软雅黑" panose="020B0503020204020204" pitchFamily="34" charset="-122"/>
                <a:ea typeface="微软雅黑" panose="020B0503020204020204" pitchFamily="34" charset="-122"/>
              </a:rPr>
              <a:t>1</a:t>
            </a:r>
            <a:r>
              <a:rPr lang="zh-CN" altLang="en-US" sz="1700" dirty="0" smtClean="0">
                <a:latin typeface="微软雅黑" panose="020B0503020204020204" pitchFamily="34" charset="-122"/>
                <a:ea typeface="微软雅黑" panose="020B0503020204020204" pitchFamily="34" charset="-122"/>
              </a:rPr>
              <a:t>）反向输出带头结点的单链表全部结点的值。</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2</a:t>
            </a:r>
            <a:r>
              <a:rPr lang="zh-CN" altLang="en-US" sz="1700" dirty="0" smtClean="0">
                <a:latin typeface="微软雅黑" panose="020B0503020204020204" pitchFamily="34" charset="-122"/>
                <a:ea typeface="微软雅黑" panose="020B0503020204020204" pitchFamily="34" charset="-122"/>
              </a:rPr>
              <a:t>）找出带头结点的单链表倒数第</a:t>
            </a:r>
            <a:r>
              <a:rPr lang="en-US" altLang="zh-CN" sz="1700" dirty="0" smtClean="0">
                <a:latin typeface="微软雅黑" panose="020B0503020204020204" pitchFamily="34" charset="-122"/>
                <a:ea typeface="微软雅黑" panose="020B0503020204020204" pitchFamily="34" charset="-122"/>
              </a:rPr>
              <a:t>k(k&gt;0)</a:t>
            </a:r>
            <a:r>
              <a:rPr lang="zh-CN" altLang="en-US" sz="1700" dirty="0" smtClean="0">
                <a:latin typeface="微软雅黑" panose="020B0503020204020204" pitchFamily="34" charset="-122"/>
                <a:ea typeface="微软雅黑" panose="020B0503020204020204" pitchFamily="34" charset="-122"/>
              </a:rPr>
              <a:t>个结点。</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3</a:t>
            </a:r>
            <a:r>
              <a:rPr lang="zh-CN" altLang="en-US" sz="1700" dirty="0" smtClean="0">
                <a:latin typeface="微软雅黑" panose="020B0503020204020204" pitchFamily="34" charset="-122"/>
                <a:ea typeface="微软雅黑" panose="020B0503020204020204" pitchFamily="34" charset="-122"/>
              </a:rPr>
              <a:t>）判断单链表是否有环，并找到环的入口。</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endParaRPr lang="en-US" altLang="zh-CN" sz="1700" dirty="0" smtClean="0">
              <a:latin typeface="微软雅黑" panose="020B0503020204020204" pitchFamily="34" charset="-122"/>
              <a:ea typeface="微软雅黑" panose="020B0503020204020204" pitchFamily="34" charset="-122"/>
            </a:endParaRPr>
          </a:p>
          <a:p>
            <a:pPr>
              <a:lnSpc>
                <a:spcPct val="150000"/>
              </a:lnSpc>
            </a:pPr>
            <a:endParaRPr lang="en-US" altLang="zh-CN" sz="1700" dirty="0" smtClean="0">
              <a:latin typeface="微软雅黑" panose="020B0503020204020204" pitchFamily="34" charset="-122"/>
              <a:ea typeface="微软雅黑" panose="020B0503020204020204" pitchFamily="34" charset="-122"/>
            </a:endParaRPr>
          </a:p>
          <a:p>
            <a:pPr>
              <a:lnSpc>
                <a:spcPct val="150000"/>
              </a:lnSpc>
            </a:pP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4</a:t>
            </a:r>
            <a:r>
              <a:rPr lang="zh-CN" altLang="en-US" sz="1700" dirty="0" smtClean="0">
                <a:latin typeface="微软雅黑" panose="020B0503020204020204" pitchFamily="34" charset="-122"/>
                <a:ea typeface="微软雅黑" panose="020B0503020204020204" pitchFamily="34" charset="-122"/>
              </a:rPr>
              <a:t>）找出两个汇聚单链表的公共结点。</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endParaRPr lang="en-US" altLang="zh-CN" sz="1700" dirty="0" smtClean="0">
              <a:latin typeface="微软雅黑" panose="020B0503020204020204" pitchFamily="34" charset="-122"/>
              <a:ea typeface="微软雅黑" panose="020B0503020204020204" pitchFamily="34" charset="-122"/>
            </a:endParaRPr>
          </a:p>
          <a:p>
            <a:pPr>
              <a:lnSpc>
                <a:spcPct val="150000"/>
              </a:lnSpc>
            </a:pPr>
            <a:endParaRPr lang="en-US" altLang="zh-CN" sz="1700" dirty="0" smtClean="0">
              <a:latin typeface="微软雅黑" panose="020B0503020204020204" pitchFamily="34" charset="-122"/>
              <a:ea typeface="微软雅黑" panose="020B0503020204020204" pitchFamily="34" charset="-122"/>
            </a:endParaRPr>
          </a:p>
          <a:p>
            <a:pPr>
              <a:lnSpc>
                <a:spcPct val="150000"/>
              </a:lnSpc>
            </a:pP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5</a:t>
            </a:r>
            <a:r>
              <a:rPr lang="zh-CN" altLang="en-US" sz="1700" dirty="0" smtClean="0">
                <a:latin typeface="微软雅黑" panose="020B0503020204020204" pitchFamily="34" charset="-122"/>
                <a:ea typeface="微软雅黑" panose="020B0503020204020204" pitchFamily="34" charset="-122"/>
              </a:rPr>
              <a:t>）假设线性表</a:t>
            </a:r>
            <a:r>
              <a:rPr lang="en-US" altLang="zh-CN" sz="1700" dirty="0" smtClean="0">
                <a:latin typeface="微软雅黑" panose="020B0503020204020204" pitchFamily="34" charset="-122"/>
                <a:ea typeface="微软雅黑" panose="020B0503020204020204" pitchFamily="34" charset="-122"/>
              </a:rPr>
              <a:t>L=(a</a:t>
            </a:r>
            <a:r>
              <a:rPr lang="en-US" altLang="zh-CN" sz="1700" baseline="-25000" dirty="0" smtClean="0">
                <a:latin typeface="微软雅黑" panose="020B0503020204020204" pitchFamily="34" charset="-122"/>
                <a:ea typeface="微软雅黑" panose="020B0503020204020204" pitchFamily="34" charset="-122"/>
              </a:rPr>
              <a:t>1</a:t>
            </a:r>
            <a:r>
              <a:rPr lang="en-US" altLang="zh-CN" sz="1700" dirty="0" smtClean="0">
                <a:latin typeface="微软雅黑" panose="020B0503020204020204" pitchFamily="34" charset="-122"/>
                <a:ea typeface="微软雅黑" panose="020B0503020204020204" pitchFamily="34" charset="-122"/>
              </a:rPr>
              <a:t>,a</a:t>
            </a:r>
            <a:r>
              <a:rPr lang="en-US" altLang="zh-CN" sz="1700" baseline="-25000" dirty="0" smtClean="0">
                <a:latin typeface="微软雅黑" panose="020B0503020204020204" pitchFamily="34" charset="-122"/>
                <a:ea typeface="微软雅黑" panose="020B0503020204020204" pitchFamily="34" charset="-122"/>
              </a:rPr>
              <a:t>2</a:t>
            </a:r>
            <a:r>
              <a:rPr lang="en-US" altLang="zh-CN" sz="1700" dirty="0" smtClean="0">
                <a:latin typeface="微软雅黑" panose="020B0503020204020204" pitchFamily="34" charset="-122"/>
                <a:ea typeface="微软雅黑" panose="020B0503020204020204" pitchFamily="34" charset="-122"/>
              </a:rPr>
              <a:t>,a</a:t>
            </a:r>
            <a:r>
              <a:rPr lang="en-US" altLang="zh-CN" sz="1700" baseline="-25000" dirty="0" smtClean="0">
                <a:latin typeface="微软雅黑" panose="020B0503020204020204" pitchFamily="34" charset="-122"/>
                <a:ea typeface="微软雅黑" panose="020B0503020204020204" pitchFamily="34" charset="-122"/>
              </a:rPr>
              <a:t>3</a:t>
            </a:r>
            <a:r>
              <a:rPr lang="en-US" altLang="zh-CN" sz="1700" dirty="0" smtClean="0">
                <a:latin typeface="微软雅黑" panose="020B0503020204020204" pitchFamily="34" charset="-122"/>
                <a:ea typeface="微软雅黑" panose="020B0503020204020204" pitchFamily="34" charset="-122"/>
              </a:rPr>
              <a:t>,…,a</a:t>
            </a:r>
            <a:r>
              <a:rPr lang="en-US" altLang="zh-CN" sz="1700" baseline="-25000" dirty="0" smtClean="0">
                <a:latin typeface="微软雅黑" panose="020B0503020204020204" pitchFamily="34" charset="-122"/>
                <a:ea typeface="微软雅黑" panose="020B0503020204020204" pitchFamily="34" charset="-122"/>
              </a:rPr>
              <a:t>n-2</a:t>
            </a:r>
            <a:r>
              <a:rPr lang="en-US" altLang="zh-CN" sz="1700" dirty="0" smtClean="0">
                <a:latin typeface="微软雅黑" panose="020B0503020204020204" pitchFamily="34" charset="-122"/>
                <a:ea typeface="微软雅黑" panose="020B0503020204020204" pitchFamily="34" charset="-122"/>
              </a:rPr>
              <a:t>,a</a:t>
            </a:r>
            <a:r>
              <a:rPr lang="en-US" altLang="zh-CN" sz="1700" baseline="-25000" dirty="0" smtClean="0">
                <a:latin typeface="微软雅黑" panose="020B0503020204020204" pitchFamily="34" charset="-122"/>
                <a:ea typeface="微软雅黑" panose="020B0503020204020204" pitchFamily="34" charset="-122"/>
              </a:rPr>
              <a:t>n-1</a:t>
            </a:r>
            <a:r>
              <a:rPr lang="en-US" altLang="zh-CN" sz="1700" dirty="0" smtClean="0">
                <a:latin typeface="微软雅黑" panose="020B0503020204020204" pitchFamily="34" charset="-122"/>
                <a:ea typeface="微软雅黑" panose="020B0503020204020204" pitchFamily="34" charset="-122"/>
              </a:rPr>
              <a:t>,a</a:t>
            </a:r>
            <a:r>
              <a:rPr lang="en-US" altLang="zh-CN" sz="1700" baseline="-25000" dirty="0" smtClean="0">
                <a:latin typeface="微软雅黑" panose="020B0503020204020204" pitchFamily="34" charset="-122"/>
                <a:ea typeface="微软雅黑" panose="020B0503020204020204" pitchFamily="34" charset="-122"/>
              </a:rPr>
              <a:t>n</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采用带头结点的单链表保存，请设计一个空间复杂度为</a:t>
            </a:r>
            <a:r>
              <a:rPr lang="en-US" altLang="zh-CN" sz="1700" dirty="0" smtClean="0">
                <a:latin typeface="微软雅黑" panose="020B0503020204020204" pitchFamily="34" charset="-122"/>
                <a:ea typeface="微软雅黑" panose="020B0503020204020204" pitchFamily="34" charset="-122"/>
              </a:rPr>
              <a:t>O(1)</a:t>
            </a:r>
            <a:r>
              <a:rPr lang="zh-CN" altLang="en-US" sz="1700" dirty="0" smtClean="0">
                <a:latin typeface="微软雅黑" panose="020B0503020204020204" pitchFamily="34" charset="-122"/>
                <a:ea typeface="微软雅黑" panose="020B0503020204020204" pitchFamily="34" charset="-122"/>
              </a:rPr>
              <a:t>且时间上尽可能高效的算法，重新排列</a:t>
            </a:r>
            <a:r>
              <a:rPr lang="en-US" altLang="zh-CN" sz="1700" dirty="0" smtClean="0">
                <a:latin typeface="微软雅黑" panose="020B0503020204020204" pitchFamily="34" charset="-122"/>
                <a:ea typeface="微软雅黑" panose="020B0503020204020204" pitchFamily="34" charset="-122"/>
              </a:rPr>
              <a:t>L</a:t>
            </a:r>
            <a:r>
              <a:rPr lang="zh-CN" altLang="en-US" sz="1700" dirty="0" smtClean="0">
                <a:latin typeface="微软雅黑" panose="020B0503020204020204" pitchFamily="34" charset="-122"/>
                <a:ea typeface="微软雅黑" panose="020B0503020204020204" pitchFamily="34" charset="-122"/>
              </a:rPr>
              <a:t>中的各结点，得到线性表</a:t>
            </a:r>
            <a:r>
              <a:rPr lang="en-US" altLang="zh-CN" sz="1700" dirty="0" smtClean="0">
                <a:latin typeface="微软雅黑" panose="020B0503020204020204" pitchFamily="34" charset="-122"/>
                <a:ea typeface="微软雅黑" panose="020B0503020204020204" pitchFamily="34" charset="-122"/>
              </a:rPr>
              <a:t>L’=(a</a:t>
            </a:r>
            <a:r>
              <a:rPr lang="en-US" altLang="zh-CN" sz="1700" baseline="-25000" dirty="0" smtClean="0">
                <a:latin typeface="微软雅黑" panose="020B0503020204020204" pitchFamily="34" charset="-122"/>
                <a:ea typeface="微软雅黑" panose="020B0503020204020204" pitchFamily="34" charset="-122"/>
              </a:rPr>
              <a:t>1</a:t>
            </a:r>
            <a:r>
              <a:rPr lang="en-US" altLang="zh-CN" sz="1700" dirty="0" smtClean="0">
                <a:latin typeface="微软雅黑" panose="020B0503020204020204" pitchFamily="34" charset="-122"/>
                <a:ea typeface="微软雅黑" panose="020B0503020204020204" pitchFamily="34" charset="-122"/>
              </a:rPr>
              <a:t>,a</a:t>
            </a:r>
            <a:r>
              <a:rPr lang="en-US" altLang="zh-CN" sz="1700" baseline="-25000" dirty="0" smtClean="0">
                <a:latin typeface="微软雅黑" panose="020B0503020204020204" pitchFamily="34" charset="-122"/>
                <a:ea typeface="微软雅黑" panose="020B0503020204020204" pitchFamily="34" charset="-122"/>
              </a:rPr>
              <a:t>n</a:t>
            </a:r>
            <a:r>
              <a:rPr lang="en-US" altLang="zh-CN" sz="1700" dirty="0" smtClean="0">
                <a:latin typeface="微软雅黑" panose="020B0503020204020204" pitchFamily="34" charset="-122"/>
                <a:ea typeface="微软雅黑" panose="020B0503020204020204" pitchFamily="34" charset="-122"/>
              </a:rPr>
              <a:t>,a</a:t>
            </a:r>
            <a:r>
              <a:rPr lang="en-US" altLang="zh-CN" sz="1700" baseline="-25000" dirty="0" smtClean="0">
                <a:latin typeface="微软雅黑" panose="020B0503020204020204" pitchFamily="34" charset="-122"/>
                <a:ea typeface="微软雅黑" panose="020B0503020204020204" pitchFamily="34" charset="-122"/>
              </a:rPr>
              <a:t>2</a:t>
            </a:r>
            <a:r>
              <a:rPr lang="en-US" altLang="zh-CN" sz="1700" dirty="0" smtClean="0">
                <a:latin typeface="微软雅黑" panose="020B0503020204020204" pitchFamily="34" charset="-122"/>
                <a:ea typeface="微软雅黑" panose="020B0503020204020204" pitchFamily="34" charset="-122"/>
              </a:rPr>
              <a:t>,a</a:t>
            </a:r>
            <a:r>
              <a:rPr lang="en-US" altLang="zh-CN" sz="1700" baseline="-25000" dirty="0" smtClean="0">
                <a:latin typeface="微软雅黑" panose="020B0503020204020204" pitchFamily="34" charset="-122"/>
                <a:ea typeface="微软雅黑" panose="020B0503020204020204" pitchFamily="34" charset="-122"/>
              </a:rPr>
              <a:t>n-1</a:t>
            </a:r>
            <a:r>
              <a:rPr lang="en-US" altLang="zh-CN" sz="1700" dirty="0" smtClean="0">
                <a:latin typeface="微软雅黑" panose="020B0503020204020204" pitchFamily="34" charset="-122"/>
                <a:ea typeface="微软雅黑" panose="020B0503020204020204" pitchFamily="34" charset="-122"/>
              </a:rPr>
              <a:t>,a</a:t>
            </a:r>
            <a:r>
              <a:rPr lang="en-US" altLang="zh-CN" sz="1700" baseline="-25000" dirty="0" smtClean="0">
                <a:latin typeface="微软雅黑" panose="020B0503020204020204" pitchFamily="34" charset="-122"/>
                <a:ea typeface="微软雅黑" panose="020B0503020204020204" pitchFamily="34" charset="-122"/>
              </a:rPr>
              <a:t>3</a:t>
            </a:r>
            <a:r>
              <a:rPr lang="en-US" altLang="zh-CN" sz="1700" dirty="0" smtClean="0">
                <a:latin typeface="微软雅黑" panose="020B0503020204020204" pitchFamily="34" charset="-122"/>
                <a:ea typeface="微软雅黑" panose="020B0503020204020204" pitchFamily="34" charset="-122"/>
              </a:rPr>
              <a:t>,a</a:t>
            </a:r>
            <a:r>
              <a:rPr lang="en-US" altLang="zh-CN" sz="1700" baseline="-25000" dirty="0" smtClean="0">
                <a:latin typeface="微软雅黑" panose="020B0503020204020204" pitchFamily="34" charset="-122"/>
                <a:ea typeface="微软雅黑" panose="020B0503020204020204" pitchFamily="34" charset="-122"/>
              </a:rPr>
              <a:t>n-2</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zh-CN" altLang="en-US" sz="1700" dirty="0" smtClean="0">
                <a:latin typeface="微软雅黑" panose="020B0503020204020204" pitchFamily="34" charset="-122"/>
                <a:ea typeface="微软雅黑" panose="020B0503020204020204" pitchFamily="34" charset="-122"/>
              </a:rPr>
              <a:t>示例程序：</a:t>
            </a:r>
            <a:r>
              <a:rPr lang="en-US" altLang="zh-CN" sz="1700" dirty="0" smtClean="0">
                <a:latin typeface="微软雅黑" panose="020B0503020204020204" pitchFamily="34" charset="-122"/>
                <a:ea typeface="微软雅黑" panose="020B0503020204020204" pitchFamily="34" charset="-122"/>
              </a:rPr>
              <a:t>linklist6.c</a:t>
            </a:r>
            <a:r>
              <a:rPr lang="zh-CN" altLang="en-US" sz="1700" dirty="0" smtClean="0">
                <a:latin typeface="微软雅黑" panose="020B0503020204020204" pitchFamily="34" charset="-122"/>
                <a:ea typeface="微软雅黑" panose="020B0503020204020204" pitchFamily="34" charset="-122"/>
              </a:rPr>
              <a:t>，此程序演示链表的常用考题。</a:t>
            </a:r>
            <a:endParaRPr lang="en-US" altLang="zh-CN" sz="1700" dirty="0" smtClean="0">
              <a:latin typeface="微软雅黑" panose="020B0503020204020204" pitchFamily="34" charset="-122"/>
              <a:ea typeface="微软雅黑" panose="020B0503020204020204" pitchFamily="34" charset="-122"/>
            </a:endParaRPr>
          </a:p>
        </p:txBody>
      </p:sp>
      <p:pic>
        <p:nvPicPr>
          <p:cNvPr id="2053" name="Picture 5"/>
          <p:cNvPicPr>
            <a:picLocks noChangeAspect="1" noChangeArrowheads="1"/>
          </p:cNvPicPr>
          <p:nvPr/>
        </p:nvPicPr>
        <p:blipFill>
          <a:blip r:embed="rId2"/>
          <a:srcRect/>
          <a:stretch>
            <a:fillRect/>
          </a:stretch>
        </p:blipFill>
        <p:spPr bwMode="auto">
          <a:xfrm>
            <a:off x="1711811" y="2541104"/>
            <a:ext cx="2720340" cy="964610"/>
          </a:xfrm>
          <a:prstGeom prst="rect">
            <a:avLst/>
          </a:prstGeom>
          <a:noFill/>
          <a:ln w="9525">
            <a:noFill/>
            <a:miter lim="800000"/>
            <a:headEnd/>
            <a:tailEnd/>
          </a:ln>
        </p:spPr>
      </p:pic>
      <p:pic>
        <p:nvPicPr>
          <p:cNvPr id="2054" name="Picture 6"/>
          <p:cNvPicPr>
            <a:picLocks noChangeAspect="1" noChangeArrowheads="1"/>
          </p:cNvPicPr>
          <p:nvPr/>
        </p:nvPicPr>
        <p:blipFill>
          <a:blip r:embed="rId3"/>
          <a:srcRect/>
          <a:stretch>
            <a:fillRect/>
          </a:stretch>
        </p:blipFill>
        <p:spPr bwMode="auto">
          <a:xfrm>
            <a:off x="1968304" y="3963409"/>
            <a:ext cx="2485353" cy="1102773"/>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830997"/>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链表</a:t>
            </a:r>
            <a:r>
              <a:rPr lang="zh-CN" altLang="en-US" sz="3200" b="1" smtClean="0">
                <a:solidFill>
                  <a:srgbClr val="9900CC"/>
                </a:solidFill>
                <a:latin typeface="微软雅黑" panose="020B0503020204020204" pitchFamily="34" charset="-122"/>
                <a:ea typeface="微软雅黑" panose="020B0503020204020204" pitchFamily="34" charset="-122"/>
              </a:rPr>
              <a:t>的常用考题</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
            <a:extLst>
              <a:ext uri="{FF2B5EF4-FFF2-40B4-BE49-F238E27FC236}">
                <a16:creationId xmlns:a16="http://schemas.microsoft.com/office/drawing/2014/main" xmlns="" id="{9EBE7EC0-2F2A-4A9F-BB83-DBE4093374F9}"/>
              </a:ext>
            </a:extLst>
          </p:cNvPr>
          <p:cNvSpPr txBox="1"/>
          <p:nvPr/>
        </p:nvSpPr>
        <p:spPr>
          <a:xfrm>
            <a:off x="883918" y="1151063"/>
            <a:ext cx="10293277" cy="877163"/>
          </a:xfrm>
          <a:prstGeom prst="rect">
            <a:avLst/>
          </a:prstGeom>
          <a:noFill/>
        </p:spPr>
        <p:txBody>
          <a:bodyPr wrap="square" rtlCol="0">
            <a:spAutoFit/>
          </a:bodyPr>
          <a:lstStyle/>
          <a:p>
            <a:pPr>
              <a:lnSpc>
                <a:spcPct val="150000"/>
              </a:lnSpc>
            </a:pP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采用快慢两个指针</a:t>
            </a:r>
            <a:r>
              <a:rPr lang="en-US" altLang="zh-CN" sz="1700" dirty="0" smtClean="0">
                <a:latin typeface="微软雅黑" panose="020B0503020204020204" pitchFamily="34" charset="-122"/>
                <a:ea typeface="微软雅黑" panose="020B0503020204020204" pitchFamily="34" charset="-122"/>
              </a:rPr>
              <a:t>fast</a:t>
            </a:r>
            <a:r>
              <a:rPr lang="zh-CN" altLang="en-US" sz="1700" dirty="0" smtClean="0">
                <a:latin typeface="微软雅黑" panose="020B0503020204020204" pitchFamily="34" charset="-122"/>
                <a:ea typeface="微软雅黑" panose="020B0503020204020204" pitchFamily="34" charset="-122"/>
              </a:rPr>
              <a:t>和</a:t>
            </a:r>
            <a:r>
              <a:rPr lang="en-US" altLang="zh-CN" sz="1700" dirty="0" smtClean="0">
                <a:latin typeface="微软雅黑" panose="020B0503020204020204" pitchFamily="34" charset="-122"/>
                <a:ea typeface="微软雅黑" panose="020B0503020204020204" pitchFamily="34" charset="-122"/>
              </a:rPr>
              <a:t>slow</a:t>
            </a:r>
            <a:r>
              <a:rPr lang="zh-CN" altLang="en-US" sz="1700" dirty="0" smtClean="0">
                <a:latin typeface="微软雅黑" panose="020B0503020204020204" pitchFamily="34" charset="-122"/>
                <a:ea typeface="微软雅黑" panose="020B0503020204020204" pitchFamily="34" charset="-122"/>
              </a:rPr>
              <a:t>，从第一个数据结点开始跑，</a:t>
            </a:r>
            <a:r>
              <a:rPr lang="en-US" altLang="zh-CN" sz="1700" dirty="0" smtClean="0">
                <a:latin typeface="微软雅黑" panose="020B0503020204020204" pitchFamily="34" charset="-122"/>
                <a:ea typeface="微软雅黑" panose="020B0503020204020204" pitchFamily="34" charset="-122"/>
              </a:rPr>
              <a:t>slow</a:t>
            </a:r>
            <a:r>
              <a:rPr lang="zh-CN" altLang="en-US" sz="1700" dirty="0" smtClean="0">
                <a:latin typeface="微软雅黑" panose="020B0503020204020204" pitchFamily="34" charset="-122"/>
                <a:ea typeface="微软雅黑" panose="020B0503020204020204" pitchFamily="34" charset="-122"/>
              </a:rPr>
              <a:t>跑一步，</a:t>
            </a:r>
            <a:r>
              <a:rPr lang="en-US" altLang="zh-CN" sz="1700" dirty="0" smtClean="0">
                <a:latin typeface="微软雅黑" panose="020B0503020204020204" pitchFamily="34" charset="-122"/>
                <a:ea typeface="微软雅黑" panose="020B0503020204020204" pitchFamily="34" charset="-122"/>
              </a:rPr>
              <a:t>fast</a:t>
            </a:r>
            <a:r>
              <a:rPr lang="zh-CN" altLang="en-US" sz="1700" dirty="0" smtClean="0">
                <a:latin typeface="微软雅黑" panose="020B0503020204020204" pitchFamily="34" charset="-122"/>
                <a:ea typeface="微软雅黑" panose="020B0503020204020204" pitchFamily="34" charset="-122"/>
              </a:rPr>
              <a:t>跑两步，如果有环，</a:t>
            </a:r>
            <a:r>
              <a:rPr lang="en-US" altLang="zh-CN" sz="1700" dirty="0" smtClean="0">
                <a:latin typeface="微软雅黑" panose="020B0503020204020204" pitchFamily="34" charset="-122"/>
                <a:ea typeface="微软雅黑" panose="020B0503020204020204" pitchFamily="34" charset="-122"/>
              </a:rPr>
              <a:t>fast</a:t>
            </a:r>
            <a:r>
              <a:rPr lang="zh-CN" altLang="en-US" sz="1700" dirty="0" smtClean="0">
                <a:latin typeface="微软雅黑" panose="020B0503020204020204" pitchFamily="34" charset="-122"/>
                <a:ea typeface="微软雅黑" panose="020B0503020204020204" pitchFamily="34" charset="-122"/>
              </a:rPr>
              <a:t>与</a:t>
            </a:r>
            <a:r>
              <a:rPr lang="en-US" altLang="zh-CN" sz="1700" dirty="0" smtClean="0">
                <a:latin typeface="微软雅黑" panose="020B0503020204020204" pitchFamily="34" charset="-122"/>
                <a:ea typeface="微软雅黑" panose="020B0503020204020204" pitchFamily="34" charset="-122"/>
              </a:rPr>
              <a:t>slow</a:t>
            </a:r>
            <a:r>
              <a:rPr lang="zh-CN" altLang="en-US" sz="1700" dirty="0" smtClean="0">
                <a:latin typeface="微软雅黑" panose="020B0503020204020204" pitchFamily="34" charset="-122"/>
                <a:ea typeface="微软雅黑" panose="020B0503020204020204" pitchFamily="34" charset="-122"/>
              </a:rPr>
              <a:t>将在环中相遇。</a:t>
            </a:r>
            <a:endParaRPr lang="en-US" altLang="zh-CN" sz="1700" dirty="0" smtClean="0">
              <a:latin typeface="微软雅黑" panose="020B0503020204020204" pitchFamily="34" charset="-122"/>
              <a:ea typeface="微软雅黑" panose="020B0503020204020204" pitchFamily="34" charset="-122"/>
            </a:endParaRPr>
          </a:p>
        </p:txBody>
      </p:sp>
      <p:sp>
        <p:nvSpPr>
          <p:cNvPr id="14" name="文本框 1">
            <a:extLst>
              <a:ext uri="{FF2B5EF4-FFF2-40B4-BE49-F238E27FC236}">
                <a16:creationId xmlns:a16="http://schemas.microsoft.com/office/drawing/2014/main" xmlns="" id="{9EBE7EC0-2F2A-4A9F-BB83-DBE4093374F9}"/>
              </a:ext>
            </a:extLst>
          </p:cNvPr>
          <p:cNvSpPr txBox="1"/>
          <p:nvPr/>
        </p:nvSpPr>
        <p:spPr>
          <a:xfrm>
            <a:off x="885706" y="3885383"/>
            <a:ext cx="10293277" cy="2054409"/>
          </a:xfrm>
          <a:prstGeom prst="rect">
            <a:avLst/>
          </a:prstGeom>
          <a:noFill/>
        </p:spPr>
        <p:txBody>
          <a:bodyPr wrap="square" rtlCol="0">
            <a:spAutoFit/>
          </a:bodyPr>
          <a:lstStyle/>
          <a:p>
            <a:pPr>
              <a:lnSpc>
                <a:spcPct val="150000"/>
              </a:lnSpc>
            </a:pP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设头结点到环的入口的距离为</a:t>
            </a:r>
            <a:r>
              <a:rPr lang="en-US" altLang="zh-CN" sz="1700" dirty="0" err="1" smtClean="0">
                <a:latin typeface="微软雅黑" panose="020B0503020204020204" pitchFamily="34" charset="-122"/>
                <a:ea typeface="微软雅黑" panose="020B0503020204020204" pitchFamily="34" charset="-122"/>
              </a:rPr>
              <a:t>len</a:t>
            </a:r>
            <a:r>
              <a:rPr lang="zh-CN" altLang="en-US" sz="1700" dirty="0" smtClean="0">
                <a:latin typeface="微软雅黑" panose="020B0503020204020204" pitchFamily="34" charset="-122"/>
                <a:ea typeface="微软雅黑" panose="020B0503020204020204" pitchFamily="34" charset="-122"/>
              </a:rPr>
              <a:t>，环入口到快慢指针相遇点的距离为</a:t>
            </a:r>
            <a:r>
              <a:rPr lang="en-US" altLang="zh-CN" sz="1700" dirty="0" smtClean="0">
                <a:latin typeface="微软雅黑" panose="020B0503020204020204" pitchFamily="34" charset="-122"/>
                <a:ea typeface="微软雅黑" panose="020B0503020204020204" pitchFamily="34" charset="-122"/>
              </a:rPr>
              <a:t>arc</a:t>
            </a:r>
            <a:r>
              <a:rPr lang="zh-CN" altLang="en-US" sz="1700" dirty="0" smtClean="0">
                <a:latin typeface="微软雅黑" panose="020B0503020204020204" pitchFamily="34" charset="-122"/>
                <a:ea typeface="微软雅黑" panose="020B0503020204020204" pitchFamily="34" charset="-122"/>
              </a:rPr>
              <a:t>，环的周长为</a:t>
            </a:r>
            <a:r>
              <a:rPr lang="en-US" altLang="zh-CN" sz="1700" dirty="0" smtClean="0">
                <a:latin typeface="微软雅黑" panose="020B0503020204020204" pitchFamily="34" charset="-122"/>
                <a:ea typeface="微软雅黑" panose="020B0503020204020204" pitchFamily="34" charset="-122"/>
              </a:rPr>
              <a:t>per</a:t>
            </a:r>
            <a:r>
              <a:rPr lang="zh-CN" altLang="en-US" sz="1700" dirty="0" smtClean="0">
                <a:latin typeface="微软雅黑" panose="020B0503020204020204" pitchFamily="34" charset="-122"/>
                <a:ea typeface="微软雅黑" panose="020B0503020204020204" pitchFamily="34" charset="-122"/>
              </a:rPr>
              <a:t>，相遇之前，</a:t>
            </a:r>
            <a:r>
              <a:rPr lang="en-US" altLang="zh-CN" sz="1700" dirty="0" smtClean="0">
                <a:latin typeface="微软雅黑" panose="020B0503020204020204" pitchFamily="34" charset="-122"/>
                <a:ea typeface="微软雅黑" panose="020B0503020204020204" pitchFamily="34" charset="-122"/>
              </a:rPr>
              <a:t>fast</a:t>
            </a:r>
            <a:r>
              <a:rPr lang="zh-CN" altLang="en-US" sz="1700" dirty="0" smtClean="0">
                <a:latin typeface="微软雅黑" panose="020B0503020204020204" pitchFamily="34" charset="-122"/>
                <a:ea typeface="微软雅黑" panose="020B0503020204020204" pitchFamily="34" charset="-122"/>
              </a:rPr>
              <a:t>已经跑了</a:t>
            </a:r>
            <a:r>
              <a:rPr lang="en-US" altLang="zh-CN" sz="1700" dirty="0" smtClean="0">
                <a:latin typeface="微软雅黑" panose="020B0503020204020204" pitchFamily="34" charset="-122"/>
                <a:ea typeface="微软雅黑" panose="020B0503020204020204" pitchFamily="34" charset="-122"/>
              </a:rPr>
              <a:t>n</a:t>
            </a:r>
            <a:r>
              <a:rPr lang="zh-CN" altLang="en-US" sz="1700" dirty="0" smtClean="0">
                <a:latin typeface="微软雅黑" panose="020B0503020204020204" pitchFamily="34" charset="-122"/>
                <a:ea typeface="微软雅黑" panose="020B0503020204020204" pitchFamily="34" charset="-122"/>
              </a:rPr>
              <a:t>圈。</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得到等式</a:t>
            </a:r>
            <a:r>
              <a:rPr lang="en-US" altLang="zh-CN" sz="1700" dirty="0" smtClean="0">
                <a:latin typeface="微软雅黑" panose="020B0503020204020204" pitchFamily="34" charset="-122"/>
                <a:ea typeface="微软雅黑" panose="020B0503020204020204" pitchFamily="34" charset="-122"/>
              </a:rPr>
              <a:t>2*(</a:t>
            </a:r>
            <a:r>
              <a:rPr lang="en-US" altLang="zh-CN" sz="1700" dirty="0" err="1" smtClean="0">
                <a:latin typeface="微软雅黑" panose="020B0503020204020204" pitchFamily="34" charset="-122"/>
                <a:ea typeface="微软雅黑" panose="020B0503020204020204" pitchFamily="34" charset="-122"/>
              </a:rPr>
              <a:t>len+arc</a:t>
            </a:r>
            <a:r>
              <a:rPr lang="en-US" altLang="zh-CN" sz="1700" dirty="0" smtClean="0">
                <a:latin typeface="微软雅黑" panose="020B0503020204020204" pitchFamily="34" charset="-122"/>
                <a:ea typeface="微软雅黑" panose="020B0503020204020204" pitchFamily="34" charset="-122"/>
              </a:rPr>
              <a:t>)=</a:t>
            </a:r>
            <a:r>
              <a:rPr lang="en-US" altLang="zh-CN" sz="1700" dirty="0" err="1" smtClean="0">
                <a:latin typeface="微软雅黑" panose="020B0503020204020204" pitchFamily="34" charset="-122"/>
                <a:ea typeface="微软雅黑" panose="020B0503020204020204" pitchFamily="34" charset="-122"/>
              </a:rPr>
              <a:t>len+n</a:t>
            </a:r>
            <a:r>
              <a:rPr lang="en-US" altLang="zh-CN" sz="1700" dirty="0" smtClean="0">
                <a:latin typeface="微软雅黑" panose="020B0503020204020204" pitchFamily="34" charset="-122"/>
                <a:ea typeface="微软雅黑" panose="020B0503020204020204" pitchFamily="34" charset="-122"/>
              </a:rPr>
              <a:t>*</a:t>
            </a:r>
            <a:r>
              <a:rPr lang="en-US" altLang="zh-CN" sz="1700" dirty="0" err="1" smtClean="0">
                <a:latin typeface="微软雅黑" panose="020B0503020204020204" pitchFamily="34" charset="-122"/>
                <a:ea typeface="微软雅黑" panose="020B0503020204020204" pitchFamily="34" charset="-122"/>
              </a:rPr>
              <a:t>per+arc</a:t>
            </a:r>
            <a:r>
              <a:rPr lang="zh-CN" altLang="en-US" sz="1700" dirty="0" smtClean="0">
                <a:latin typeface="微软雅黑" panose="020B0503020204020204" pitchFamily="34" charset="-122"/>
                <a:ea typeface="微软雅黑" panose="020B0503020204020204" pitchFamily="34" charset="-122"/>
              </a:rPr>
              <a:t>，简化后</a:t>
            </a:r>
            <a:r>
              <a:rPr lang="en-US" altLang="zh-CN" sz="1700" dirty="0" err="1" smtClean="0">
                <a:latin typeface="微软雅黑" panose="020B0503020204020204" pitchFamily="34" charset="-122"/>
                <a:ea typeface="微软雅黑" panose="020B0503020204020204" pitchFamily="34" charset="-122"/>
              </a:rPr>
              <a:t>len</a:t>
            </a:r>
            <a:r>
              <a:rPr lang="en-US" altLang="zh-CN" sz="1700" dirty="0" smtClean="0">
                <a:latin typeface="微软雅黑" panose="020B0503020204020204" pitchFamily="34" charset="-122"/>
                <a:ea typeface="微软雅黑" panose="020B0503020204020204" pitchFamily="34" charset="-122"/>
              </a:rPr>
              <a:t>=n*per-arc</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再采用两个指针，一个从第一个数据结点开始跑，另一个从相遇的结点开始跑，两个指针必定在环入口的结点相遇。</a:t>
            </a:r>
            <a:endParaRPr lang="en-US" altLang="zh-CN" sz="1700" dirty="0" smtClean="0">
              <a:latin typeface="微软雅黑" panose="020B0503020204020204" pitchFamily="34" charset="-122"/>
              <a:ea typeface="微软雅黑" panose="020B0503020204020204" pitchFamily="34" charset="-122"/>
            </a:endParaRPr>
          </a:p>
        </p:txBody>
      </p:sp>
      <p:pic>
        <p:nvPicPr>
          <p:cNvPr id="1027" name="Picture 3"/>
          <p:cNvPicPr>
            <a:picLocks noChangeAspect="1" noChangeArrowheads="1"/>
          </p:cNvPicPr>
          <p:nvPr/>
        </p:nvPicPr>
        <p:blipFill>
          <a:blip r:embed="rId2"/>
          <a:srcRect/>
          <a:stretch>
            <a:fillRect/>
          </a:stretch>
        </p:blipFill>
        <p:spPr bwMode="auto">
          <a:xfrm>
            <a:off x="3184880" y="1953073"/>
            <a:ext cx="3721529" cy="1838453"/>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336162"/>
            <a:ext cx="12192000" cy="253601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lnSpc>
                <a:spcPct val="150000"/>
              </a:lnSpc>
            </a:pPr>
            <a:r>
              <a:rPr lang="zh-CN" altLang="en-US" sz="12000" b="1" dirty="0" smtClean="0">
                <a:solidFill>
                  <a:srgbClr val="9900CC"/>
                </a:solidFill>
                <a:latin typeface="微软雅黑" panose="020B0503020204020204" pitchFamily="34" charset="-122"/>
                <a:ea typeface="微软雅黑" panose="020B0503020204020204" pitchFamily="34" charset="-122"/>
              </a:rPr>
              <a:t>栈和队列</a:t>
            </a:r>
            <a:endParaRPr lang="en-US" altLang="zh-CN" sz="12000" b="1" dirty="0" smtClean="0">
              <a:solidFill>
                <a:srgbClr val="9900CC"/>
              </a:solidFill>
              <a:latin typeface="微软雅黑" panose="020B0503020204020204" pitchFamily="34" charset="-122"/>
              <a:ea typeface="微软雅黑" panose="020B0503020204020204" pitchFamily="34" charset="-122"/>
            </a:endParaRPr>
          </a:p>
        </p:txBody>
      </p:sp>
      <p:sp>
        <p:nvSpPr>
          <p:cNvPr id="12" name="矩形 11"/>
          <p:cNvSpPr/>
          <p:nvPr/>
        </p:nvSpPr>
        <p:spPr>
          <a:xfrm>
            <a:off x="2842060" y="4131907"/>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500086" y="413190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154536" y="4131907"/>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812562" y="413190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459830" y="4131907"/>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6134008" y="4131907"/>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20" name="矩形 19"/>
          <p:cNvSpPr/>
          <p:nvPr/>
        </p:nvSpPr>
        <p:spPr>
          <a:xfrm>
            <a:off x="6792034" y="4131907"/>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7450060" y="413190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104510" y="4131907"/>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8762536" y="413190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830997"/>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栈的定义</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1">
            <a:extLst>
              <a:ext uri="{FF2B5EF4-FFF2-40B4-BE49-F238E27FC236}">
                <a16:creationId xmlns:a16="http://schemas.microsoft.com/office/drawing/2014/main" xmlns="" id="{9EBE7EC0-2F2A-4A9F-BB83-DBE4093374F9}"/>
              </a:ext>
            </a:extLst>
          </p:cNvPr>
          <p:cNvSpPr txBox="1"/>
          <p:nvPr/>
        </p:nvSpPr>
        <p:spPr>
          <a:xfrm>
            <a:off x="509171" y="1194097"/>
            <a:ext cx="10732557" cy="1661993"/>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线性表（</a:t>
            </a:r>
            <a:r>
              <a:rPr lang="en-US" altLang="zh-CN" sz="1700" dirty="0" smtClean="0">
                <a:latin typeface="微软雅黑" panose="020B0503020204020204" pitchFamily="34" charset="-122"/>
                <a:ea typeface="微软雅黑" panose="020B0503020204020204" pitchFamily="34" charset="-122"/>
              </a:rPr>
              <a:t>linear list</a:t>
            </a:r>
            <a:r>
              <a:rPr lang="zh-CN" altLang="en-US" sz="1700" dirty="0" smtClean="0">
                <a:latin typeface="微软雅黑" panose="020B0503020204020204" pitchFamily="34" charset="-122"/>
                <a:ea typeface="微软雅黑" panose="020B0503020204020204" pitchFamily="34" charset="-122"/>
              </a:rPr>
              <a:t>）是具有</a:t>
            </a:r>
            <a:r>
              <a:rPr lang="zh-CN" altLang="en-US" sz="1700" b="1" dirty="0" smtClean="0">
                <a:latin typeface="微软雅黑" panose="020B0503020204020204" pitchFamily="34" charset="-122"/>
                <a:ea typeface="微软雅黑" panose="020B0503020204020204" pitchFamily="34" charset="-122"/>
              </a:rPr>
              <a:t>相同特性</a:t>
            </a:r>
            <a:r>
              <a:rPr lang="zh-CN" altLang="en-US" sz="1700" dirty="0" smtClean="0">
                <a:latin typeface="微软雅黑" panose="020B0503020204020204" pitchFamily="34" charset="-122"/>
                <a:ea typeface="微软雅黑" panose="020B0503020204020204" pitchFamily="34" charset="-122"/>
              </a:rPr>
              <a:t>的</a:t>
            </a:r>
            <a:r>
              <a:rPr lang="en-US" altLang="zh-CN" sz="1700" dirty="0" smtClean="0">
                <a:latin typeface="微软雅黑" panose="020B0503020204020204" pitchFamily="34" charset="-122"/>
                <a:ea typeface="微软雅黑" panose="020B0503020204020204" pitchFamily="34" charset="-122"/>
              </a:rPr>
              <a:t>n</a:t>
            </a:r>
            <a:r>
              <a:rPr lang="zh-CN" altLang="en-US" sz="1700" dirty="0" smtClean="0">
                <a:latin typeface="微软雅黑" panose="020B0503020204020204" pitchFamily="34" charset="-122"/>
                <a:ea typeface="微软雅黑" panose="020B0503020204020204" pitchFamily="34" charset="-122"/>
              </a:rPr>
              <a:t>（</a:t>
            </a:r>
            <a:r>
              <a:rPr lang="en-US" altLang="zh-CN" sz="1700" dirty="0" smtClean="0">
                <a:latin typeface="微软雅黑" panose="020B0503020204020204" pitchFamily="34" charset="-122"/>
                <a:ea typeface="微软雅黑" panose="020B0503020204020204" pitchFamily="34" charset="-122"/>
              </a:rPr>
              <a:t>n</a:t>
            </a:r>
            <a:r>
              <a:rPr lang="zh-CN" altLang="en-US" sz="1700" dirty="0" smtClean="0">
                <a:latin typeface="微软雅黑" panose="020B0503020204020204" pitchFamily="34" charset="-122"/>
                <a:ea typeface="微软雅黑" panose="020B0503020204020204" pitchFamily="34" charset="-122"/>
              </a:rPr>
              <a:t>≥</a:t>
            </a:r>
            <a:r>
              <a:rPr lang="en-US" altLang="zh-CN" sz="1700" dirty="0" smtClean="0">
                <a:latin typeface="微软雅黑" panose="020B0503020204020204" pitchFamily="34" charset="-122"/>
                <a:ea typeface="微软雅黑" panose="020B0503020204020204" pitchFamily="34" charset="-122"/>
              </a:rPr>
              <a:t>0</a:t>
            </a:r>
            <a:r>
              <a:rPr lang="zh-CN" altLang="en-US" sz="1700" dirty="0" smtClean="0">
                <a:latin typeface="微软雅黑" panose="020B0503020204020204" pitchFamily="34" charset="-122"/>
                <a:ea typeface="微软雅黑" panose="020B0503020204020204" pitchFamily="34" charset="-122"/>
              </a:rPr>
              <a:t>）个数据元素（结点、记录）的</a:t>
            </a:r>
            <a:r>
              <a:rPr lang="zh-CN" altLang="en-US" sz="1700" b="1" dirty="0" smtClean="0">
                <a:latin typeface="微软雅黑" panose="020B0503020204020204" pitchFamily="34" charset="-122"/>
                <a:ea typeface="微软雅黑" panose="020B0503020204020204" pitchFamily="34" charset="-122"/>
              </a:rPr>
              <a:t>有限 序列</a:t>
            </a:r>
            <a:r>
              <a:rPr lang="zh-CN" altLang="en-US" sz="1700" dirty="0" smtClean="0">
                <a:latin typeface="微软雅黑" panose="020B0503020204020204" pitchFamily="34" charset="-122"/>
                <a:ea typeface="微软雅黑" panose="020B0503020204020204" pitchFamily="34" charset="-122"/>
              </a:rPr>
              <a:t>，其中</a:t>
            </a:r>
            <a:r>
              <a:rPr lang="en-US" altLang="zh-CN" sz="1700" dirty="0" smtClean="0">
                <a:latin typeface="微软雅黑" panose="020B0503020204020204" pitchFamily="34" charset="-122"/>
                <a:ea typeface="微软雅黑" panose="020B0503020204020204" pitchFamily="34" charset="-122"/>
              </a:rPr>
              <a:t>n</a:t>
            </a:r>
            <a:r>
              <a:rPr lang="zh-CN" altLang="en-US" sz="1700" dirty="0" smtClean="0">
                <a:latin typeface="微软雅黑" panose="020B0503020204020204" pitchFamily="34" charset="-122"/>
                <a:ea typeface="微软雅黑" panose="020B0503020204020204" pitchFamily="34" charset="-122"/>
              </a:rPr>
              <a:t>为表长，当</a:t>
            </a:r>
            <a:r>
              <a:rPr lang="en-US" altLang="zh-CN" sz="1700" dirty="0" smtClean="0">
                <a:latin typeface="微软雅黑" panose="020B0503020204020204" pitchFamily="34" charset="-122"/>
                <a:ea typeface="微软雅黑" panose="020B0503020204020204" pitchFamily="34" charset="-122"/>
              </a:rPr>
              <a:t>n=0</a:t>
            </a:r>
            <a:r>
              <a:rPr lang="zh-CN" altLang="en-US" sz="1700" dirty="0" smtClean="0">
                <a:latin typeface="微软雅黑" panose="020B0503020204020204" pitchFamily="34" charset="-122"/>
                <a:ea typeface="微软雅黑" panose="020B0503020204020204" pitchFamily="34" charset="-122"/>
              </a:rPr>
              <a:t>时线性表是一个空表。若用</a:t>
            </a:r>
            <a:r>
              <a:rPr lang="en-US" altLang="zh-CN" sz="1700" dirty="0" smtClean="0">
                <a:latin typeface="微软雅黑" panose="020B0503020204020204" pitchFamily="34" charset="-122"/>
                <a:ea typeface="微软雅黑" panose="020B0503020204020204" pitchFamily="34" charset="-122"/>
              </a:rPr>
              <a:t>L</a:t>
            </a:r>
            <a:r>
              <a:rPr lang="zh-CN" altLang="en-US" sz="1700" dirty="0" smtClean="0">
                <a:latin typeface="微软雅黑" panose="020B0503020204020204" pitchFamily="34" charset="-122"/>
                <a:ea typeface="微软雅黑" panose="020B0503020204020204" pitchFamily="34" charset="-122"/>
              </a:rPr>
              <a:t>命名线性表，则其一般表示为：</a:t>
            </a:r>
          </a:p>
          <a:p>
            <a:pPr>
              <a:lnSpc>
                <a:spcPct val="150000"/>
              </a:lnSpc>
            </a:pPr>
            <a:r>
              <a:rPr lang="it-IT" altLang="zh-CN" sz="1700" dirty="0" smtClean="0">
                <a:latin typeface="微软雅黑" panose="020B0503020204020204" pitchFamily="34" charset="-122"/>
                <a:ea typeface="微软雅黑" panose="020B0503020204020204" pitchFamily="34" charset="-122"/>
              </a:rPr>
              <a:t>     L = (a</a:t>
            </a:r>
            <a:r>
              <a:rPr lang="it-IT" altLang="zh-CN" sz="1700" baseline="-25000" dirty="0" smtClean="0">
                <a:latin typeface="微软雅黑" panose="020B0503020204020204" pitchFamily="34" charset="-122"/>
                <a:ea typeface="微软雅黑" panose="020B0503020204020204" pitchFamily="34" charset="-122"/>
              </a:rPr>
              <a:t>1</a:t>
            </a:r>
            <a:r>
              <a:rPr lang="it-IT" altLang="zh-CN" sz="1700" dirty="0" smtClean="0">
                <a:latin typeface="微软雅黑" panose="020B0503020204020204" pitchFamily="34" charset="-122"/>
                <a:ea typeface="微软雅黑" panose="020B0503020204020204" pitchFamily="34" charset="-122"/>
              </a:rPr>
              <a:t>, a</a:t>
            </a:r>
            <a:r>
              <a:rPr lang="it-IT" altLang="zh-CN" sz="1700" baseline="-25000" dirty="0" smtClean="0">
                <a:latin typeface="微软雅黑" panose="020B0503020204020204" pitchFamily="34" charset="-122"/>
                <a:ea typeface="微软雅黑" panose="020B0503020204020204" pitchFamily="34" charset="-122"/>
              </a:rPr>
              <a:t>2</a:t>
            </a:r>
            <a:r>
              <a:rPr lang="it-IT" altLang="zh-CN" sz="1700" dirty="0" smtClean="0">
                <a:latin typeface="微软雅黑" panose="020B0503020204020204" pitchFamily="34" charset="-122"/>
                <a:ea typeface="微软雅黑" panose="020B0503020204020204" pitchFamily="34" charset="-122"/>
              </a:rPr>
              <a:t>, … , a</a:t>
            </a:r>
            <a:r>
              <a:rPr lang="it-IT" altLang="zh-CN" sz="1700" baseline="-25000" dirty="0" smtClean="0">
                <a:latin typeface="微软雅黑" panose="020B0503020204020204" pitchFamily="34" charset="-122"/>
                <a:ea typeface="微软雅黑" panose="020B0503020204020204" pitchFamily="34" charset="-122"/>
              </a:rPr>
              <a:t>i-1</a:t>
            </a:r>
            <a:r>
              <a:rPr lang="it-IT" altLang="zh-CN" sz="1700" dirty="0" smtClean="0">
                <a:latin typeface="微软雅黑" panose="020B0503020204020204" pitchFamily="34" charset="-122"/>
                <a:ea typeface="微软雅黑" panose="020B0503020204020204" pitchFamily="34" charset="-122"/>
              </a:rPr>
              <a:t>, a</a:t>
            </a:r>
            <a:r>
              <a:rPr lang="it-IT" altLang="zh-CN" sz="1700" baseline="-25000" dirty="0" smtClean="0">
                <a:latin typeface="微软雅黑" panose="020B0503020204020204" pitchFamily="34" charset="-122"/>
                <a:ea typeface="微软雅黑" panose="020B0503020204020204" pitchFamily="34" charset="-122"/>
              </a:rPr>
              <a:t>i</a:t>
            </a:r>
            <a:r>
              <a:rPr lang="it-IT" altLang="zh-CN" sz="1700" dirty="0" smtClean="0">
                <a:latin typeface="微软雅黑" panose="020B0503020204020204" pitchFamily="34" charset="-122"/>
                <a:ea typeface="微软雅黑" panose="020B0503020204020204" pitchFamily="34" charset="-122"/>
              </a:rPr>
              <a:t>, a</a:t>
            </a:r>
            <a:r>
              <a:rPr lang="it-IT" altLang="zh-CN" sz="1700" baseline="-25000" dirty="0" smtClean="0">
                <a:latin typeface="微软雅黑" panose="020B0503020204020204" pitchFamily="34" charset="-122"/>
                <a:ea typeface="微软雅黑" panose="020B0503020204020204" pitchFamily="34" charset="-122"/>
              </a:rPr>
              <a:t>i+1</a:t>
            </a:r>
            <a:r>
              <a:rPr lang="it-IT" altLang="zh-CN" sz="1700" dirty="0" smtClean="0">
                <a:latin typeface="微软雅黑" panose="020B0503020204020204" pitchFamily="34" charset="-122"/>
                <a:ea typeface="微软雅黑" panose="020B0503020204020204" pitchFamily="34" charset="-122"/>
              </a:rPr>
              <a:t>, … , a</a:t>
            </a:r>
            <a:r>
              <a:rPr lang="it-IT" altLang="zh-CN" sz="1700" baseline="-25000" dirty="0" smtClean="0">
                <a:latin typeface="微软雅黑" panose="020B0503020204020204" pitchFamily="34" charset="-122"/>
                <a:ea typeface="微软雅黑" panose="020B0503020204020204" pitchFamily="34" charset="-122"/>
              </a:rPr>
              <a:t>n</a:t>
            </a:r>
            <a:r>
              <a:rPr lang="it-IT" altLang="zh-CN" sz="1700" dirty="0" smtClean="0">
                <a:latin typeface="微软雅黑" panose="020B0503020204020204" pitchFamily="34" charset="-122"/>
                <a:ea typeface="微软雅黑" panose="020B0503020204020204" pitchFamily="34" charset="-122"/>
              </a:rPr>
              <a:t>)</a:t>
            </a:r>
          </a:p>
          <a:p>
            <a:pPr>
              <a:lnSpc>
                <a:spcPct val="150000"/>
              </a:lnSpc>
            </a:pPr>
            <a:endParaRPr lang="it-IT" altLang="zh-CN" sz="1700" dirty="0" smtClean="0">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p:nvPicPr>
        <p:blipFill>
          <a:blip r:embed="rId2"/>
          <a:srcRect/>
          <a:stretch>
            <a:fillRect/>
          </a:stretch>
        </p:blipFill>
        <p:spPr bwMode="auto">
          <a:xfrm>
            <a:off x="718309" y="2617006"/>
            <a:ext cx="4257675" cy="419100"/>
          </a:xfrm>
          <a:prstGeom prst="rect">
            <a:avLst/>
          </a:prstGeom>
          <a:noFill/>
          <a:ln w="9525">
            <a:noFill/>
            <a:miter lim="800000"/>
            <a:headEnd/>
            <a:tailEnd/>
          </a:ln>
        </p:spPr>
      </p:pic>
      <p:sp>
        <p:nvSpPr>
          <p:cNvPr id="18" name="文本框 1">
            <a:extLst>
              <a:ext uri="{FF2B5EF4-FFF2-40B4-BE49-F238E27FC236}">
                <a16:creationId xmlns:a16="http://schemas.microsoft.com/office/drawing/2014/main" xmlns="" id="{9EBE7EC0-2F2A-4A9F-BB83-DBE4093374F9}"/>
              </a:ext>
            </a:extLst>
          </p:cNvPr>
          <p:cNvSpPr txBox="1"/>
          <p:nvPr/>
        </p:nvSpPr>
        <p:spPr>
          <a:xfrm>
            <a:off x="706385" y="3799321"/>
            <a:ext cx="10732557" cy="484748"/>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栈（</a:t>
            </a:r>
            <a:r>
              <a:rPr lang="en-US" altLang="zh-CN" sz="1700" dirty="0" smtClean="0">
                <a:latin typeface="微软雅黑" panose="020B0503020204020204" pitchFamily="34" charset="-122"/>
                <a:ea typeface="微软雅黑" panose="020B0503020204020204" pitchFamily="34" charset="-122"/>
              </a:rPr>
              <a:t>Stack</a:t>
            </a:r>
            <a:r>
              <a:rPr lang="zh-CN" altLang="en-US" sz="1700" dirty="0" smtClean="0">
                <a:latin typeface="微软雅黑" panose="020B0503020204020204" pitchFamily="34" charset="-122"/>
                <a:ea typeface="微软雅黑" panose="020B0503020204020204" pitchFamily="34" charset="-122"/>
              </a:rPr>
              <a:t>）是操作受限的线性表，是线性表操作的一个子集，限定仅在表的一端进行插入和删除操作。</a:t>
            </a:r>
            <a:endParaRPr lang="it-IT" altLang="zh-CN" sz="1700" dirty="0" smtClean="0">
              <a:latin typeface="微软雅黑" panose="020B0503020204020204" pitchFamily="34" charset="-122"/>
              <a:ea typeface="微软雅黑" panose="020B0503020204020204" pitchFamily="34" charset="-122"/>
            </a:endParaRPr>
          </a:p>
        </p:txBody>
      </p:sp>
      <p:sp>
        <p:nvSpPr>
          <p:cNvPr id="20" name="文本框 1">
            <a:extLst>
              <a:ext uri="{FF2B5EF4-FFF2-40B4-BE49-F238E27FC236}">
                <a16:creationId xmlns:a16="http://schemas.microsoft.com/office/drawing/2014/main" xmlns="" id="{9EBE7EC0-2F2A-4A9F-BB83-DBE4093374F9}"/>
              </a:ext>
            </a:extLst>
          </p:cNvPr>
          <p:cNvSpPr txBox="1"/>
          <p:nvPr/>
        </p:nvSpPr>
        <p:spPr>
          <a:xfrm>
            <a:off x="706385" y="3198661"/>
            <a:ext cx="10732557" cy="438518"/>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普通的线性表可以在任意位置插入和删除。</a:t>
            </a:r>
            <a:endParaRPr lang="it-IT" altLang="zh-CN" sz="17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830997"/>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栈的定义</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
            <a:extLst>
              <a:ext uri="{FF2B5EF4-FFF2-40B4-BE49-F238E27FC236}">
                <a16:creationId xmlns:a16="http://schemas.microsoft.com/office/drawing/2014/main" xmlns="" id="{9EBE7EC0-2F2A-4A9F-BB83-DBE4093374F9}"/>
              </a:ext>
            </a:extLst>
          </p:cNvPr>
          <p:cNvSpPr txBox="1"/>
          <p:nvPr/>
        </p:nvSpPr>
        <p:spPr>
          <a:xfrm>
            <a:off x="577289" y="1324981"/>
            <a:ext cx="10158843" cy="484748"/>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栈（</a:t>
            </a:r>
            <a:r>
              <a:rPr lang="en-US" altLang="zh-CN" sz="1700" dirty="0" smtClean="0">
                <a:latin typeface="微软雅黑" panose="020B0503020204020204" pitchFamily="34" charset="-122"/>
                <a:ea typeface="微软雅黑" panose="020B0503020204020204" pitchFamily="34" charset="-122"/>
              </a:rPr>
              <a:t>Stack</a:t>
            </a:r>
            <a:r>
              <a:rPr lang="zh-CN" altLang="en-US" sz="1700" dirty="0" smtClean="0">
                <a:latin typeface="微软雅黑" panose="020B0503020204020204" pitchFamily="34" charset="-122"/>
                <a:ea typeface="微软雅黑" panose="020B0503020204020204" pitchFamily="34" charset="-122"/>
              </a:rPr>
              <a:t>）是受限的线性表，是线性表操作的一个子集，限定仅在表的一端进行插入和删除操作。</a:t>
            </a:r>
            <a:endParaRPr lang="it-IT" altLang="zh-CN" sz="1700" dirty="0" smtClean="0">
              <a:latin typeface="微软雅黑" panose="020B0503020204020204" pitchFamily="34" charset="-122"/>
              <a:ea typeface="微软雅黑" panose="020B0503020204020204" pitchFamily="34" charset="-122"/>
            </a:endParaRPr>
          </a:p>
        </p:txBody>
      </p:sp>
      <p:sp>
        <p:nvSpPr>
          <p:cNvPr id="19" name="文本框 1">
            <a:extLst>
              <a:ext uri="{FF2B5EF4-FFF2-40B4-BE49-F238E27FC236}">
                <a16:creationId xmlns:a16="http://schemas.microsoft.com/office/drawing/2014/main" xmlns="" id="{9EBE7EC0-2F2A-4A9F-BB83-DBE4093374F9}"/>
              </a:ext>
            </a:extLst>
          </p:cNvPr>
          <p:cNvSpPr txBox="1"/>
          <p:nvPr/>
        </p:nvSpPr>
        <p:spPr>
          <a:xfrm>
            <a:off x="577290" y="1789399"/>
            <a:ext cx="6103210" cy="484748"/>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栈的特点是数据元素后进先出（</a:t>
            </a:r>
            <a:r>
              <a:rPr lang="en-US" altLang="zh-CN" sz="1700" dirty="0" smtClean="0">
                <a:latin typeface="微软雅黑" panose="020B0503020204020204" pitchFamily="34" charset="-122"/>
                <a:ea typeface="微软雅黑" panose="020B0503020204020204" pitchFamily="34" charset="-122"/>
              </a:rPr>
              <a:t>LIFO  Last in First Out</a:t>
            </a:r>
            <a:r>
              <a:rPr lang="zh-CN" altLang="en-US" sz="1700" dirty="0" smtClean="0">
                <a:latin typeface="微软雅黑" panose="020B0503020204020204" pitchFamily="34" charset="-122"/>
                <a:ea typeface="微软雅黑" panose="020B0503020204020204" pitchFamily="34" charset="-122"/>
              </a:rPr>
              <a:t>）。</a:t>
            </a:r>
            <a:endParaRPr lang="it-IT" altLang="zh-CN" sz="1700" dirty="0" smtClean="0">
              <a:latin typeface="微软雅黑" panose="020B0503020204020204" pitchFamily="34" charset="-122"/>
              <a:ea typeface="微软雅黑" panose="020B0503020204020204" pitchFamily="34" charset="-122"/>
            </a:endParaRPr>
          </a:p>
        </p:txBody>
      </p:sp>
      <p:sp>
        <p:nvSpPr>
          <p:cNvPr id="22" name="文本框 1">
            <a:extLst>
              <a:ext uri="{FF2B5EF4-FFF2-40B4-BE49-F238E27FC236}">
                <a16:creationId xmlns:a16="http://schemas.microsoft.com/office/drawing/2014/main" xmlns="" id="{9EBE7EC0-2F2A-4A9F-BB83-DBE4093374F9}"/>
              </a:ext>
            </a:extLst>
          </p:cNvPr>
          <p:cNvSpPr txBox="1"/>
          <p:nvPr/>
        </p:nvSpPr>
        <p:spPr>
          <a:xfrm>
            <a:off x="579077" y="2199991"/>
            <a:ext cx="8543407" cy="484748"/>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重要术语：空栈、满栈、（压）入（进）栈、（弹）出（退）栈、栈顶、栈底。</a:t>
            </a:r>
            <a:endParaRPr lang="it-IT" altLang="zh-CN" sz="1700" dirty="0" smtClean="0">
              <a:latin typeface="微软雅黑" panose="020B0503020204020204" pitchFamily="34" charset="-122"/>
              <a:ea typeface="微软雅黑" panose="020B0503020204020204" pitchFamily="34" charset="-122"/>
            </a:endParaRPr>
          </a:p>
        </p:txBody>
      </p:sp>
      <p:pic>
        <p:nvPicPr>
          <p:cNvPr id="3" name="Picture 2"/>
          <p:cNvPicPr>
            <a:picLocks noChangeAspect="1" noChangeArrowheads="1"/>
          </p:cNvPicPr>
          <p:nvPr/>
        </p:nvPicPr>
        <p:blipFill>
          <a:blip r:embed="rId2"/>
          <a:srcRect/>
          <a:stretch>
            <a:fillRect/>
          </a:stretch>
        </p:blipFill>
        <p:spPr bwMode="auto">
          <a:xfrm>
            <a:off x="1074337" y="2812845"/>
            <a:ext cx="6600825" cy="3362325"/>
          </a:xfrm>
          <a:prstGeom prst="rect">
            <a:avLst/>
          </a:prstGeom>
          <a:noFill/>
          <a:ln w="9525">
            <a:noFill/>
            <a:miter lim="800000"/>
            <a:headEnd/>
            <a:tailEnd/>
          </a:ln>
        </p:spPr>
      </p:pic>
      <p:pic>
        <p:nvPicPr>
          <p:cNvPr id="1027" name="Picture 3"/>
          <p:cNvPicPr>
            <a:picLocks noChangeAspect="1" noChangeArrowheads="1"/>
          </p:cNvPicPr>
          <p:nvPr/>
        </p:nvPicPr>
        <p:blipFill>
          <a:blip r:embed="rId3"/>
          <a:srcRect/>
          <a:stretch>
            <a:fillRect/>
          </a:stretch>
        </p:blipFill>
        <p:spPr bwMode="auto">
          <a:xfrm>
            <a:off x="8063696" y="3899204"/>
            <a:ext cx="2562225" cy="1447800"/>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830997"/>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栈的定义</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Picture 2"/>
          <p:cNvPicPr>
            <a:picLocks noChangeAspect="1" noChangeArrowheads="1"/>
          </p:cNvPicPr>
          <p:nvPr/>
        </p:nvPicPr>
        <p:blipFill>
          <a:blip r:embed="rId2"/>
          <a:srcRect/>
          <a:stretch>
            <a:fillRect/>
          </a:stretch>
        </p:blipFill>
        <p:spPr bwMode="auto">
          <a:xfrm>
            <a:off x="523921" y="1699720"/>
            <a:ext cx="3467168" cy="2515457"/>
          </a:xfrm>
          <a:prstGeom prst="rect">
            <a:avLst/>
          </a:prstGeom>
          <a:noFill/>
          <a:ln w="9525">
            <a:noFill/>
            <a:miter lim="800000"/>
            <a:headEnd/>
            <a:tailEnd/>
          </a:ln>
        </p:spPr>
      </p:pic>
      <p:pic>
        <p:nvPicPr>
          <p:cNvPr id="1027" name="Picture 3"/>
          <p:cNvPicPr>
            <a:picLocks noChangeAspect="1" noChangeArrowheads="1"/>
          </p:cNvPicPr>
          <p:nvPr/>
        </p:nvPicPr>
        <p:blipFill>
          <a:blip r:embed="rId3"/>
          <a:srcRect/>
          <a:stretch>
            <a:fillRect/>
          </a:stretch>
        </p:blipFill>
        <p:spPr bwMode="auto">
          <a:xfrm>
            <a:off x="4363369" y="1592144"/>
            <a:ext cx="2661374" cy="2544133"/>
          </a:xfrm>
          <a:prstGeom prst="rect">
            <a:avLst/>
          </a:prstGeom>
          <a:noFill/>
          <a:ln w="9525">
            <a:noFill/>
            <a:miter lim="800000"/>
            <a:headEnd/>
            <a:tailEnd/>
          </a:ln>
        </p:spPr>
      </p:pic>
      <p:pic>
        <p:nvPicPr>
          <p:cNvPr id="3" name="Picture 3"/>
          <p:cNvPicPr>
            <a:picLocks noChangeAspect="1" noChangeArrowheads="1"/>
          </p:cNvPicPr>
          <p:nvPr/>
        </p:nvPicPr>
        <p:blipFill>
          <a:blip r:embed="rId4"/>
          <a:srcRect/>
          <a:stretch>
            <a:fillRect/>
          </a:stretch>
        </p:blipFill>
        <p:spPr bwMode="auto">
          <a:xfrm>
            <a:off x="8293866" y="1548204"/>
            <a:ext cx="3040440" cy="3819861"/>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830997"/>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栈的基本操作</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
            <a:extLst>
              <a:ext uri="{FF2B5EF4-FFF2-40B4-BE49-F238E27FC236}">
                <a16:creationId xmlns:a16="http://schemas.microsoft.com/office/drawing/2014/main" xmlns="" id="{9EBE7EC0-2F2A-4A9F-BB83-DBE4093374F9}"/>
              </a:ext>
            </a:extLst>
          </p:cNvPr>
          <p:cNvSpPr txBox="1"/>
          <p:nvPr/>
        </p:nvSpPr>
        <p:spPr>
          <a:xfrm>
            <a:off x="577289" y="1150805"/>
            <a:ext cx="4756711" cy="4408899"/>
          </a:xfrm>
          <a:prstGeom prst="rect">
            <a:avLst/>
          </a:prstGeom>
          <a:noFill/>
        </p:spPr>
        <p:txBody>
          <a:bodyPr wrap="square" rtlCol="0">
            <a:spAutoFit/>
          </a:bodyPr>
          <a:lstStyle/>
          <a:p>
            <a:pPr>
              <a:lnSpc>
                <a:spcPct val="150000"/>
              </a:lnSpc>
            </a:pPr>
            <a:r>
              <a:rPr lang="en-US" altLang="zh-CN" sz="1700" dirty="0" smtClean="0">
                <a:solidFill>
                  <a:srgbClr val="9900CC"/>
                </a:solidFill>
                <a:latin typeface="微软雅黑" panose="020B0503020204020204" pitchFamily="34" charset="-122"/>
                <a:ea typeface="微软雅黑" panose="020B0503020204020204" pitchFamily="34" charset="-122"/>
              </a:rPr>
              <a:t>1</a:t>
            </a:r>
            <a:r>
              <a:rPr lang="zh-CN" altLang="en-US" sz="1700" dirty="0" smtClean="0">
                <a:solidFill>
                  <a:srgbClr val="9900CC"/>
                </a:solidFill>
                <a:latin typeface="微软雅黑" panose="020B0503020204020204" pitchFamily="34" charset="-122"/>
                <a:ea typeface="微软雅黑" panose="020B0503020204020204" pitchFamily="34" charset="-122"/>
              </a:rPr>
              <a:t>）栈</a:t>
            </a:r>
            <a:r>
              <a:rPr lang="it-IT" altLang="zh-CN" sz="1700" dirty="0" smtClean="0">
                <a:solidFill>
                  <a:srgbClr val="9900CC"/>
                </a:solidFill>
                <a:latin typeface="微软雅黑" panose="020B0503020204020204" pitchFamily="34" charset="-122"/>
                <a:ea typeface="微软雅黑" panose="020B0503020204020204" pitchFamily="34" charset="-122"/>
              </a:rPr>
              <a:t>SS</a:t>
            </a:r>
            <a:r>
              <a:rPr lang="zh-CN" altLang="en-US" sz="1700" dirty="0" smtClean="0">
                <a:solidFill>
                  <a:srgbClr val="9900CC"/>
                </a:solidFill>
                <a:latin typeface="微软雅黑" panose="020B0503020204020204" pitchFamily="34" charset="-122"/>
                <a:ea typeface="微软雅黑" panose="020B0503020204020204" pitchFamily="34" charset="-122"/>
              </a:rPr>
              <a:t>的初始化操作。</a:t>
            </a:r>
          </a:p>
          <a:p>
            <a:pPr>
              <a:lnSpc>
                <a:spcPct val="150000"/>
              </a:lnSpc>
            </a:pPr>
            <a:r>
              <a:rPr lang="it-IT" altLang="zh-CN" sz="1700" dirty="0" smtClean="0">
                <a:latin typeface="微软雅黑" panose="020B0503020204020204" pitchFamily="34" charset="-122"/>
                <a:ea typeface="微软雅黑" panose="020B0503020204020204" pitchFamily="34" charset="-122"/>
              </a:rPr>
              <a:t>void InitStack(SS);</a:t>
            </a:r>
          </a:p>
          <a:p>
            <a:pPr>
              <a:lnSpc>
                <a:spcPct val="150000"/>
              </a:lnSpc>
            </a:pPr>
            <a:r>
              <a:rPr lang="it-IT" altLang="zh-CN" sz="1700" dirty="0" smtClean="0">
                <a:solidFill>
                  <a:srgbClr val="9900CC"/>
                </a:solidFill>
                <a:latin typeface="微软雅黑" panose="020B0503020204020204" pitchFamily="34" charset="-122"/>
                <a:ea typeface="微软雅黑" panose="020B0503020204020204" pitchFamily="34" charset="-122"/>
              </a:rPr>
              <a:t>2</a:t>
            </a:r>
            <a:r>
              <a:rPr lang="zh-CN" altLang="en-US" sz="1700" dirty="0" smtClean="0">
                <a:solidFill>
                  <a:srgbClr val="9900CC"/>
                </a:solidFill>
                <a:latin typeface="微软雅黑" panose="020B0503020204020204" pitchFamily="34" charset="-122"/>
                <a:ea typeface="微软雅黑" panose="020B0503020204020204" pitchFamily="34" charset="-122"/>
              </a:rPr>
              <a:t>）销毁栈</a:t>
            </a:r>
            <a:r>
              <a:rPr lang="it-IT" altLang="zh-CN" sz="1700" dirty="0" smtClean="0">
                <a:solidFill>
                  <a:srgbClr val="9900CC"/>
                </a:solidFill>
                <a:latin typeface="微软雅黑" panose="020B0503020204020204" pitchFamily="34" charset="-122"/>
                <a:ea typeface="微软雅黑" panose="020B0503020204020204" pitchFamily="34" charset="-122"/>
              </a:rPr>
              <a:t>SS</a:t>
            </a:r>
            <a:r>
              <a:rPr lang="zh-CN" altLang="it-IT" sz="1700" dirty="0" smtClean="0">
                <a:solidFill>
                  <a:srgbClr val="9900CC"/>
                </a:solidFill>
                <a:latin typeface="微软雅黑" panose="020B0503020204020204" pitchFamily="34" charset="-122"/>
                <a:ea typeface="微软雅黑" panose="020B0503020204020204" pitchFamily="34" charset="-122"/>
              </a:rPr>
              <a:t>。</a:t>
            </a:r>
          </a:p>
          <a:p>
            <a:pPr>
              <a:lnSpc>
                <a:spcPct val="150000"/>
              </a:lnSpc>
            </a:pPr>
            <a:r>
              <a:rPr lang="it-IT" altLang="zh-CN" sz="1700" dirty="0" smtClean="0">
                <a:latin typeface="微软雅黑" panose="020B0503020204020204" pitchFamily="34" charset="-122"/>
                <a:ea typeface="微软雅黑" panose="020B0503020204020204" pitchFamily="34" charset="-122"/>
              </a:rPr>
              <a:t>void DestroyStack(SS);</a:t>
            </a:r>
          </a:p>
          <a:p>
            <a:pPr>
              <a:lnSpc>
                <a:spcPct val="150000"/>
              </a:lnSpc>
            </a:pPr>
            <a:r>
              <a:rPr lang="it-IT" altLang="zh-CN" sz="1700" dirty="0" smtClean="0">
                <a:solidFill>
                  <a:srgbClr val="9900CC"/>
                </a:solidFill>
                <a:latin typeface="微软雅黑" panose="020B0503020204020204" pitchFamily="34" charset="-122"/>
                <a:ea typeface="微软雅黑" panose="020B0503020204020204" pitchFamily="34" charset="-122"/>
              </a:rPr>
              <a:t>3</a:t>
            </a:r>
            <a:r>
              <a:rPr lang="zh-CN" altLang="en-US" sz="1700" dirty="0" smtClean="0">
                <a:solidFill>
                  <a:srgbClr val="9900CC"/>
                </a:solidFill>
                <a:latin typeface="微软雅黑" panose="020B0503020204020204" pitchFamily="34" charset="-122"/>
                <a:ea typeface="微软雅黑" panose="020B0503020204020204" pitchFamily="34" charset="-122"/>
              </a:rPr>
              <a:t>）清空栈。</a:t>
            </a:r>
          </a:p>
          <a:p>
            <a:pPr>
              <a:lnSpc>
                <a:spcPct val="150000"/>
              </a:lnSpc>
            </a:pPr>
            <a:r>
              <a:rPr lang="it-IT" altLang="zh-CN" sz="1700" dirty="0" smtClean="0">
                <a:latin typeface="微软雅黑" panose="020B0503020204020204" pitchFamily="34" charset="-122"/>
                <a:ea typeface="微软雅黑" panose="020B0503020204020204" pitchFamily="34" charset="-122"/>
              </a:rPr>
              <a:t>void Clear(SS);</a:t>
            </a:r>
          </a:p>
          <a:p>
            <a:pPr>
              <a:lnSpc>
                <a:spcPct val="150000"/>
              </a:lnSpc>
            </a:pPr>
            <a:endParaRPr lang="it-IT" altLang="zh-CN" sz="1700" dirty="0" smtClean="0">
              <a:latin typeface="微软雅黑" panose="020B0503020204020204" pitchFamily="34" charset="-122"/>
              <a:ea typeface="微软雅黑" panose="020B0503020204020204" pitchFamily="34" charset="-122"/>
            </a:endParaRPr>
          </a:p>
          <a:p>
            <a:pPr>
              <a:lnSpc>
                <a:spcPct val="150000"/>
              </a:lnSpc>
            </a:pPr>
            <a:r>
              <a:rPr lang="it-IT" altLang="zh-CN" sz="1700" dirty="0" smtClean="0">
                <a:solidFill>
                  <a:srgbClr val="9900CC"/>
                </a:solidFill>
                <a:latin typeface="微软雅黑" panose="020B0503020204020204" pitchFamily="34" charset="-122"/>
                <a:ea typeface="微软雅黑" panose="020B0503020204020204" pitchFamily="34" charset="-122"/>
              </a:rPr>
              <a:t>4</a:t>
            </a:r>
            <a:r>
              <a:rPr lang="zh-CN" altLang="en-US" sz="1700" dirty="0" smtClean="0">
                <a:solidFill>
                  <a:srgbClr val="9900CC"/>
                </a:solidFill>
                <a:latin typeface="微软雅黑" panose="020B0503020204020204" pitchFamily="34" charset="-122"/>
                <a:ea typeface="微软雅黑" panose="020B0503020204020204" pitchFamily="34" charset="-122"/>
              </a:rPr>
              <a:t>）元素入栈，返回值：</a:t>
            </a:r>
            <a:r>
              <a:rPr lang="en-US" altLang="zh-CN" sz="1700" dirty="0" smtClean="0">
                <a:solidFill>
                  <a:srgbClr val="9900CC"/>
                </a:solidFill>
                <a:latin typeface="微软雅黑" panose="020B0503020204020204" pitchFamily="34" charset="-122"/>
                <a:ea typeface="微软雅黑" panose="020B0503020204020204" pitchFamily="34" charset="-122"/>
              </a:rPr>
              <a:t>0-</a:t>
            </a:r>
            <a:r>
              <a:rPr lang="zh-CN" altLang="en-US" sz="1700" dirty="0" smtClean="0">
                <a:solidFill>
                  <a:srgbClr val="9900CC"/>
                </a:solidFill>
                <a:latin typeface="微软雅黑" panose="020B0503020204020204" pitchFamily="34" charset="-122"/>
                <a:ea typeface="微软雅黑" panose="020B0503020204020204" pitchFamily="34" charset="-122"/>
              </a:rPr>
              <a:t>失败；</a:t>
            </a:r>
            <a:r>
              <a:rPr lang="en-US" altLang="zh-CN" sz="1700" dirty="0" smtClean="0">
                <a:solidFill>
                  <a:srgbClr val="9900CC"/>
                </a:solidFill>
                <a:latin typeface="微软雅黑" panose="020B0503020204020204" pitchFamily="34" charset="-122"/>
                <a:ea typeface="微软雅黑" panose="020B0503020204020204" pitchFamily="34" charset="-122"/>
              </a:rPr>
              <a:t>1-</a:t>
            </a:r>
            <a:r>
              <a:rPr lang="zh-CN" altLang="en-US" sz="1700" dirty="0" smtClean="0">
                <a:solidFill>
                  <a:srgbClr val="9900CC"/>
                </a:solidFill>
                <a:latin typeface="微软雅黑" panose="020B0503020204020204" pitchFamily="34" charset="-122"/>
                <a:ea typeface="微软雅黑" panose="020B0503020204020204" pitchFamily="34" charset="-122"/>
              </a:rPr>
              <a:t>成功。</a:t>
            </a:r>
          </a:p>
          <a:p>
            <a:pPr>
              <a:lnSpc>
                <a:spcPct val="150000"/>
              </a:lnSpc>
            </a:pPr>
            <a:r>
              <a:rPr lang="it-IT" altLang="zh-CN" sz="1700" dirty="0" smtClean="0">
                <a:latin typeface="微软雅黑" panose="020B0503020204020204" pitchFamily="34" charset="-122"/>
                <a:ea typeface="微软雅黑" panose="020B0503020204020204" pitchFamily="34" charset="-122"/>
              </a:rPr>
              <a:t>int Push(SS, ee);</a:t>
            </a:r>
          </a:p>
          <a:p>
            <a:pPr>
              <a:lnSpc>
                <a:spcPct val="150000"/>
              </a:lnSpc>
            </a:pPr>
            <a:r>
              <a:rPr lang="it-IT" altLang="zh-CN" sz="1700" dirty="0" smtClean="0">
                <a:solidFill>
                  <a:srgbClr val="9900CC"/>
                </a:solidFill>
                <a:latin typeface="微软雅黑" panose="020B0503020204020204" pitchFamily="34" charset="-122"/>
                <a:ea typeface="微软雅黑" panose="020B0503020204020204" pitchFamily="34" charset="-122"/>
              </a:rPr>
              <a:t>5</a:t>
            </a:r>
            <a:r>
              <a:rPr lang="zh-CN" altLang="en-US" sz="1700" dirty="0" smtClean="0">
                <a:solidFill>
                  <a:srgbClr val="9900CC"/>
                </a:solidFill>
                <a:latin typeface="微软雅黑" panose="020B0503020204020204" pitchFamily="34" charset="-122"/>
                <a:ea typeface="微软雅黑" panose="020B0503020204020204" pitchFamily="34" charset="-122"/>
              </a:rPr>
              <a:t>）元素出栈，返回值：</a:t>
            </a:r>
            <a:r>
              <a:rPr lang="en-US" altLang="zh-CN" sz="1700" dirty="0" smtClean="0">
                <a:solidFill>
                  <a:srgbClr val="9900CC"/>
                </a:solidFill>
                <a:latin typeface="微软雅黑" panose="020B0503020204020204" pitchFamily="34" charset="-122"/>
                <a:ea typeface="微软雅黑" panose="020B0503020204020204" pitchFamily="34" charset="-122"/>
              </a:rPr>
              <a:t>0-</a:t>
            </a:r>
            <a:r>
              <a:rPr lang="zh-CN" altLang="en-US" sz="1700" dirty="0" smtClean="0">
                <a:solidFill>
                  <a:srgbClr val="9900CC"/>
                </a:solidFill>
                <a:latin typeface="微软雅黑" panose="020B0503020204020204" pitchFamily="34" charset="-122"/>
                <a:ea typeface="微软雅黑" panose="020B0503020204020204" pitchFamily="34" charset="-122"/>
              </a:rPr>
              <a:t>失败；</a:t>
            </a:r>
            <a:r>
              <a:rPr lang="en-US" altLang="zh-CN" sz="1700" dirty="0" smtClean="0">
                <a:solidFill>
                  <a:srgbClr val="9900CC"/>
                </a:solidFill>
                <a:latin typeface="微软雅黑" panose="020B0503020204020204" pitchFamily="34" charset="-122"/>
                <a:ea typeface="微软雅黑" panose="020B0503020204020204" pitchFamily="34" charset="-122"/>
              </a:rPr>
              <a:t>1-</a:t>
            </a:r>
            <a:r>
              <a:rPr lang="zh-CN" altLang="en-US" sz="1700" dirty="0" smtClean="0">
                <a:solidFill>
                  <a:srgbClr val="9900CC"/>
                </a:solidFill>
                <a:latin typeface="微软雅黑" panose="020B0503020204020204" pitchFamily="34" charset="-122"/>
                <a:ea typeface="微软雅黑" panose="020B0503020204020204" pitchFamily="34" charset="-122"/>
              </a:rPr>
              <a:t>成功。</a:t>
            </a:r>
          </a:p>
          <a:p>
            <a:pPr>
              <a:lnSpc>
                <a:spcPct val="150000"/>
              </a:lnSpc>
            </a:pPr>
            <a:r>
              <a:rPr lang="it-IT" altLang="zh-CN" sz="1700" dirty="0" smtClean="0">
                <a:latin typeface="微软雅黑" panose="020B0503020204020204" pitchFamily="34" charset="-122"/>
                <a:ea typeface="微软雅黑" panose="020B0503020204020204" pitchFamily="34" charset="-122"/>
              </a:rPr>
              <a:t>int Pop(SS,ee);</a:t>
            </a:r>
          </a:p>
        </p:txBody>
      </p:sp>
      <p:sp>
        <p:nvSpPr>
          <p:cNvPr id="14" name="文本框 1">
            <a:extLst>
              <a:ext uri="{FF2B5EF4-FFF2-40B4-BE49-F238E27FC236}">
                <a16:creationId xmlns:a16="http://schemas.microsoft.com/office/drawing/2014/main" xmlns="" id="{9EBE7EC0-2F2A-4A9F-BB83-DBE4093374F9}"/>
              </a:ext>
            </a:extLst>
          </p:cNvPr>
          <p:cNvSpPr txBox="1"/>
          <p:nvPr/>
        </p:nvSpPr>
        <p:spPr>
          <a:xfrm>
            <a:off x="5753920" y="1141835"/>
            <a:ext cx="6165938" cy="4408899"/>
          </a:xfrm>
          <a:prstGeom prst="rect">
            <a:avLst/>
          </a:prstGeom>
          <a:noFill/>
        </p:spPr>
        <p:txBody>
          <a:bodyPr wrap="square" rtlCol="0">
            <a:spAutoFit/>
          </a:bodyPr>
          <a:lstStyle/>
          <a:p>
            <a:pPr>
              <a:lnSpc>
                <a:spcPct val="150000"/>
              </a:lnSpc>
            </a:pPr>
            <a:r>
              <a:rPr lang="en-US" altLang="zh-CN" sz="1700" dirty="0" smtClean="0">
                <a:solidFill>
                  <a:srgbClr val="9900CC"/>
                </a:solidFill>
                <a:latin typeface="微软雅黑" panose="020B0503020204020204" pitchFamily="34" charset="-122"/>
                <a:ea typeface="微软雅黑" panose="020B0503020204020204" pitchFamily="34" charset="-122"/>
              </a:rPr>
              <a:t>6</a:t>
            </a:r>
            <a:r>
              <a:rPr lang="zh-CN" altLang="en-US" sz="1700" dirty="0" smtClean="0">
                <a:solidFill>
                  <a:srgbClr val="9900CC"/>
                </a:solidFill>
                <a:latin typeface="微软雅黑" panose="020B0503020204020204" pitchFamily="34" charset="-122"/>
                <a:ea typeface="微软雅黑" panose="020B0503020204020204" pitchFamily="34" charset="-122"/>
              </a:rPr>
              <a:t>）判断栈是否为空，返回值：</a:t>
            </a:r>
            <a:r>
              <a:rPr lang="en-US" altLang="zh-CN" sz="1700" dirty="0" smtClean="0">
                <a:solidFill>
                  <a:srgbClr val="9900CC"/>
                </a:solidFill>
                <a:latin typeface="微软雅黑" panose="020B0503020204020204" pitchFamily="34" charset="-122"/>
                <a:ea typeface="微软雅黑" panose="020B0503020204020204" pitchFamily="34" charset="-122"/>
              </a:rPr>
              <a:t>1-</a:t>
            </a:r>
            <a:r>
              <a:rPr lang="zh-CN" altLang="en-US" sz="1700" dirty="0" smtClean="0">
                <a:solidFill>
                  <a:srgbClr val="9900CC"/>
                </a:solidFill>
                <a:latin typeface="微软雅黑" panose="020B0503020204020204" pitchFamily="34" charset="-122"/>
                <a:ea typeface="微软雅黑" panose="020B0503020204020204" pitchFamily="34" charset="-122"/>
              </a:rPr>
              <a:t>空，</a:t>
            </a:r>
            <a:r>
              <a:rPr lang="en-US" altLang="zh-CN" sz="1700" dirty="0" smtClean="0">
                <a:solidFill>
                  <a:srgbClr val="9900CC"/>
                </a:solidFill>
                <a:latin typeface="微软雅黑" panose="020B0503020204020204" pitchFamily="34" charset="-122"/>
                <a:ea typeface="微软雅黑" panose="020B0503020204020204" pitchFamily="34" charset="-122"/>
              </a:rPr>
              <a:t>0-</a:t>
            </a:r>
            <a:r>
              <a:rPr lang="zh-CN" altLang="en-US" sz="1700" dirty="0" smtClean="0">
                <a:solidFill>
                  <a:srgbClr val="9900CC"/>
                </a:solidFill>
                <a:latin typeface="微软雅黑" panose="020B0503020204020204" pitchFamily="34" charset="-122"/>
                <a:ea typeface="微软雅黑" panose="020B0503020204020204" pitchFamily="34" charset="-122"/>
              </a:rPr>
              <a:t>非空或失败。</a:t>
            </a:r>
          </a:p>
          <a:p>
            <a:pPr>
              <a:lnSpc>
                <a:spcPct val="150000"/>
              </a:lnSpc>
            </a:pPr>
            <a:r>
              <a:rPr lang="it-IT" altLang="zh-CN" sz="1700" dirty="0" smtClean="0">
                <a:latin typeface="微软雅黑" panose="020B0503020204020204" pitchFamily="34" charset="-122"/>
                <a:ea typeface="微软雅黑" panose="020B0503020204020204" pitchFamily="34" charset="-122"/>
              </a:rPr>
              <a:t>int IsEmpty(SS);</a:t>
            </a:r>
          </a:p>
          <a:p>
            <a:pPr>
              <a:lnSpc>
                <a:spcPct val="150000"/>
              </a:lnSpc>
            </a:pPr>
            <a:endParaRPr lang="it-IT" altLang="zh-CN" sz="1700" dirty="0" smtClean="0">
              <a:latin typeface="微软雅黑" panose="020B0503020204020204" pitchFamily="34" charset="-122"/>
              <a:ea typeface="微软雅黑" panose="020B0503020204020204" pitchFamily="34" charset="-122"/>
            </a:endParaRPr>
          </a:p>
          <a:p>
            <a:pPr>
              <a:lnSpc>
                <a:spcPct val="150000"/>
              </a:lnSpc>
            </a:pPr>
            <a:r>
              <a:rPr lang="it-IT" altLang="zh-CN" sz="1700" dirty="0" smtClean="0">
                <a:solidFill>
                  <a:srgbClr val="9900CC"/>
                </a:solidFill>
                <a:latin typeface="微软雅黑" panose="020B0503020204020204" pitchFamily="34" charset="-122"/>
                <a:ea typeface="微软雅黑" panose="020B0503020204020204" pitchFamily="34" charset="-122"/>
              </a:rPr>
              <a:t>7</a:t>
            </a:r>
            <a:r>
              <a:rPr lang="zh-CN" altLang="en-US" sz="1700" dirty="0" smtClean="0">
                <a:solidFill>
                  <a:srgbClr val="9900CC"/>
                </a:solidFill>
                <a:latin typeface="微软雅黑" panose="020B0503020204020204" pitchFamily="34" charset="-122"/>
                <a:ea typeface="微软雅黑" panose="020B0503020204020204" pitchFamily="34" charset="-122"/>
              </a:rPr>
              <a:t>）判断栈是已满，返回值：</a:t>
            </a:r>
            <a:r>
              <a:rPr lang="en-US" altLang="zh-CN" sz="1700" dirty="0" smtClean="0">
                <a:solidFill>
                  <a:srgbClr val="9900CC"/>
                </a:solidFill>
                <a:latin typeface="微软雅黑" panose="020B0503020204020204" pitchFamily="34" charset="-122"/>
                <a:ea typeface="微软雅黑" panose="020B0503020204020204" pitchFamily="34" charset="-122"/>
              </a:rPr>
              <a:t>1-</a:t>
            </a:r>
            <a:r>
              <a:rPr lang="zh-CN" altLang="en-US" sz="1700" dirty="0" smtClean="0">
                <a:solidFill>
                  <a:srgbClr val="9900CC"/>
                </a:solidFill>
                <a:latin typeface="微软雅黑" panose="020B0503020204020204" pitchFamily="34" charset="-122"/>
                <a:ea typeface="微软雅黑" panose="020B0503020204020204" pitchFamily="34" charset="-122"/>
              </a:rPr>
              <a:t>已满，</a:t>
            </a:r>
            <a:r>
              <a:rPr lang="en-US" altLang="zh-CN" sz="1700" dirty="0" smtClean="0">
                <a:solidFill>
                  <a:srgbClr val="9900CC"/>
                </a:solidFill>
                <a:latin typeface="微软雅黑" panose="020B0503020204020204" pitchFamily="34" charset="-122"/>
                <a:ea typeface="微软雅黑" panose="020B0503020204020204" pitchFamily="34" charset="-122"/>
              </a:rPr>
              <a:t>0-</a:t>
            </a:r>
            <a:r>
              <a:rPr lang="zh-CN" altLang="en-US" sz="1700" dirty="0" smtClean="0">
                <a:solidFill>
                  <a:srgbClr val="9900CC"/>
                </a:solidFill>
                <a:latin typeface="微软雅黑" panose="020B0503020204020204" pitchFamily="34" charset="-122"/>
                <a:ea typeface="微软雅黑" panose="020B0503020204020204" pitchFamily="34" charset="-122"/>
              </a:rPr>
              <a:t>未满或失败。</a:t>
            </a:r>
          </a:p>
          <a:p>
            <a:pPr>
              <a:lnSpc>
                <a:spcPct val="150000"/>
              </a:lnSpc>
            </a:pPr>
            <a:r>
              <a:rPr lang="it-IT" altLang="zh-CN" sz="1700" dirty="0" smtClean="0">
                <a:latin typeface="微软雅黑" panose="020B0503020204020204" pitchFamily="34" charset="-122"/>
                <a:ea typeface="微软雅黑" panose="020B0503020204020204" pitchFamily="34" charset="-122"/>
              </a:rPr>
              <a:t>int IsFull(SS);</a:t>
            </a:r>
          </a:p>
          <a:p>
            <a:pPr>
              <a:lnSpc>
                <a:spcPct val="150000"/>
              </a:lnSpc>
            </a:pPr>
            <a:endParaRPr lang="it-IT" altLang="zh-CN" sz="1700" dirty="0" smtClean="0">
              <a:latin typeface="微软雅黑" panose="020B0503020204020204" pitchFamily="34" charset="-122"/>
              <a:ea typeface="微软雅黑" panose="020B0503020204020204" pitchFamily="34" charset="-122"/>
            </a:endParaRPr>
          </a:p>
          <a:p>
            <a:pPr>
              <a:lnSpc>
                <a:spcPct val="150000"/>
              </a:lnSpc>
            </a:pPr>
            <a:r>
              <a:rPr lang="it-IT" altLang="zh-CN" sz="1700" dirty="0" smtClean="0">
                <a:solidFill>
                  <a:srgbClr val="9900CC"/>
                </a:solidFill>
                <a:latin typeface="微软雅黑" panose="020B0503020204020204" pitchFamily="34" charset="-122"/>
                <a:ea typeface="微软雅黑" panose="020B0503020204020204" pitchFamily="34" charset="-122"/>
              </a:rPr>
              <a:t>8</a:t>
            </a:r>
            <a:r>
              <a:rPr lang="zh-CN" altLang="en-US" sz="1700" dirty="0" smtClean="0">
                <a:solidFill>
                  <a:srgbClr val="9900CC"/>
                </a:solidFill>
                <a:latin typeface="微软雅黑" panose="020B0503020204020204" pitchFamily="34" charset="-122"/>
                <a:ea typeface="微软雅黑" panose="020B0503020204020204" pitchFamily="34" charset="-122"/>
              </a:rPr>
              <a:t>）求栈的长度，返回栈</a:t>
            </a:r>
            <a:r>
              <a:rPr lang="it-IT" altLang="zh-CN" sz="1700" dirty="0" smtClean="0">
                <a:solidFill>
                  <a:srgbClr val="9900CC"/>
                </a:solidFill>
                <a:latin typeface="微软雅黑" panose="020B0503020204020204" pitchFamily="34" charset="-122"/>
                <a:ea typeface="微软雅黑" panose="020B0503020204020204" pitchFamily="34" charset="-122"/>
              </a:rPr>
              <a:t>SS</a:t>
            </a:r>
            <a:r>
              <a:rPr lang="zh-CN" altLang="en-US" sz="1700" dirty="0" smtClean="0">
                <a:solidFill>
                  <a:srgbClr val="9900CC"/>
                </a:solidFill>
                <a:latin typeface="微软雅黑" panose="020B0503020204020204" pitchFamily="34" charset="-122"/>
                <a:ea typeface="微软雅黑" panose="020B0503020204020204" pitchFamily="34" charset="-122"/>
              </a:rPr>
              <a:t>元素的个数。</a:t>
            </a:r>
          </a:p>
          <a:p>
            <a:pPr>
              <a:lnSpc>
                <a:spcPct val="150000"/>
              </a:lnSpc>
            </a:pPr>
            <a:r>
              <a:rPr lang="it-IT" altLang="zh-CN" sz="1700" dirty="0" smtClean="0">
                <a:latin typeface="微软雅黑" panose="020B0503020204020204" pitchFamily="34" charset="-122"/>
                <a:ea typeface="微软雅黑" panose="020B0503020204020204" pitchFamily="34" charset="-122"/>
              </a:rPr>
              <a:t>int Length(SS);</a:t>
            </a:r>
          </a:p>
          <a:p>
            <a:pPr>
              <a:lnSpc>
                <a:spcPct val="150000"/>
              </a:lnSpc>
            </a:pPr>
            <a:endParaRPr lang="it-IT"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solidFill>
                  <a:srgbClr val="9900CC"/>
                </a:solidFill>
                <a:latin typeface="微软雅黑" panose="020B0503020204020204" pitchFamily="34" charset="-122"/>
                <a:ea typeface="微软雅黑" panose="020B0503020204020204" pitchFamily="34" charset="-122"/>
              </a:rPr>
              <a:t>9</a:t>
            </a:r>
            <a:r>
              <a:rPr lang="zh-CN" altLang="en-US" sz="1700" dirty="0" smtClean="0">
                <a:solidFill>
                  <a:srgbClr val="9900CC"/>
                </a:solidFill>
                <a:latin typeface="微软雅黑" panose="020B0503020204020204" pitchFamily="34" charset="-122"/>
                <a:ea typeface="微软雅黑" panose="020B0503020204020204" pitchFamily="34" charset="-122"/>
              </a:rPr>
              <a:t>）获取栈顶元素，返回值：</a:t>
            </a:r>
            <a:r>
              <a:rPr lang="en-US" altLang="zh-CN" sz="1700" dirty="0" smtClean="0">
                <a:solidFill>
                  <a:srgbClr val="9900CC"/>
                </a:solidFill>
                <a:latin typeface="微软雅黑" panose="020B0503020204020204" pitchFamily="34" charset="-122"/>
                <a:ea typeface="微软雅黑" panose="020B0503020204020204" pitchFamily="34" charset="-122"/>
              </a:rPr>
              <a:t>0-</a:t>
            </a:r>
            <a:r>
              <a:rPr lang="zh-CN" altLang="en-US" sz="1700" dirty="0" smtClean="0">
                <a:solidFill>
                  <a:srgbClr val="9900CC"/>
                </a:solidFill>
                <a:latin typeface="微软雅黑" panose="020B0503020204020204" pitchFamily="34" charset="-122"/>
                <a:ea typeface="微软雅黑" panose="020B0503020204020204" pitchFamily="34" charset="-122"/>
              </a:rPr>
              <a:t>失败；</a:t>
            </a:r>
            <a:r>
              <a:rPr lang="en-US" altLang="zh-CN" sz="1700" dirty="0" smtClean="0">
                <a:solidFill>
                  <a:srgbClr val="9900CC"/>
                </a:solidFill>
                <a:latin typeface="微软雅黑" panose="020B0503020204020204" pitchFamily="34" charset="-122"/>
                <a:ea typeface="微软雅黑" panose="020B0503020204020204" pitchFamily="34" charset="-122"/>
              </a:rPr>
              <a:t>1-</a:t>
            </a:r>
            <a:r>
              <a:rPr lang="zh-CN" altLang="en-US" sz="1700" dirty="0" smtClean="0">
                <a:solidFill>
                  <a:srgbClr val="9900CC"/>
                </a:solidFill>
                <a:latin typeface="微软雅黑" panose="020B0503020204020204" pitchFamily="34" charset="-122"/>
                <a:ea typeface="微软雅黑" panose="020B0503020204020204" pitchFamily="34" charset="-122"/>
              </a:rPr>
              <a:t>成功。</a:t>
            </a:r>
          </a:p>
          <a:p>
            <a:pPr>
              <a:lnSpc>
                <a:spcPct val="150000"/>
              </a:lnSpc>
            </a:pPr>
            <a:r>
              <a:rPr lang="it-IT" altLang="zh-CN" sz="1700" dirty="0" smtClean="0">
                <a:latin typeface="微软雅黑" panose="020B0503020204020204" pitchFamily="34" charset="-122"/>
                <a:ea typeface="微软雅黑" panose="020B0503020204020204" pitchFamily="34" charset="-122"/>
              </a:rPr>
              <a:t>int GetTop(SS, ee);</a:t>
            </a: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43986"/>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数据</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925137"/>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1" name="文本框 1">
            <a:extLst>
              <a:ext uri="{FF2B5EF4-FFF2-40B4-BE49-F238E27FC236}">
                <a16:creationId xmlns:a16="http://schemas.microsoft.com/office/drawing/2014/main" xmlns="" id="{9EBE7EC0-2F2A-4A9F-BB83-DBE4093374F9}"/>
              </a:ext>
            </a:extLst>
          </p:cNvPr>
          <p:cNvSpPr txBox="1"/>
          <p:nvPr/>
        </p:nvSpPr>
        <p:spPr>
          <a:xfrm>
            <a:off x="2485016" y="1339201"/>
            <a:ext cx="7519596" cy="1338828"/>
          </a:xfrm>
          <a:prstGeom prst="rect">
            <a:avLst/>
          </a:prstGeom>
          <a:noFill/>
        </p:spPr>
        <p:txBody>
          <a:bodyPr wrap="square" rtlCol="0">
            <a:spAutoFit/>
          </a:bodyPr>
          <a:lstStyle/>
          <a:p>
            <a:pPr>
              <a:lnSpc>
                <a:spcPct val="150000"/>
              </a:lnSpc>
            </a:pPr>
            <a:r>
              <a:rPr lang="zh-CN" altLang="en-US" dirty="0" smtClean="0">
                <a:latin typeface="微软雅黑" panose="020B0503020204020204" pitchFamily="34" charset="-122"/>
                <a:ea typeface="微软雅黑" panose="020B0503020204020204" pitchFamily="34" charset="-122"/>
              </a:rPr>
              <a:t>   数据是信息的载体，是描述客观事物属性的数、字符及所有能输入到计算机中并被计算机程序识别和处理的符号的集合。</a:t>
            </a:r>
            <a:endParaRPr lang="en-US" altLang="zh-CN" dirty="0" smtClean="0">
              <a:latin typeface="微软雅黑" panose="020B0503020204020204" pitchFamily="34" charset="-122"/>
              <a:ea typeface="微软雅黑" panose="020B0503020204020204" pitchFamily="34" charset="-122"/>
            </a:endParaRPr>
          </a:p>
          <a:p>
            <a:pPr>
              <a:lnSpc>
                <a:spcPct val="150000"/>
              </a:lnSpc>
            </a:pPr>
            <a:r>
              <a:rPr lang="en-US" altLang="zh-CN" dirty="0" smtClean="0">
                <a:solidFill>
                  <a:srgbClr val="9900CC"/>
                </a:solidFill>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一切都是数据。</a:t>
            </a:r>
            <a:endParaRPr lang="en-US" altLang="zh-CN" dirty="0" smtClean="0">
              <a:latin typeface="微软雅黑" panose="020B0503020204020204" pitchFamily="34" charset="-122"/>
              <a:ea typeface="微软雅黑" panose="020B0503020204020204" pitchFamily="34" charset="-122"/>
            </a:endParaRPr>
          </a:p>
        </p:txBody>
      </p:sp>
      <p:sp>
        <p:nvSpPr>
          <p:cNvPr id="12" name="矩形 11"/>
          <p:cNvSpPr/>
          <p:nvPr/>
        </p:nvSpPr>
        <p:spPr>
          <a:xfrm>
            <a:off x="4767486" y="926925"/>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928713"/>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926925"/>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928713"/>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930501"/>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43986"/>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栈的常见考题</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
            <a:extLst>
              <a:ext uri="{FF2B5EF4-FFF2-40B4-BE49-F238E27FC236}">
                <a16:creationId xmlns:a16="http://schemas.microsoft.com/office/drawing/2014/main" xmlns="" id="{9EBE7EC0-2F2A-4A9F-BB83-DBE4093374F9}"/>
              </a:ext>
            </a:extLst>
          </p:cNvPr>
          <p:cNvSpPr txBox="1"/>
          <p:nvPr/>
        </p:nvSpPr>
        <p:spPr>
          <a:xfrm>
            <a:off x="4376934" y="2335970"/>
            <a:ext cx="6165938" cy="1269578"/>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如果有</a:t>
            </a:r>
            <a:r>
              <a:rPr lang="en-US" altLang="zh-CN" sz="1700" dirty="0" smtClean="0">
                <a:latin typeface="微软雅黑" panose="020B0503020204020204" pitchFamily="34" charset="-122"/>
                <a:ea typeface="微软雅黑" panose="020B0503020204020204" pitchFamily="34" charset="-122"/>
              </a:rPr>
              <a:t>n</a:t>
            </a:r>
            <a:r>
              <a:rPr lang="zh-CN" altLang="en-US" sz="1700" dirty="0" smtClean="0">
                <a:latin typeface="微软雅黑" panose="020B0503020204020204" pitchFamily="34" charset="-122"/>
                <a:ea typeface="微软雅黑" panose="020B0503020204020204" pitchFamily="34" charset="-122"/>
              </a:rPr>
              <a:t>个元素进栈，出栈元素排序的方法有               种。</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zh-CN" altLang="en-US" sz="1700" dirty="0" smtClean="0">
                <a:latin typeface="微软雅黑" panose="020B0503020204020204" pitchFamily="34" charset="-122"/>
                <a:ea typeface="微软雅黑" panose="020B0503020204020204" pitchFamily="34" charset="-122"/>
              </a:rPr>
              <a:t>以上公式称为卡特兰数（</a:t>
            </a:r>
            <a:r>
              <a:rPr lang="en-US" altLang="zh-CN" sz="1700" dirty="0" smtClean="0">
                <a:latin typeface="微软雅黑" panose="020B0503020204020204" pitchFamily="34" charset="-122"/>
                <a:ea typeface="微软雅黑" panose="020B0503020204020204" pitchFamily="34" charset="-122"/>
              </a:rPr>
              <a:t>Catalan number</a:t>
            </a:r>
            <a:r>
              <a:rPr lang="zh-CN" altLang="en-US" sz="1700" dirty="0" smtClean="0">
                <a:latin typeface="微软雅黑" panose="020B0503020204020204" pitchFamily="34" charset="-122"/>
                <a:ea typeface="微软雅黑" panose="020B0503020204020204" pitchFamily="34" charset="-122"/>
              </a:rPr>
              <a:t>，</a:t>
            </a:r>
            <a:r>
              <a:rPr lang="en-US" altLang="zh-CN" sz="1700" dirty="0" smtClean="0">
                <a:latin typeface="微软雅黑" panose="020B0503020204020204" pitchFamily="34" charset="-122"/>
                <a:ea typeface="微软雅黑" panose="020B0503020204020204" pitchFamily="34" charset="-122"/>
              </a:rPr>
              <a:t>1838</a:t>
            </a:r>
            <a:r>
              <a:rPr lang="zh-CN" altLang="en-US" sz="1700" dirty="0" smtClean="0">
                <a:latin typeface="微软雅黑" panose="020B0503020204020204" pitchFamily="34" charset="-122"/>
                <a:ea typeface="微软雅黑" panose="020B0503020204020204" pitchFamily="34" charset="-122"/>
              </a:rPr>
              <a:t>年），</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zh-CN" altLang="en-US" sz="1700" dirty="0" smtClean="0">
                <a:latin typeface="微软雅黑" panose="020B0503020204020204" pitchFamily="34" charset="-122"/>
                <a:ea typeface="微软雅黑" panose="020B0503020204020204" pitchFamily="34" charset="-122"/>
              </a:rPr>
              <a:t>会用就可以了，不需要证明。</a:t>
            </a:r>
            <a:endParaRPr lang="en-US" altLang="zh-CN" sz="1700" dirty="0" smtClean="0">
              <a:latin typeface="微软雅黑" panose="020B0503020204020204" pitchFamily="34" charset="-122"/>
              <a:ea typeface="微软雅黑" panose="020B0503020204020204" pitchFamily="34" charset="-122"/>
            </a:endParaRPr>
          </a:p>
        </p:txBody>
      </p:sp>
      <p:pic>
        <p:nvPicPr>
          <p:cNvPr id="2050" name="Picture 2"/>
          <p:cNvPicPr>
            <a:picLocks noChangeAspect="1" noChangeArrowheads="1"/>
          </p:cNvPicPr>
          <p:nvPr/>
        </p:nvPicPr>
        <p:blipFill>
          <a:blip r:embed="rId2"/>
          <a:srcRect/>
          <a:stretch>
            <a:fillRect/>
          </a:stretch>
        </p:blipFill>
        <p:spPr bwMode="auto">
          <a:xfrm>
            <a:off x="810461" y="2866812"/>
            <a:ext cx="2375512" cy="2070959"/>
          </a:xfrm>
          <a:prstGeom prst="rect">
            <a:avLst/>
          </a:prstGeom>
          <a:noFill/>
          <a:ln w="9525">
            <a:noFill/>
            <a:miter lim="800000"/>
            <a:headEnd/>
            <a:tailEnd/>
          </a:ln>
        </p:spPr>
      </p:pic>
      <p:pic>
        <p:nvPicPr>
          <p:cNvPr id="2051" name="Picture 3"/>
          <p:cNvPicPr>
            <a:picLocks noChangeAspect="1" noChangeArrowheads="1"/>
          </p:cNvPicPr>
          <p:nvPr/>
        </p:nvPicPr>
        <p:blipFill>
          <a:blip r:embed="rId3"/>
          <a:srcRect/>
          <a:stretch>
            <a:fillRect/>
          </a:stretch>
        </p:blipFill>
        <p:spPr bwMode="auto">
          <a:xfrm>
            <a:off x="688937" y="1390819"/>
            <a:ext cx="3886200" cy="504825"/>
          </a:xfrm>
          <a:prstGeom prst="rect">
            <a:avLst/>
          </a:prstGeom>
          <a:noFill/>
          <a:ln w="9525">
            <a:noFill/>
            <a:miter lim="800000"/>
            <a:headEnd/>
            <a:tailEnd/>
          </a:ln>
        </p:spPr>
      </p:pic>
      <p:sp>
        <p:nvSpPr>
          <p:cNvPr id="19" name="文本框 1">
            <a:extLst>
              <a:ext uri="{FF2B5EF4-FFF2-40B4-BE49-F238E27FC236}">
                <a16:creationId xmlns:a16="http://schemas.microsoft.com/office/drawing/2014/main" xmlns="" id="{9EBE7EC0-2F2A-4A9F-BB83-DBE4093374F9}"/>
              </a:ext>
            </a:extLst>
          </p:cNvPr>
          <p:cNvSpPr txBox="1"/>
          <p:nvPr/>
        </p:nvSpPr>
        <p:spPr>
          <a:xfrm>
            <a:off x="828693" y="2154858"/>
            <a:ext cx="3549665" cy="484748"/>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问哪些出栈顺序是合法的。</a:t>
            </a:r>
            <a:endParaRPr lang="it-IT" altLang="zh-CN" sz="1700" dirty="0" smtClean="0">
              <a:latin typeface="微软雅黑" panose="020B0503020204020204" pitchFamily="34" charset="-122"/>
              <a:ea typeface="微软雅黑" panose="020B0503020204020204" pitchFamily="34" charset="-122"/>
            </a:endParaRPr>
          </a:p>
        </p:txBody>
      </p:sp>
      <p:pic>
        <p:nvPicPr>
          <p:cNvPr id="2052" name="Picture 4"/>
          <p:cNvPicPr>
            <a:picLocks noChangeAspect="1" noChangeArrowheads="1"/>
          </p:cNvPicPr>
          <p:nvPr/>
        </p:nvPicPr>
        <p:blipFill>
          <a:blip r:embed="rId4"/>
          <a:srcRect/>
          <a:stretch>
            <a:fillRect/>
          </a:stretch>
        </p:blipFill>
        <p:spPr bwMode="auto">
          <a:xfrm>
            <a:off x="8698705" y="2345955"/>
            <a:ext cx="904875" cy="552450"/>
          </a:xfrm>
          <a:prstGeom prst="rect">
            <a:avLst/>
          </a:prstGeom>
          <a:noFill/>
          <a:ln w="9525">
            <a:noFill/>
            <a:miter lim="800000"/>
            <a:headEnd/>
            <a:tailEnd/>
          </a:ln>
        </p:spPr>
      </p:pic>
      <p:pic>
        <p:nvPicPr>
          <p:cNvPr id="2053" name="Picture 5"/>
          <p:cNvPicPr>
            <a:picLocks noChangeAspect="1" noChangeArrowheads="1"/>
          </p:cNvPicPr>
          <p:nvPr/>
        </p:nvPicPr>
        <p:blipFill>
          <a:blip r:embed="rId5"/>
          <a:srcRect/>
          <a:stretch>
            <a:fillRect/>
          </a:stretch>
        </p:blipFill>
        <p:spPr bwMode="auto">
          <a:xfrm>
            <a:off x="4579736" y="3738389"/>
            <a:ext cx="5162550" cy="1123950"/>
          </a:xfrm>
          <a:prstGeom prst="rect">
            <a:avLst/>
          </a:prstGeom>
          <a:noFill/>
          <a:ln w="9525">
            <a:noFill/>
            <a:miter lim="800000"/>
            <a:headEnd/>
            <a:tailEnd/>
          </a:ln>
        </p:spPr>
      </p:pic>
      <p:pic>
        <p:nvPicPr>
          <p:cNvPr id="2054" name="Picture 6"/>
          <p:cNvPicPr>
            <a:picLocks noChangeAspect="1" noChangeArrowheads="1"/>
          </p:cNvPicPr>
          <p:nvPr/>
        </p:nvPicPr>
        <p:blipFill>
          <a:blip r:embed="rId6"/>
          <a:srcRect/>
          <a:stretch>
            <a:fillRect/>
          </a:stretch>
        </p:blipFill>
        <p:spPr bwMode="auto">
          <a:xfrm>
            <a:off x="3620236" y="4930696"/>
            <a:ext cx="8372475" cy="1428750"/>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830997"/>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栈的顺序存储实现</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1">
            <a:extLst>
              <a:ext uri="{FF2B5EF4-FFF2-40B4-BE49-F238E27FC236}">
                <a16:creationId xmlns:a16="http://schemas.microsoft.com/office/drawing/2014/main" xmlns="" id="{9EBE7EC0-2F2A-4A9F-BB83-DBE4093374F9}"/>
              </a:ext>
            </a:extLst>
          </p:cNvPr>
          <p:cNvSpPr txBox="1"/>
          <p:nvPr/>
        </p:nvSpPr>
        <p:spPr>
          <a:xfrm>
            <a:off x="1129551" y="4572109"/>
            <a:ext cx="9724913" cy="877163"/>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源代码在视频发布后的视频简介中，清单如下：</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zh-CN" altLang="en-US" sz="1700" dirty="0" smtClean="0">
                <a:latin typeface="微软雅黑" panose="020B0503020204020204" pitchFamily="34" charset="-122"/>
                <a:ea typeface="微软雅黑" panose="020B0503020204020204" pitchFamily="34" charset="-122"/>
              </a:rPr>
              <a:t>    </a:t>
            </a:r>
            <a:r>
              <a:rPr lang="en-US" altLang="zh-CN" sz="1700" dirty="0" smtClean="0">
                <a:latin typeface="微软雅黑" panose="020B0503020204020204" pitchFamily="34" charset="-122"/>
                <a:ea typeface="微软雅黑" panose="020B0503020204020204" pitchFamily="34" charset="-122"/>
              </a:rPr>
              <a:t>1</a:t>
            </a:r>
            <a:r>
              <a:rPr lang="zh-CN" altLang="en-US" sz="1700" dirty="0" smtClean="0">
                <a:latin typeface="微软雅黑" panose="020B0503020204020204" pitchFamily="34" charset="-122"/>
                <a:ea typeface="微软雅黑" panose="020B0503020204020204" pitchFamily="34" charset="-122"/>
              </a:rPr>
              <a:t>）程序名： </a:t>
            </a:r>
            <a:r>
              <a:rPr lang="en-US" altLang="zh-CN" sz="1700" dirty="0" smtClean="0">
                <a:latin typeface="微软雅黑" panose="020B0503020204020204" pitchFamily="34" charset="-122"/>
                <a:ea typeface="微软雅黑" panose="020B0503020204020204" pitchFamily="34" charset="-122"/>
              </a:rPr>
              <a:t>seqstack1.c</a:t>
            </a:r>
            <a:r>
              <a:rPr lang="zh-CN" altLang="en-US" sz="1700" dirty="0" smtClean="0">
                <a:latin typeface="微软雅黑" panose="020B0503020204020204" pitchFamily="34" charset="-122"/>
                <a:ea typeface="微软雅黑" panose="020B0503020204020204" pitchFamily="34" charset="-122"/>
              </a:rPr>
              <a:t>，此程序演示顺序栈的实现，数据元素是整数。 </a:t>
            </a:r>
            <a:endParaRPr lang="en-US" altLang="zh-CN" sz="1700" dirty="0" smtClean="0">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p:nvPicPr>
        <p:blipFill>
          <a:blip r:embed="rId2"/>
          <a:srcRect/>
          <a:stretch>
            <a:fillRect/>
          </a:stretch>
        </p:blipFill>
        <p:spPr bwMode="auto">
          <a:xfrm>
            <a:off x="2090738" y="1738745"/>
            <a:ext cx="8008937" cy="2390775"/>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830997"/>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栈的链式存储实现</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1">
            <a:extLst>
              <a:ext uri="{FF2B5EF4-FFF2-40B4-BE49-F238E27FC236}">
                <a16:creationId xmlns:a16="http://schemas.microsoft.com/office/drawing/2014/main" xmlns="" id="{9EBE7EC0-2F2A-4A9F-BB83-DBE4093374F9}"/>
              </a:ext>
            </a:extLst>
          </p:cNvPr>
          <p:cNvSpPr txBox="1"/>
          <p:nvPr/>
        </p:nvSpPr>
        <p:spPr>
          <a:xfrm>
            <a:off x="1129551" y="3991177"/>
            <a:ext cx="9724913" cy="877163"/>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源代码在视频发布后的视频简介中，清单如下：</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zh-CN" altLang="en-US" sz="1700" dirty="0" smtClean="0">
                <a:latin typeface="微软雅黑" panose="020B0503020204020204" pitchFamily="34" charset="-122"/>
                <a:ea typeface="微软雅黑" panose="020B0503020204020204" pitchFamily="34" charset="-122"/>
              </a:rPr>
              <a:t>    </a:t>
            </a:r>
            <a:r>
              <a:rPr lang="en-US" altLang="zh-CN" sz="1700" dirty="0" smtClean="0">
                <a:latin typeface="微软雅黑" panose="020B0503020204020204" pitchFamily="34" charset="-122"/>
                <a:ea typeface="微软雅黑" panose="020B0503020204020204" pitchFamily="34" charset="-122"/>
              </a:rPr>
              <a:t>1</a:t>
            </a:r>
            <a:r>
              <a:rPr lang="zh-CN" altLang="en-US" sz="1700" dirty="0" smtClean="0">
                <a:latin typeface="微软雅黑" panose="020B0503020204020204" pitchFamily="34" charset="-122"/>
                <a:ea typeface="微软雅黑" panose="020B0503020204020204" pitchFamily="34" charset="-122"/>
              </a:rPr>
              <a:t>）程序名： </a:t>
            </a:r>
            <a:r>
              <a:rPr lang="en-US" altLang="zh-CN" sz="1700" dirty="0" smtClean="0">
                <a:latin typeface="微软雅黑" panose="020B0503020204020204" pitchFamily="34" charset="-122"/>
                <a:ea typeface="微软雅黑" panose="020B0503020204020204" pitchFamily="34" charset="-122"/>
              </a:rPr>
              <a:t>linkstack1.c</a:t>
            </a:r>
            <a:r>
              <a:rPr lang="zh-CN" altLang="en-US" sz="1700" dirty="0" smtClean="0">
                <a:latin typeface="微软雅黑" panose="020B0503020204020204" pitchFamily="34" charset="-122"/>
                <a:ea typeface="微软雅黑" panose="020B0503020204020204" pitchFamily="34" charset="-122"/>
              </a:rPr>
              <a:t>，此程序演示链栈的实现，数据元素是整数。  </a:t>
            </a:r>
            <a:endParaRPr lang="en-US" altLang="zh-CN" sz="1700" dirty="0" smtClean="0">
              <a:latin typeface="微软雅黑" panose="020B0503020204020204" pitchFamily="34" charset="-122"/>
              <a:ea typeface="微软雅黑" panose="020B0503020204020204" pitchFamily="34" charset="-122"/>
            </a:endParaRPr>
          </a:p>
        </p:txBody>
      </p:sp>
      <p:pic>
        <p:nvPicPr>
          <p:cNvPr id="2050" name="Picture 2"/>
          <p:cNvPicPr>
            <a:picLocks noChangeAspect="1" noChangeArrowheads="1"/>
          </p:cNvPicPr>
          <p:nvPr/>
        </p:nvPicPr>
        <p:blipFill>
          <a:blip r:embed="rId2"/>
          <a:srcRect/>
          <a:stretch>
            <a:fillRect/>
          </a:stretch>
        </p:blipFill>
        <p:spPr bwMode="auto">
          <a:xfrm>
            <a:off x="2505075" y="1806699"/>
            <a:ext cx="7180263" cy="1695450"/>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830997"/>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队列的定义</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1">
            <a:extLst>
              <a:ext uri="{FF2B5EF4-FFF2-40B4-BE49-F238E27FC236}">
                <a16:creationId xmlns:a16="http://schemas.microsoft.com/office/drawing/2014/main" xmlns="" id="{9EBE7EC0-2F2A-4A9F-BB83-DBE4093374F9}"/>
              </a:ext>
            </a:extLst>
          </p:cNvPr>
          <p:cNvSpPr txBox="1"/>
          <p:nvPr/>
        </p:nvSpPr>
        <p:spPr>
          <a:xfrm>
            <a:off x="509171" y="1194097"/>
            <a:ext cx="10732557" cy="1661993"/>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线性表（</a:t>
            </a:r>
            <a:r>
              <a:rPr lang="en-US" altLang="zh-CN" sz="1700" dirty="0" smtClean="0">
                <a:latin typeface="微软雅黑" panose="020B0503020204020204" pitchFamily="34" charset="-122"/>
                <a:ea typeface="微软雅黑" panose="020B0503020204020204" pitchFamily="34" charset="-122"/>
              </a:rPr>
              <a:t>linear list</a:t>
            </a:r>
            <a:r>
              <a:rPr lang="zh-CN" altLang="en-US" sz="1700" dirty="0" smtClean="0">
                <a:latin typeface="微软雅黑" panose="020B0503020204020204" pitchFamily="34" charset="-122"/>
                <a:ea typeface="微软雅黑" panose="020B0503020204020204" pitchFamily="34" charset="-122"/>
              </a:rPr>
              <a:t>）是具有</a:t>
            </a:r>
            <a:r>
              <a:rPr lang="zh-CN" altLang="en-US" sz="1700" b="1" dirty="0" smtClean="0">
                <a:latin typeface="微软雅黑" panose="020B0503020204020204" pitchFamily="34" charset="-122"/>
                <a:ea typeface="微软雅黑" panose="020B0503020204020204" pitchFamily="34" charset="-122"/>
              </a:rPr>
              <a:t>相同特性</a:t>
            </a:r>
            <a:r>
              <a:rPr lang="zh-CN" altLang="en-US" sz="1700" dirty="0" smtClean="0">
                <a:latin typeface="微软雅黑" panose="020B0503020204020204" pitchFamily="34" charset="-122"/>
                <a:ea typeface="微软雅黑" panose="020B0503020204020204" pitchFamily="34" charset="-122"/>
              </a:rPr>
              <a:t>的</a:t>
            </a:r>
            <a:r>
              <a:rPr lang="en-US" altLang="zh-CN" sz="1700" dirty="0" smtClean="0">
                <a:latin typeface="微软雅黑" panose="020B0503020204020204" pitchFamily="34" charset="-122"/>
                <a:ea typeface="微软雅黑" panose="020B0503020204020204" pitchFamily="34" charset="-122"/>
              </a:rPr>
              <a:t>n</a:t>
            </a:r>
            <a:r>
              <a:rPr lang="zh-CN" altLang="en-US" sz="1700" dirty="0" smtClean="0">
                <a:latin typeface="微软雅黑" panose="020B0503020204020204" pitchFamily="34" charset="-122"/>
                <a:ea typeface="微软雅黑" panose="020B0503020204020204" pitchFamily="34" charset="-122"/>
              </a:rPr>
              <a:t>（</a:t>
            </a:r>
            <a:r>
              <a:rPr lang="en-US" altLang="zh-CN" sz="1700" dirty="0" smtClean="0">
                <a:latin typeface="微软雅黑" panose="020B0503020204020204" pitchFamily="34" charset="-122"/>
                <a:ea typeface="微软雅黑" panose="020B0503020204020204" pitchFamily="34" charset="-122"/>
              </a:rPr>
              <a:t>n</a:t>
            </a:r>
            <a:r>
              <a:rPr lang="zh-CN" altLang="en-US" sz="1700" dirty="0" smtClean="0">
                <a:latin typeface="微软雅黑" panose="020B0503020204020204" pitchFamily="34" charset="-122"/>
                <a:ea typeface="微软雅黑" panose="020B0503020204020204" pitchFamily="34" charset="-122"/>
              </a:rPr>
              <a:t>≥</a:t>
            </a:r>
            <a:r>
              <a:rPr lang="en-US" altLang="zh-CN" sz="1700" dirty="0" smtClean="0">
                <a:latin typeface="微软雅黑" panose="020B0503020204020204" pitchFamily="34" charset="-122"/>
                <a:ea typeface="微软雅黑" panose="020B0503020204020204" pitchFamily="34" charset="-122"/>
              </a:rPr>
              <a:t>0</a:t>
            </a:r>
            <a:r>
              <a:rPr lang="zh-CN" altLang="en-US" sz="1700" dirty="0" smtClean="0">
                <a:latin typeface="微软雅黑" panose="020B0503020204020204" pitchFamily="34" charset="-122"/>
                <a:ea typeface="微软雅黑" panose="020B0503020204020204" pitchFamily="34" charset="-122"/>
              </a:rPr>
              <a:t>）个数据元素（结点、记录）的</a:t>
            </a:r>
            <a:r>
              <a:rPr lang="zh-CN" altLang="en-US" sz="1700" b="1" dirty="0" smtClean="0">
                <a:latin typeface="微软雅黑" panose="020B0503020204020204" pitchFamily="34" charset="-122"/>
                <a:ea typeface="微软雅黑" panose="020B0503020204020204" pitchFamily="34" charset="-122"/>
              </a:rPr>
              <a:t>有限 序列</a:t>
            </a:r>
            <a:r>
              <a:rPr lang="zh-CN" altLang="en-US" sz="1700" dirty="0" smtClean="0">
                <a:latin typeface="微软雅黑" panose="020B0503020204020204" pitchFamily="34" charset="-122"/>
                <a:ea typeface="微软雅黑" panose="020B0503020204020204" pitchFamily="34" charset="-122"/>
              </a:rPr>
              <a:t>，其中</a:t>
            </a:r>
            <a:r>
              <a:rPr lang="en-US" altLang="zh-CN" sz="1700" dirty="0" smtClean="0">
                <a:latin typeface="微软雅黑" panose="020B0503020204020204" pitchFamily="34" charset="-122"/>
                <a:ea typeface="微软雅黑" panose="020B0503020204020204" pitchFamily="34" charset="-122"/>
              </a:rPr>
              <a:t>n</a:t>
            </a:r>
            <a:r>
              <a:rPr lang="zh-CN" altLang="en-US" sz="1700" dirty="0" smtClean="0">
                <a:latin typeface="微软雅黑" panose="020B0503020204020204" pitchFamily="34" charset="-122"/>
                <a:ea typeface="微软雅黑" panose="020B0503020204020204" pitchFamily="34" charset="-122"/>
              </a:rPr>
              <a:t>为表长，当</a:t>
            </a:r>
            <a:r>
              <a:rPr lang="en-US" altLang="zh-CN" sz="1700" dirty="0" smtClean="0">
                <a:latin typeface="微软雅黑" panose="020B0503020204020204" pitchFamily="34" charset="-122"/>
                <a:ea typeface="微软雅黑" panose="020B0503020204020204" pitchFamily="34" charset="-122"/>
              </a:rPr>
              <a:t>n=0</a:t>
            </a:r>
            <a:r>
              <a:rPr lang="zh-CN" altLang="en-US" sz="1700" dirty="0" smtClean="0">
                <a:latin typeface="微软雅黑" panose="020B0503020204020204" pitchFamily="34" charset="-122"/>
                <a:ea typeface="微软雅黑" panose="020B0503020204020204" pitchFamily="34" charset="-122"/>
              </a:rPr>
              <a:t>时线性表是一个空表。若用</a:t>
            </a:r>
            <a:r>
              <a:rPr lang="en-US" altLang="zh-CN" sz="1700" dirty="0" smtClean="0">
                <a:latin typeface="微软雅黑" panose="020B0503020204020204" pitchFamily="34" charset="-122"/>
                <a:ea typeface="微软雅黑" panose="020B0503020204020204" pitchFamily="34" charset="-122"/>
              </a:rPr>
              <a:t>L</a:t>
            </a:r>
            <a:r>
              <a:rPr lang="zh-CN" altLang="en-US" sz="1700" dirty="0" smtClean="0">
                <a:latin typeface="微软雅黑" panose="020B0503020204020204" pitchFamily="34" charset="-122"/>
                <a:ea typeface="微软雅黑" panose="020B0503020204020204" pitchFamily="34" charset="-122"/>
              </a:rPr>
              <a:t>命名线性表，则其一般表示为：</a:t>
            </a:r>
          </a:p>
          <a:p>
            <a:pPr>
              <a:lnSpc>
                <a:spcPct val="150000"/>
              </a:lnSpc>
            </a:pPr>
            <a:r>
              <a:rPr lang="it-IT" altLang="zh-CN" sz="1700" dirty="0" smtClean="0">
                <a:latin typeface="微软雅黑" panose="020B0503020204020204" pitchFamily="34" charset="-122"/>
                <a:ea typeface="微软雅黑" panose="020B0503020204020204" pitchFamily="34" charset="-122"/>
              </a:rPr>
              <a:t>     L = (a</a:t>
            </a:r>
            <a:r>
              <a:rPr lang="it-IT" altLang="zh-CN" sz="1700" baseline="-25000" dirty="0" smtClean="0">
                <a:latin typeface="微软雅黑" panose="020B0503020204020204" pitchFamily="34" charset="-122"/>
                <a:ea typeface="微软雅黑" panose="020B0503020204020204" pitchFamily="34" charset="-122"/>
              </a:rPr>
              <a:t>1</a:t>
            </a:r>
            <a:r>
              <a:rPr lang="it-IT" altLang="zh-CN" sz="1700" dirty="0" smtClean="0">
                <a:latin typeface="微软雅黑" panose="020B0503020204020204" pitchFamily="34" charset="-122"/>
                <a:ea typeface="微软雅黑" panose="020B0503020204020204" pitchFamily="34" charset="-122"/>
              </a:rPr>
              <a:t>, a</a:t>
            </a:r>
            <a:r>
              <a:rPr lang="it-IT" altLang="zh-CN" sz="1700" baseline="-25000" dirty="0" smtClean="0">
                <a:latin typeface="微软雅黑" panose="020B0503020204020204" pitchFamily="34" charset="-122"/>
                <a:ea typeface="微软雅黑" panose="020B0503020204020204" pitchFamily="34" charset="-122"/>
              </a:rPr>
              <a:t>2</a:t>
            </a:r>
            <a:r>
              <a:rPr lang="it-IT" altLang="zh-CN" sz="1700" dirty="0" smtClean="0">
                <a:latin typeface="微软雅黑" panose="020B0503020204020204" pitchFamily="34" charset="-122"/>
                <a:ea typeface="微软雅黑" panose="020B0503020204020204" pitchFamily="34" charset="-122"/>
              </a:rPr>
              <a:t>, … , a</a:t>
            </a:r>
            <a:r>
              <a:rPr lang="it-IT" altLang="zh-CN" sz="1700" baseline="-25000" dirty="0" smtClean="0">
                <a:latin typeface="微软雅黑" panose="020B0503020204020204" pitchFamily="34" charset="-122"/>
                <a:ea typeface="微软雅黑" panose="020B0503020204020204" pitchFamily="34" charset="-122"/>
              </a:rPr>
              <a:t>i-1</a:t>
            </a:r>
            <a:r>
              <a:rPr lang="it-IT" altLang="zh-CN" sz="1700" dirty="0" smtClean="0">
                <a:latin typeface="微软雅黑" panose="020B0503020204020204" pitchFamily="34" charset="-122"/>
                <a:ea typeface="微软雅黑" panose="020B0503020204020204" pitchFamily="34" charset="-122"/>
              </a:rPr>
              <a:t>, a</a:t>
            </a:r>
            <a:r>
              <a:rPr lang="it-IT" altLang="zh-CN" sz="1700" baseline="-25000" dirty="0" smtClean="0">
                <a:latin typeface="微软雅黑" panose="020B0503020204020204" pitchFamily="34" charset="-122"/>
                <a:ea typeface="微软雅黑" panose="020B0503020204020204" pitchFamily="34" charset="-122"/>
              </a:rPr>
              <a:t>i</a:t>
            </a:r>
            <a:r>
              <a:rPr lang="it-IT" altLang="zh-CN" sz="1700" dirty="0" smtClean="0">
                <a:latin typeface="微软雅黑" panose="020B0503020204020204" pitchFamily="34" charset="-122"/>
                <a:ea typeface="微软雅黑" panose="020B0503020204020204" pitchFamily="34" charset="-122"/>
              </a:rPr>
              <a:t>, a</a:t>
            </a:r>
            <a:r>
              <a:rPr lang="it-IT" altLang="zh-CN" sz="1700" baseline="-25000" dirty="0" smtClean="0">
                <a:latin typeface="微软雅黑" panose="020B0503020204020204" pitchFamily="34" charset="-122"/>
                <a:ea typeface="微软雅黑" panose="020B0503020204020204" pitchFamily="34" charset="-122"/>
              </a:rPr>
              <a:t>i+1</a:t>
            </a:r>
            <a:r>
              <a:rPr lang="it-IT" altLang="zh-CN" sz="1700" dirty="0" smtClean="0">
                <a:latin typeface="微软雅黑" panose="020B0503020204020204" pitchFamily="34" charset="-122"/>
                <a:ea typeface="微软雅黑" panose="020B0503020204020204" pitchFamily="34" charset="-122"/>
              </a:rPr>
              <a:t>, … , a</a:t>
            </a:r>
            <a:r>
              <a:rPr lang="it-IT" altLang="zh-CN" sz="1700" baseline="-25000" dirty="0" smtClean="0">
                <a:latin typeface="微软雅黑" panose="020B0503020204020204" pitchFamily="34" charset="-122"/>
                <a:ea typeface="微软雅黑" panose="020B0503020204020204" pitchFamily="34" charset="-122"/>
              </a:rPr>
              <a:t>n</a:t>
            </a:r>
            <a:r>
              <a:rPr lang="it-IT" altLang="zh-CN" sz="1700" dirty="0" smtClean="0">
                <a:latin typeface="微软雅黑" panose="020B0503020204020204" pitchFamily="34" charset="-122"/>
                <a:ea typeface="微软雅黑" panose="020B0503020204020204" pitchFamily="34" charset="-122"/>
              </a:rPr>
              <a:t>)</a:t>
            </a:r>
          </a:p>
          <a:p>
            <a:pPr>
              <a:lnSpc>
                <a:spcPct val="150000"/>
              </a:lnSpc>
            </a:pPr>
            <a:endParaRPr lang="it-IT" altLang="zh-CN" sz="1700" dirty="0" smtClean="0">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p:nvPicPr>
        <p:blipFill>
          <a:blip r:embed="rId2"/>
          <a:srcRect/>
          <a:stretch>
            <a:fillRect/>
          </a:stretch>
        </p:blipFill>
        <p:spPr bwMode="auto">
          <a:xfrm>
            <a:off x="718309" y="2617006"/>
            <a:ext cx="4257675" cy="419100"/>
          </a:xfrm>
          <a:prstGeom prst="rect">
            <a:avLst/>
          </a:prstGeom>
          <a:noFill/>
          <a:ln w="9525">
            <a:noFill/>
            <a:miter lim="800000"/>
            <a:headEnd/>
            <a:tailEnd/>
          </a:ln>
        </p:spPr>
      </p:pic>
      <p:sp>
        <p:nvSpPr>
          <p:cNvPr id="18" name="文本框 1">
            <a:extLst>
              <a:ext uri="{FF2B5EF4-FFF2-40B4-BE49-F238E27FC236}">
                <a16:creationId xmlns:a16="http://schemas.microsoft.com/office/drawing/2014/main" xmlns="" id="{9EBE7EC0-2F2A-4A9F-BB83-DBE4093374F9}"/>
              </a:ext>
            </a:extLst>
          </p:cNvPr>
          <p:cNvSpPr txBox="1"/>
          <p:nvPr/>
        </p:nvSpPr>
        <p:spPr>
          <a:xfrm>
            <a:off x="577289" y="3229147"/>
            <a:ext cx="10732557" cy="1661993"/>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栈（</a:t>
            </a:r>
            <a:r>
              <a:rPr lang="en-US" altLang="zh-CN" sz="1700" dirty="0" smtClean="0">
                <a:latin typeface="微软雅黑" panose="020B0503020204020204" pitchFamily="34" charset="-122"/>
                <a:ea typeface="微软雅黑" panose="020B0503020204020204" pitchFamily="34" charset="-122"/>
              </a:rPr>
              <a:t>Stack</a:t>
            </a:r>
            <a:r>
              <a:rPr lang="zh-CN" altLang="en-US" sz="1700" dirty="0" smtClean="0">
                <a:latin typeface="微软雅黑" panose="020B0503020204020204" pitchFamily="34" charset="-122"/>
                <a:ea typeface="微软雅黑" panose="020B0503020204020204" pitchFamily="34" charset="-122"/>
              </a:rPr>
              <a:t>）是操作受限的线性表，限定在表的一端进行插入</a:t>
            </a:r>
            <a:r>
              <a:rPr lang="zh-CN" altLang="en-US" sz="1700" dirty="0" smtClean="0">
                <a:solidFill>
                  <a:srgbClr val="9900CC"/>
                </a:solidFill>
                <a:latin typeface="微软雅黑" panose="020B0503020204020204" pitchFamily="34" charset="-122"/>
                <a:ea typeface="微软雅黑" panose="020B0503020204020204" pitchFamily="34" charset="-122"/>
              </a:rPr>
              <a:t>（入栈）</a:t>
            </a:r>
            <a:r>
              <a:rPr lang="zh-CN" altLang="en-US" sz="1700" dirty="0" smtClean="0">
                <a:latin typeface="微软雅黑" panose="020B0503020204020204" pitchFamily="34" charset="-122"/>
                <a:ea typeface="微软雅黑" panose="020B0503020204020204" pitchFamily="34" charset="-122"/>
              </a:rPr>
              <a:t>和删除</a:t>
            </a:r>
            <a:r>
              <a:rPr lang="zh-CN" altLang="en-US" sz="1700" dirty="0" smtClean="0">
                <a:solidFill>
                  <a:srgbClr val="9900CC"/>
                </a:solidFill>
                <a:latin typeface="微软雅黑" panose="020B0503020204020204" pitchFamily="34" charset="-122"/>
                <a:ea typeface="微软雅黑" panose="020B0503020204020204" pitchFamily="34" charset="-122"/>
              </a:rPr>
              <a:t>（出栈）</a:t>
            </a:r>
            <a:r>
              <a:rPr lang="zh-CN" altLang="en-US" sz="1700" dirty="0" smtClean="0">
                <a:latin typeface="微软雅黑" panose="020B0503020204020204" pitchFamily="34" charset="-122"/>
                <a:ea typeface="微软雅黑" panose="020B0503020204020204" pitchFamily="34" charset="-122"/>
              </a:rPr>
              <a:t>，特点是数据元素先进后出（</a:t>
            </a:r>
            <a:r>
              <a:rPr lang="en-US" altLang="zh-CN" sz="1700" dirty="0" smtClean="0">
                <a:latin typeface="微软雅黑" panose="020B0503020204020204" pitchFamily="34" charset="-122"/>
                <a:ea typeface="微软雅黑" panose="020B0503020204020204" pitchFamily="34" charset="-122"/>
              </a:rPr>
              <a:t>LIFO  Last in First Out</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队列（</a:t>
            </a:r>
            <a:r>
              <a:rPr lang="en-US" altLang="zh-CN" sz="1700" dirty="0" smtClean="0">
                <a:latin typeface="微软雅黑" panose="020B0503020204020204" pitchFamily="34" charset="-122"/>
                <a:ea typeface="微软雅黑" panose="020B0503020204020204" pitchFamily="34" charset="-122"/>
              </a:rPr>
              <a:t>Queue</a:t>
            </a:r>
            <a:r>
              <a:rPr lang="zh-CN" altLang="en-US" sz="1700" dirty="0" smtClean="0">
                <a:latin typeface="微软雅黑" panose="020B0503020204020204" pitchFamily="34" charset="-122"/>
                <a:ea typeface="微软雅黑" panose="020B0503020204020204" pitchFamily="34" charset="-122"/>
              </a:rPr>
              <a:t>）也是操作受限的线性表，限定在表的一端插入</a:t>
            </a:r>
            <a:r>
              <a:rPr lang="zh-CN" altLang="en-US" sz="1700" dirty="0" smtClean="0">
                <a:solidFill>
                  <a:srgbClr val="9900CC"/>
                </a:solidFill>
                <a:latin typeface="微软雅黑" panose="020B0503020204020204" pitchFamily="34" charset="-122"/>
                <a:ea typeface="微软雅黑" panose="020B0503020204020204" pitchFamily="34" charset="-122"/>
              </a:rPr>
              <a:t>（入队） </a:t>
            </a:r>
            <a:r>
              <a:rPr lang="zh-CN" altLang="en-US" sz="1700" dirty="0" smtClean="0">
                <a:latin typeface="微软雅黑" panose="020B0503020204020204" pitchFamily="34" charset="-122"/>
                <a:ea typeface="微软雅黑" panose="020B0503020204020204" pitchFamily="34" charset="-122"/>
              </a:rPr>
              <a:t>，另一端删除</a:t>
            </a:r>
            <a:r>
              <a:rPr lang="zh-CN" altLang="en-US" sz="1700" dirty="0" smtClean="0">
                <a:solidFill>
                  <a:srgbClr val="9900CC"/>
                </a:solidFill>
                <a:latin typeface="微软雅黑" panose="020B0503020204020204" pitchFamily="34" charset="-122"/>
                <a:ea typeface="微软雅黑" panose="020B0503020204020204" pitchFamily="34" charset="-122"/>
              </a:rPr>
              <a:t>（出队）</a:t>
            </a:r>
            <a:r>
              <a:rPr lang="zh-CN" altLang="en-US" sz="1700" dirty="0" smtClean="0">
                <a:latin typeface="微软雅黑" panose="020B0503020204020204" pitchFamily="34" charset="-122"/>
                <a:ea typeface="微软雅黑" panose="020B0503020204020204" pitchFamily="34" charset="-122"/>
              </a:rPr>
              <a:t>， 特点是数据元素先进先出（</a:t>
            </a:r>
            <a:r>
              <a:rPr lang="en-US" altLang="zh-CN" sz="1700" dirty="0" smtClean="0">
                <a:latin typeface="微软雅黑" panose="020B0503020204020204" pitchFamily="34" charset="-122"/>
                <a:ea typeface="微软雅黑" panose="020B0503020204020204" pitchFamily="34" charset="-122"/>
              </a:rPr>
              <a:t>FIFO  First in First Out</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830997"/>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队列的定义</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
            <a:extLst>
              <a:ext uri="{FF2B5EF4-FFF2-40B4-BE49-F238E27FC236}">
                <a16:creationId xmlns:a16="http://schemas.microsoft.com/office/drawing/2014/main" xmlns="" id="{9EBE7EC0-2F2A-4A9F-BB83-DBE4093374F9}"/>
              </a:ext>
            </a:extLst>
          </p:cNvPr>
          <p:cNvSpPr txBox="1"/>
          <p:nvPr/>
        </p:nvSpPr>
        <p:spPr>
          <a:xfrm>
            <a:off x="577289" y="1378771"/>
            <a:ext cx="10732557" cy="2054409"/>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队列（</a:t>
            </a:r>
            <a:r>
              <a:rPr lang="en-US" altLang="zh-CN" sz="1700" dirty="0" smtClean="0">
                <a:latin typeface="微软雅黑" panose="020B0503020204020204" pitchFamily="34" charset="-122"/>
                <a:ea typeface="微软雅黑" panose="020B0503020204020204" pitchFamily="34" charset="-122"/>
              </a:rPr>
              <a:t>Queue</a:t>
            </a:r>
            <a:r>
              <a:rPr lang="zh-CN" altLang="en-US" sz="1700" dirty="0" smtClean="0">
                <a:latin typeface="微软雅黑" panose="020B0503020204020204" pitchFamily="34" charset="-122"/>
                <a:ea typeface="微软雅黑" panose="020B0503020204020204" pitchFamily="34" charset="-122"/>
              </a:rPr>
              <a:t>）是操作受限的线性表，限定在表的一端插入</a:t>
            </a:r>
            <a:r>
              <a:rPr lang="zh-CN" altLang="en-US" sz="1700" dirty="0" smtClean="0">
                <a:solidFill>
                  <a:srgbClr val="9900CC"/>
                </a:solidFill>
                <a:latin typeface="微软雅黑" panose="020B0503020204020204" pitchFamily="34" charset="-122"/>
                <a:ea typeface="微软雅黑" panose="020B0503020204020204" pitchFamily="34" charset="-122"/>
              </a:rPr>
              <a:t>（入队） </a:t>
            </a:r>
            <a:r>
              <a:rPr lang="zh-CN" altLang="en-US" sz="1700" dirty="0" smtClean="0">
                <a:latin typeface="微软雅黑" panose="020B0503020204020204" pitchFamily="34" charset="-122"/>
                <a:ea typeface="微软雅黑" panose="020B0503020204020204" pitchFamily="34" charset="-122"/>
              </a:rPr>
              <a:t>，另一端删除</a:t>
            </a:r>
            <a:r>
              <a:rPr lang="zh-CN" altLang="en-US" sz="1700" dirty="0" smtClean="0">
                <a:solidFill>
                  <a:srgbClr val="9900CC"/>
                </a:solidFill>
                <a:latin typeface="微软雅黑" panose="020B0503020204020204" pitchFamily="34" charset="-122"/>
                <a:ea typeface="微软雅黑" panose="020B0503020204020204" pitchFamily="34" charset="-122"/>
              </a:rPr>
              <a:t>（出队）</a:t>
            </a:r>
            <a:r>
              <a:rPr lang="zh-CN" altLang="en-US" sz="1700" dirty="0" smtClean="0">
                <a:latin typeface="微软雅黑" panose="020B0503020204020204" pitchFamily="34" charset="-122"/>
                <a:ea typeface="微软雅黑" panose="020B0503020204020204" pitchFamily="34" charset="-122"/>
              </a:rPr>
              <a:t>， 特点是数据元素先进先出（</a:t>
            </a:r>
            <a:r>
              <a:rPr lang="en-US" altLang="zh-CN" sz="1700" dirty="0" smtClean="0">
                <a:latin typeface="微软雅黑" panose="020B0503020204020204" pitchFamily="34" charset="-122"/>
                <a:ea typeface="微软雅黑" panose="020B0503020204020204" pitchFamily="34" charset="-122"/>
              </a:rPr>
              <a:t>FIFO  First in First Out</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zh-CN" altLang="en-US" sz="1700" dirty="0" smtClean="0">
                <a:latin typeface="微软雅黑" panose="020B0503020204020204" pitchFamily="34" charset="-122"/>
                <a:ea typeface="微软雅黑" panose="020B0503020204020204" pitchFamily="34" charset="-122"/>
              </a:rPr>
              <a:t>   重要术语：空队列、满队列、入（进）队、出（离）队、队头（允许删除的一端）、队尾（允许插入的一端）。</a:t>
            </a:r>
            <a:endParaRPr lang="it-IT" altLang="zh-CN" sz="1700" dirty="0" smtClean="0">
              <a:latin typeface="微软雅黑" panose="020B0503020204020204" pitchFamily="34" charset="-122"/>
              <a:ea typeface="微软雅黑" panose="020B0503020204020204" pitchFamily="34" charset="-122"/>
            </a:endParaRPr>
          </a:p>
          <a:p>
            <a:pPr>
              <a:lnSpc>
                <a:spcPct val="150000"/>
              </a:lnSpc>
            </a:pPr>
            <a:endParaRPr lang="it-IT" altLang="zh-CN" sz="1700" dirty="0" smtClean="0">
              <a:latin typeface="微软雅黑" panose="020B0503020204020204" pitchFamily="34" charset="-122"/>
              <a:ea typeface="微软雅黑" panose="020B0503020204020204" pitchFamily="34" charset="-122"/>
            </a:endParaRPr>
          </a:p>
        </p:txBody>
      </p:sp>
      <p:pic>
        <p:nvPicPr>
          <p:cNvPr id="4099" name="Picture 3"/>
          <p:cNvPicPr>
            <a:picLocks noChangeAspect="1" noChangeArrowheads="1"/>
          </p:cNvPicPr>
          <p:nvPr/>
        </p:nvPicPr>
        <p:blipFill>
          <a:blip r:embed="rId2"/>
          <a:srcRect/>
          <a:stretch>
            <a:fillRect/>
          </a:stretch>
        </p:blipFill>
        <p:spPr bwMode="auto">
          <a:xfrm>
            <a:off x="684119" y="3335206"/>
            <a:ext cx="4658416" cy="1139975"/>
          </a:xfrm>
          <a:prstGeom prst="rect">
            <a:avLst/>
          </a:prstGeom>
          <a:noFill/>
          <a:ln w="9525">
            <a:noFill/>
            <a:miter lim="800000"/>
            <a:headEnd/>
            <a:tailEnd/>
          </a:ln>
        </p:spPr>
      </p:pic>
      <p:pic>
        <p:nvPicPr>
          <p:cNvPr id="4100" name="Picture 4"/>
          <p:cNvPicPr>
            <a:picLocks noChangeAspect="1" noChangeArrowheads="1"/>
          </p:cNvPicPr>
          <p:nvPr/>
        </p:nvPicPr>
        <p:blipFill>
          <a:blip r:embed="rId3"/>
          <a:srcRect/>
          <a:stretch>
            <a:fillRect/>
          </a:stretch>
        </p:blipFill>
        <p:spPr bwMode="auto">
          <a:xfrm>
            <a:off x="5848856" y="2942162"/>
            <a:ext cx="5769404" cy="3358768"/>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43986"/>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队列的基本操作</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
            <a:extLst>
              <a:ext uri="{FF2B5EF4-FFF2-40B4-BE49-F238E27FC236}">
                <a16:creationId xmlns:a16="http://schemas.microsoft.com/office/drawing/2014/main" xmlns="" id="{9EBE7EC0-2F2A-4A9F-BB83-DBE4093374F9}"/>
              </a:ext>
            </a:extLst>
          </p:cNvPr>
          <p:cNvSpPr txBox="1"/>
          <p:nvPr/>
        </p:nvSpPr>
        <p:spPr>
          <a:xfrm>
            <a:off x="577289" y="1150805"/>
            <a:ext cx="4756711" cy="4408899"/>
          </a:xfrm>
          <a:prstGeom prst="rect">
            <a:avLst/>
          </a:prstGeom>
          <a:noFill/>
        </p:spPr>
        <p:txBody>
          <a:bodyPr wrap="square" rtlCol="0">
            <a:spAutoFit/>
          </a:bodyPr>
          <a:lstStyle/>
          <a:p>
            <a:pPr>
              <a:lnSpc>
                <a:spcPct val="150000"/>
              </a:lnSpc>
            </a:pPr>
            <a:r>
              <a:rPr lang="en-US" altLang="zh-CN" sz="1700" dirty="0" smtClean="0">
                <a:solidFill>
                  <a:srgbClr val="9900CC"/>
                </a:solidFill>
                <a:latin typeface="微软雅黑" panose="020B0503020204020204" pitchFamily="34" charset="-122"/>
                <a:ea typeface="微软雅黑" panose="020B0503020204020204" pitchFamily="34" charset="-122"/>
              </a:rPr>
              <a:t>1</a:t>
            </a:r>
            <a:r>
              <a:rPr lang="zh-CN" altLang="en-US" sz="1700" dirty="0" smtClean="0">
                <a:solidFill>
                  <a:srgbClr val="9900CC"/>
                </a:solidFill>
                <a:latin typeface="微软雅黑" panose="020B0503020204020204" pitchFamily="34" charset="-122"/>
                <a:ea typeface="微软雅黑" panose="020B0503020204020204" pitchFamily="34" charset="-122"/>
              </a:rPr>
              <a:t>）队</a:t>
            </a:r>
            <a:r>
              <a:rPr lang="en-US" altLang="zh-CN" sz="1700" dirty="0" smtClean="0">
                <a:solidFill>
                  <a:srgbClr val="9900CC"/>
                </a:solidFill>
                <a:latin typeface="微软雅黑" panose="020B0503020204020204" pitchFamily="34" charset="-122"/>
                <a:ea typeface="微软雅黑" panose="020B0503020204020204" pitchFamily="34" charset="-122"/>
              </a:rPr>
              <a:t>QQ</a:t>
            </a:r>
            <a:r>
              <a:rPr lang="zh-CN" altLang="en-US" sz="1700" dirty="0" smtClean="0">
                <a:solidFill>
                  <a:srgbClr val="9900CC"/>
                </a:solidFill>
                <a:latin typeface="微软雅黑" panose="020B0503020204020204" pitchFamily="34" charset="-122"/>
                <a:ea typeface="微软雅黑" panose="020B0503020204020204" pitchFamily="34" charset="-122"/>
              </a:rPr>
              <a:t>的初始化操作。</a:t>
            </a:r>
          </a:p>
          <a:p>
            <a:pPr>
              <a:lnSpc>
                <a:spcPct val="150000"/>
              </a:lnSpc>
            </a:pPr>
            <a:r>
              <a:rPr lang="it-IT" altLang="zh-CN" sz="1700" dirty="0" smtClean="0">
                <a:latin typeface="微软雅黑" panose="020B0503020204020204" pitchFamily="34" charset="-122"/>
                <a:ea typeface="微软雅黑" panose="020B0503020204020204" pitchFamily="34" charset="-122"/>
              </a:rPr>
              <a:t>void InitQueue(</a:t>
            </a:r>
            <a:r>
              <a:rPr lang="en-US" altLang="zh-CN" sz="1700" dirty="0" smtClean="0">
                <a:latin typeface="微软雅黑" panose="020B0503020204020204" pitchFamily="34" charset="-122"/>
                <a:ea typeface="微软雅黑" panose="020B0503020204020204" pitchFamily="34" charset="-122"/>
              </a:rPr>
              <a:t>QQ</a:t>
            </a:r>
            <a:r>
              <a:rPr lang="it-IT" altLang="zh-CN" sz="1700" dirty="0" smtClean="0">
                <a:latin typeface="微软雅黑" panose="020B0503020204020204" pitchFamily="34" charset="-122"/>
                <a:ea typeface="微软雅黑" panose="020B0503020204020204" pitchFamily="34" charset="-122"/>
              </a:rPr>
              <a:t>);</a:t>
            </a:r>
          </a:p>
          <a:p>
            <a:pPr>
              <a:lnSpc>
                <a:spcPct val="150000"/>
              </a:lnSpc>
            </a:pPr>
            <a:r>
              <a:rPr lang="it-IT" altLang="zh-CN" sz="1700" dirty="0" smtClean="0">
                <a:solidFill>
                  <a:srgbClr val="9900CC"/>
                </a:solidFill>
                <a:latin typeface="微软雅黑" panose="020B0503020204020204" pitchFamily="34" charset="-122"/>
                <a:ea typeface="微软雅黑" panose="020B0503020204020204" pitchFamily="34" charset="-122"/>
              </a:rPr>
              <a:t>2</a:t>
            </a:r>
            <a:r>
              <a:rPr lang="zh-CN" altLang="en-US" sz="1700" dirty="0" smtClean="0">
                <a:solidFill>
                  <a:srgbClr val="9900CC"/>
                </a:solidFill>
                <a:latin typeface="微软雅黑" panose="020B0503020204020204" pitchFamily="34" charset="-122"/>
                <a:ea typeface="微软雅黑" panose="020B0503020204020204" pitchFamily="34" charset="-122"/>
              </a:rPr>
              <a:t>）销毁队列</a:t>
            </a:r>
            <a:r>
              <a:rPr lang="it-IT" altLang="zh-CN" sz="1700" dirty="0" smtClean="0">
                <a:solidFill>
                  <a:srgbClr val="9900CC"/>
                </a:solidFill>
                <a:latin typeface="微软雅黑" panose="020B0503020204020204" pitchFamily="34" charset="-122"/>
                <a:ea typeface="微软雅黑" panose="020B0503020204020204" pitchFamily="34" charset="-122"/>
              </a:rPr>
              <a:t>SS</a:t>
            </a:r>
            <a:r>
              <a:rPr lang="zh-CN" altLang="it-IT" sz="1700" dirty="0" smtClean="0">
                <a:solidFill>
                  <a:srgbClr val="9900CC"/>
                </a:solidFill>
                <a:latin typeface="微软雅黑" panose="020B0503020204020204" pitchFamily="34" charset="-122"/>
                <a:ea typeface="微软雅黑" panose="020B0503020204020204" pitchFamily="34" charset="-122"/>
              </a:rPr>
              <a:t>。</a:t>
            </a:r>
          </a:p>
          <a:p>
            <a:pPr>
              <a:lnSpc>
                <a:spcPct val="150000"/>
              </a:lnSpc>
            </a:pPr>
            <a:r>
              <a:rPr lang="it-IT" altLang="zh-CN" sz="1700" dirty="0" smtClean="0">
                <a:latin typeface="微软雅黑" panose="020B0503020204020204" pitchFamily="34" charset="-122"/>
                <a:ea typeface="微软雅黑" panose="020B0503020204020204" pitchFamily="34" charset="-122"/>
              </a:rPr>
              <a:t>void DestroyQueue(QQ);</a:t>
            </a:r>
          </a:p>
          <a:p>
            <a:pPr>
              <a:lnSpc>
                <a:spcPct val="150000"/>
              </a:lnSpc>
            </a:pPr>
            <a:r>
              <a:rPr lang="it-IT" altLang="zh-CN" sz="1700" dirty="0" smtClean="0">
                <a:solidFill>
                  <a:srgbClr val="9900CC"/>
                </a:solidFill>
                <a:latin typeface="微软雅黑" panose="020B0503020204020204" pitchFamily="34" charset="-122"/>
                <a:ea typeface="微软雅黑" panose="020B0503020204020204" pitchFamily="34" charset="-122"/>
              </a:rPr>
              <a:t>3</a:t>
            </a:r>
            <a:r>
              <a:rPr lang="zh-CN" altLang="en-US" sz="1700" dirty="0" smtClean="0">
                <a:solidFill>
                  <a:srgbClr val="9900CC"/>
                </a:solidFill>
                <a:latin typeface="微软雅黑" panose="020B0503020204020204" pitchFamily="34" charset="-122"/>
                <a:ea typeface="微软雅黑" panose="020B0503020204020204" pitchFamily="34" charset="-122"/>
              </a:rPr>
              <a:t>）清空队列。</a:t>
            </a:r>
          </a:p>
          <a:p>
            <a:pPr>
              <a:lnSpc>
                <a:spcPct val="150000"/>
              </a:lnSpc>
            </a:pPr>
            <a:r>
              <a:rPr lang="it-IT" altLang="zh-CN" sz="1700" dirty="0" smtClean="0">
                <a:latin typeface="微软雅黑" panose="020B0503020204020204" pitchFamily="34" charset="-122"/>
                <a:ea typeface="微软雅黑" panose="020B0503020204020204" pitchFamily="34" charset="-122"/>
              </a:rPr>
              <a:t>void Clear(</a:t>
            </a:r>
            <a:r>
              <a:rPr lang="en-US" altLang="zh-CN" sz="1700" dirty="0" smtClean="0">
                <a:latin typeface="微软雅黑" panose="020B0503020204020204" pitchFamily="34" charset="-122"/>
                <a:ea typeface="微软雅黑" panose="020B0503020204020204" pitchFamily="34" charset="-122"/>
              </a:rPr>
              <a:t>QQ</a:t>
            </a:r>
            <a:r>
              <a:rPr lang="it-IT" altLang="zh-CN" sz="1700" dirty="0" smtClean="0">
                <a:latin typeface="微软雅黑" panose="020B0503020204020204" pitchFamily="34" charset="-122"/>
                <a:ea typeface="微软雅黑" panose="020B0503020204020204" pitchFamily="34" charset="-122"/>
              </a:rPr>
              <a:t>);</a:t>
            </a:r>
          </a:p>
          <a:p>
            <a:pPr>
              <a:lnSpc>
                <a:spcPct val="150000"/>
              </a:lnSpc>
            </a:pPr>
            <a:endParaRPr lang="it-IT" altLang="zh-CN" sz="1700" dirty="0" smtClean="0">
              <a:latin typeface="微软雅黑" panose="020B0503020204020204" pitchFamily="34" charset="-122"/>
              <a:ea typeface="微软雅黑" panose="020B0503020204020204" pitchFamily="34" charset="-122"/>
            </a:endParaRPr>
          </a:p>
          <a:p>
            <a:pPr>
              <a:lnSpc>
                <a:spcPct val="150000"/>
              </a:lnSpc>
            </a:pPr>
            <a:r>
              <a:rPr lang="it-IT" altLang="zh-CN" sz="1700" dirty="0" smtClean="0">
                <a:solidFill>
                  <a:srgbClr val="9900CC"/>
                </a:solidFill>
                <a:latin typeface="微软雅黑" panose="020B0503020204020204" pitchFamily="34" charset="-122"/>
                <a:ea typeface="微软雅黑" panose="020B0503020204020204" pitchFamily="34" charset="-122"/>
              </a:rPr>
              <a:t>4</a:t>
            </a:r>
            <a:r>
              <a:rPr lang="zh-CN" altLang="en-US" sz="1700" dirty="0" smtClean="0">
                <a:solidFill>
                  <a:srgbClr val="9900CC"/>
                </a:solidFill>
                <a:latin typeface="微软雅黑" panose="020B0503020204020204" pitchFamily="34" charset="-122"/>
                <a:ea typeface="微软雅黑" panose="020B0503020204020204" pitchFamily="34" charset="-122"/>
              </a:rPr>
              <a:t>）元素入队，返回值：</a:t>
            </a:r>
            <a:r>
              <a:rPr lang="en-US" altLang="zh-CN" sz="1700" dirty="0" smtClean="0">
                <a:solidFill>
                  <a:srgbClr val="9900CC"/>
                </a:solidFill>
                <a:latin typeface="微软雅黑" panose="020B0503020204020204" pitchFamily="34" charset="-122"/>
                <a:ea typeface="微软雅黑" panose="020B0503020204020204" pitchFamily="34" charset="-122"/>
              </a:rPr>
              <a:t>0-</a:t>
            </a:r>
            <a:r>
              <a:rPr lang="zh-CN" altLang="en-US" sz="1700" dirty="0" smtClean="0">
                <a:solidFill>
                  <a:srgbClr val="9900CC"/>
                </a:solidFill>
                <a:latin typeface="微软雅黑" panose="020B0503020204020204" pitchFamily="34" charset="-122"/>
                <a:ea typeface="微软雅黑" panose="020B0503020204020204" pitchFamily="34" charset="-122"/>
              </a:rPr>
              <a:t>失败；</a:t>
            </a:r>
            <a:r>
              <a:rPr lang="en-US" altLang="zh-CN" sz="1700" dirty="0" smtClean="0">
                <a:solidFill>
                  <a:srgbClr val="9900CC"/>
                </a:solidFill>
                <a:latin typeface="微软雅黑" panose="020B0503020204020204" pitchFamily="34" charset="-122"/>
                <a:ea typeface="微软雅黑" panose="020B0503020204020204" pitchFamily="34" charset="-122"/>
              </a:rPr>
              <a:t>1-</a:t>
            </a:r>
            <a:r>
              <a:rPr lang="zh-CN" altLang="en-US" sz="1700" dirty="0" smtClean="0">
                <a:solidFill>
                  <a:srgbClr val="9900CC"/>
                </a:solidFill>
                <a:latin typeface="微软雅黑" panose="020B0503020204020204" pitchFamily="34" charset="-122"/>
                <a:ea typeface="微软雅黑" panose="020B0503020204020204" pitchFamily="34" charset="-122"/>
              </a:rPr>
              <a:t>成功。</a:t>
            </a:r>
          </a:p>
          <a:p>
            <a:pPr>
              <a:lnSpc>
                <a:spcPct val="150000"/>
              </a:lnSpc>
            </a:pPr>
            <a:r>
              <a:rPr lang="it-IT" altLang="zh-CN" sz="1700" dirty="0" smtClean="0">
                <a:latin typeface="微软雅黑" panose="020B0503020204020204" pitchFamily="34" charset="-122"/>
                <a:ea typeface="微软雅黑" panose="020B0503020204020204" pitchFamily="34" charset="-122"/>
              </a:rPr>
              <a:t>int InQueue(QQ, ee);</a:t>
            </a:r>
          </a:p>
          <a:p>
            <a:pPr>
              <a:lnSpc>
                <a:spcPct val="150000"/>
              </a:lnSpc>
            </a:pPr>
            <a:r>
              <a:rPr lang="it-IT" altLang="zh-CN" sz="1700" dirty="0" smtClean="0">
                <a:solidFill>
                  <a:srgbClr val="9900CC"/>
                </a:solidFill>
                <a:latin typeface="微软雅黑" panose="020B0503020204020204" pitchFamily="34" charset="-122"/>
                <a:ea typeface="微软雅黑" panose="020B0503020204020204" pitchFamily="34" charset="-122"/>
              </a:rPr>
              <a:t>5</a:t>
            </a:r>
            <a:r>
              <a:rPr lang="zh-CN" altLang="en-US" sz="1700" dirty="0" smtClean="0">
                <a:solidFill>
                  <a:srgbClr val="9900CC"/>
                </a:solidFill>
                <a:latin typeface="微软雅黑" panose="020B0503020204020204" pitchFamily="34" charset="-122"/>
                <a:ea typeface="微软雅黑" panose="020B0503020204020204" pitchFamily="34" charset="-122"/>
              </a:rPr>
              <a:t>）元素出队，返回值：</a:t>
            </a:r>
            <a:r>
              <a:rPr lang="en-US" altLang="zh-CN" sz="1700" dirty="0" smtClean="0">
                <a:solidFill>
                  <a:srgbClr val="9900CC"/>
                </a:solidFill>
                <a:latin typeface="微软雅黑" panose="020B0503020204020204" pitchFamily="34" charset="-122"/>
                <a:ea typeface="微软雅黑" panose="020B0503020204020204" pitchFamily="34" charset="-122"/>
              </a:rPr>
              <a:t>0-</a:t>
            </a:r>
            <a:r>
              <a:rPr lang="zh-CN" altLang="en-US" sz="1700" dirty="0" smtClean="0">
                <a:solidFill>
                  <a:srgbClr val="9900CC"/>
                </a:solidFill>
                <a:latin typeface="微软雅黑" panose="020B0503020204020204" pitchFamily="34" charset="-122"/>
                <a:ea typeface="微软雅黑" panose="020B0503020204020204" pitchFamily="34" charset="-122"/>
              </a:rPr>
              <a:t>失败；</a:t>
            </a:r>
            <a:r>
              <a:rPr lang="en-US" altLang="zh-CN" sz="1700" dirty="0" smtClean="0">
                <a:solidFill>
                  <a:srgbClr val="9900CC"/>
                </a:solidFill>
                <a:latin typeface="微软雅黑" panose="020B0503020204020204" pitchFamily="34" charset="-122"/>
                <a:ea typeface="微软雅黑" panose="020B0503020204020204" pitchFamily="34" charset="-122"/>
              </a:rPr>
              <a:t>1-</a:t>
            </a:r>
            <a:r>
              <a:rPr lang="zh-CN" altLang="en-US" sz="1700" dirty="0" smtClean="0">
                <a:solidFill>
                  <a:srgbClr val="9900CC"/>
                </a:solidFill>
                <a:latin typeface="微软雅黑" panose="020B0503020204020204" pitchFamily="34" charset="-122"/>
                <a:ea typeface="微软雅黑" panose="020B0503020204020204" pitchFamily="34" charset="-122"/>
              </a:rPr>
              <a:t>成功。</a:t>
            </a:r>
          </a:p>
          <a:p>
            <a:pPr>
              <a:lnSpc>
                <a:spcPct val="150000"/>
              </a:lnSpc>
            </a:pPr>
            <a:r>
              <a:rPr lang="it-IT" altLang="zh-CN" sz="1700" dirty="0" smtClean="0">
                <a:latin typeface="微软雅黑" panose="020B0503020204020204" pitchFamily="34" charset="-122"/>
                <a:ea typeface="微软雅黑" panose="020B0503020204020204" pitchFamily="34" charset="-122"/>
              </a:rPr>
              <a:t>int OutQueue(</a:t>
            </a:r>
            <a:r>
              <a:rPr lang="en-US" altLang="zh-CN" sz="1700" dirty="0" smtClean="0">
                <a:latin typeface="微软雅黑" panose="020B0503020204020204" pitchFamily="34" charset="-122"/>
                <a:ea typeface="微软雅黑" panose="020B0503020204020204" pitchFamily="34" charset="-122"/>
              </a:rPr>
              <a:t>QQ</a:t>
            </a:r>
            <a:r>
              <a:rPr lang="it-IT" altLang="zh-CN" sz="1700" dirty="0" smtClean="0">
                <a:latin typeface="微软雅黑" panose="020B0503020204020204" pitchFamily="34" charset="-122"/>
                <a:ea typeface="微软雅黑" panose="020B0503020204020204" pitchFamily="34" charset="-122"/>
              </a:rPr>
              <a:t>, ee);</a:t>
            </a:r>
          </a:p>
        </p:txBody>
      </p:sp>
      <p:sp>
        <p:nvSpPr>
          <p:cNvPr id="14" name="文本框 1">
            <a:extLst>
              <a:ext uri="{FF2B5EF4-FFF2-40B4-BE49-F238E27FC236}">
                <a16:creationId xmlns:a16="http://schemas.microsoft.com/office/drawing/2014/main" xmlns="" id="{9EBE7EC0-2F2A-4A9F-BB83-DBE4093374F9}"/>
              </a:ext>
            </a:extLst>
          </p:cNvPr>
          <p:cNvSpPr txBox="1"/>
          <p:nvPr/>
        </p:nvSpPr>
        <p:spPr>
          <a:xfrm>
            <a:off x="5753920" y="1141835"/>
            <a:ext cx="6165938" cy="4408899"/>
          </a:xfrm>
          <a:prstGeom prst="rect">
            <a:avLst/>
          </a:prstGeom>
          <a:noFill/>
        </p:spPr>
        <p:txBody>
          <a:bodyPr wrap="square" rtlCol="0">
            <a:spAutoFit/>
          </a:bodyPr>
          <a:lstStyle/>
          <a:p>
            <a:pPr>
              <a:lnSpc>
                <a:spcPct val="150000"/>
              </a:lnSpc>
            </a:pPr>
            <a:r>
              <a:rPr lang="en-US" altLang="zh-CN" sz="1700" dirty="0" smtClean="0">
                <a:solidFill>
                  <a:srgbClr val="9900CC"/>
                </a:solidFill>
                <a:latin typeface="微软雅黑" panose="020B0503020204020204" pitchFamily="34" charset="-122"/>
                <a:ea typeface="微软雅黑" panose="020B0503020204020204" pitchFamily="34" charset="-122"/>
              </a:rPr>
              <a:t>6</a:t>
            </a:r>
            <a:r>
              <a:rPr lang="zh-CN" altLang="en-US" sz="1700" dirty="0" smtClean="0">
                <a:solidFill>
                  <a:srgbClr val="9900CC"/>
                </a:solidFill>
                <a:latin typeface="微软雅黑" panose="020B0503020204020204" pitchFamily="34" charset="-122"/>
                <a:ea typeface="微软雅黑" panose="020B0503020204020204" pitchFamily="34" charset="-122"/>
              </a:rPr>
              <a:t>）判断队列是否为空，返回值：</a:t>
            </a:r>
            <a:r>
              <a:rPr lang="en-US" altLang="zh-CN" sz="1700" dirty="0" smtClean="0">
                <a:solidFill>
                  <a:srgbClr val="9900CC"/>
                </a:solidFill>
                <a:latin typeface="微软雅黑" panose="020B0503020204020204" pitchFamily="34" charset="-122"/>
                <a:ea typeface="微软雅黑" panose="020B0503020204020204" pitchFamily="34" charset="-122"/>
              </a:rPr>
              <a:t>1-</a:t>
            </a:r>
            <a:r>
              <a:rPr lang="zh-CN" altLang="en-US" sz="1700" dirty="0" smtClean="0">
                <a:solidFill>
                  <a:srgbClr val="9900CC"/>
                </a:solidFill>
                <a:latin typeface="微软雅黑" panose="020B0503020204020204" pitchFamily="34" charset="-122"/>
                <a:ea typeface="微软雅黑" panose="020B0503020204020204" pitchFamily="34" charset="-122"/>
              </a:rPr>
              <a:t>空，</a:t>
            </a:r>
            <a:r>
              <a:rPr lang="en-US" altLang="zh-CN" sz="1700" dirty="0" smtClean="0">
                <a:solidFill>
                  <a:srgbClr val="9900CC"/>
                </a:solidFill>
                <a:latin typeface="微软雅黑" panose="020B0503020204020204" pitchFamily="34" charset="-122"/>
                <a:ea typeface="微软雅黑" panose="020B0503020204020204" pitchFamily="34" charset="-122"/>
              </a:rPr>
              <a:t>0-</a:t>
            </a:r>
            <a:r>
              <a:rPr lang="zh-CN" altLang="en-US" sz="1700" dirty="0" smtClean="0">
                <a:solidFill>
                  <a:srgbClr val="9900CC"/>
                </a:solidFill>
                <a:latin typeface="微软雅黑" panose="020B0503020204020204" pitchFamily="34" charset="-122"/>
                <a:ea typeface="微软雅黑" panose="020B0503020204020204" pitchFamily="34" charset="-122"/>
              </a:rPr>
              <a:t>非空或失败。</a:t>
            </a:r>
          </a:p>
          <a:p>
            <a:pPr>
              <a:lnSpc>
                <a:spcPct val="150000"/>
              </a:lnSpc>
            </a:pPr>
            <a:r>
              <a:rPr lang="it-IT" altLang="zh-CN" sz="1700" dirty="0" smtClean="0">
                <a:latin typeface="微软雅黑" panose="020B0503020204020204" pitchFamily="34" charset="-122"/>
                <a:ea typeface="微软雅黑" panose="020B0503020204020204" pitchFamily="34" charset="-122"/>
              </a:rPr>
              <a:t>int IsEmpty(</a:t>
            </a:r>
            <a:r>
              <a:rPr lang="en-US" altLang="zh-CN" sz="1700" dirty="0" smtClean="0">
                <a:latin typeface="微软雅黑" panose="020B0503020204020204" pitchFamily="34" charset="-122"/>
                <a:ea typeface="微软雅黑" panose="020B0503020204020204" pitchFamily="34" charset="-122"/>
              </a:rPr>
              <a:t>QQ</a:t>
            </a:r>
            <a:r>
              <a:rPr lang="it-IT" altLang="zh-CN" sz="1700" dirty="0" smtClean="0">
                <a:latin typeface="微软雅黑" panose="020B0503020204020204" pitchFamily="34" charset="-122"/>
                <a:ea typeface="微软雅黑" panose="020B0503020204020204" pitchFamily="34" charset="-122"/>
              </a:rPr>
              <a:t>);</a:t>
            </a:r>
          </a:p>
          <a:p>
            <a:pPr>
              <a:lnSpc>
                <a:spcPct val="150000"/>
              </a:lnSpc>
            </a:pPr>
            <a:endParaRPr lang="it-IT" altLang="zh-CN" sz="1700" dirty="0" smtClean="0">
              <a:latin typeface="微软雅黑" panose="020B0503020204020204" pitchFamily="34" charset="-122"/>
              <a:ea typeface="微软雅黑" panose="020B0503020204020204" pitchFamily="34" charset="-122"/>
            </a:endParaRPr>
          </a:p>
          <a:p>
            <a:pPr>
              <a:lnSpc>
                <a:spcPct val="150000"/>
              </a:lnSpc>
            </a:pPr>
            <a:r>
              <a:rPr lang="it-IT" altLang="zh-CN" sz="1700" dirty="0" smtClean="0">
                <a:solidFill>
                  <a:srgbClr val="9900CC"/>
                </a:solidFill>
                <a:latin typeface="微软雅黑" panose="020B0503020204020204" pitchFamily="34" charset="-122"/>
                <a:ea typeface="微软雅黑" panose="020B0503020204020204" pitchFamily="34" charset="-122"/>
              </a:rPr>
              <a:t>7</a:t>
            </a:r>
            <a:r>
              <a:rPr lang="zh-CN" altLang="en-US" sz="1700" dirty="0" smtClean="0">
                <a:solidFill>
                  <a:srgbClr val="9900CC"/>
                </a:solidFill>
                <a:latin typeface="微软雅黑" panose="020B0503020204020204" pitchFamily="34" charset="-122"/>
                <a:ea typeface="微软雅黑" panose="020B0503020204020204" pitchFamily="34" charset="-122"/>
              </a:rPr>
              <a:t>）判断队列是否已满，返回值：</a:t>
            </a:r>
            <a:r>
              <a:rPr lang="en-US" altLang="zh-CN" sz="1700" dirty="0" smtClean="0">
                <a:solidFill>
                  <a:srgbClr val="9900CC"/>
                </a:solidFill>
                <a:latin typeface="微软雅黑" panose="020B0503020204020204" pitchFamily="34" charset="-122"/>
                <a:ea typeface="微软雅黑" panose="020B0503020204020204" pitchFamily="34" charset="-122"/>
              </a:rPr>
              <a:t>1-</a:t>
            </a:r>
            <a:r>
              <a:rPr lang="zh-CN" altLang="en-US" sz="1700" dirty="0" smtClean="0">
                <a:solidFill>
                  <a:srgbClr val="9900CC"/>
                </a:solidFill>
                <a:latin typeface="微软雅黑" panose="020B0503020204020204" pitchFamily="34" charset="-122"/>
                <a:ea typeface="微软雅黑" panose="020B0503020204020204" pitchFamily="34" charset="-122"/>
              </a:rPr>
              <a:t>已满，</a:t>
            </a:r>
            <a:r>
              <a:rPr lang="en-US" altLang="zh-CN" sz="1700" dirty="0" smtClean="0">
                <a:solidFill>
                  <a:srgbClr val="9900CC"/>
                </a:solidFill>
                <a:latin typeface="微软雅黑" panose="020B0503020204020204" pitchFamily="34" charset="-122"/>
                <a:ea typeface="微软雅黑" panose="020B0503020204020204" pitchFamily="34" charset="-122"/>
              </a:rPr>
              <a:t>0-</a:t>
            </a:r>
            <a:r>
              <a:rPr lang="zh-CN" altLang="en-US" sz="1700" dirty="0" smtClean="0">
                <a:solidFill>
                  <a:srgbClr val="9900CC"/>
                </a:solidFill>
                <a:latin typeface="微软雅黑" panose="020B0503020204020204" pitchFamily="34" charset="-122"/>
                <a:ea typeface="微软雅黑" panose="020B0503020204020204" pitchFamily="34" charset="-122"/>
              </a:rPr>
              <a:t>未满或失败。</a:t>
            </a:r>
          </a:p>
          <a:p>
            <a:pPr>
              <a:lnSpc>
                <a:spcPct val="150000"/>
              </a:lnSpc>
            </a:pPr>
            <a:r>
              <a:rPr lang="it-IT" altLang="zh-CN" sz="1700" dirty="0" smtClean="0">
                <a:latin typeface="微软雅黑" panose="020B0503020204020204" pitchFamily="34" charset="-122"/>
                <a:ea typeface="微软雅黑" panose="020B0503020204020204" pitchFamily="34" charset="-122"/>
              </a:rPr>
              <a:t>int IsFull(QQ);</a:t>
            </a:r>
          </a:p>
          <a:p>
            <a:pPr>
              <a:lnSpc>
                <a:spcPct val="150000"/>
              </a:lnSpc>
            </a:pPr>
            <a:endParaRPr lang="it-IT" altLang="zh-CN" sz="1700" dirty="0" smtClean="0">
              <a:latin typeface="微软雅黑" panose="020B0503020204020204" pitchFamily="34" charset="-122"/>
              <a:ea typeface="微软雅黑" panose="020B0503020204020204" pitchFamily="34" charset="-122"/>
            </a:endParaRPr>
          </a:p>
          <a:p>
            <a:pPr>
              <a:lnSpc>
                <a:spcPct val="150000"/>
              </a:lnSpc>
            </a:pPr>
            <a:r>
              <a:rPr lang="it-IT" altLang="zh-CN" sz="1700" dirty="0" smtClean="0">
                <a:solidFill>
                  <a:srgbClr val="9900CC"/>
                </a:solidFill>
                <a:latin typeface="微软雅黑" panose="020B0503020204020204" pitchFamily="34" charset="-122"/>
                <a:ea typeface="微软雅黑" panose="020B0503020204020204" pitchFamily="34" charset="-122"/>
              </a:rPr>
              <a:t>8</a:t>
            </a:r>
            <a:r>
              <a:rPr lang="zh-CN" altLang="en-US" sz="1700" dirty="0" smtClean="0">
                <a:solidFill>
                  <a:srgbClr val="9900CC"/>
                </a:solidFill>
                <a:latin typeface="微软雅黑" panose="020B0503020204020204" pitchFamily="34" charset="-122"/>
                <a:ea typeface="微软雅黑" panose="020B0503020204020204" pitchFamily="34" charset="-122"/>
              </a:rPr>
              <a:t>）求队列的长度，返回队列</a:t>
            </a:r>
            <a:r>
              <a:rPr lang="it-IT" altLang="zh-CN" sz="1700" dirty="0" smtClean="0">
                <a:solidFill>
                  <a:srgbClr val="9900CC"/>
                </a:solidFill>
                <a:latin typeface="微软雅黑" panose="020B0503020204020204" pitchFamily="34" charset="-122"/>
                <a:ea typeface="微软雅黑" panose="020B0503020204020204" pitchFamily="34" charset="-122"/>
              </a:rPr>
              <a:t>QQ</a:t>
            </a:r>
            <a:r>
              <a:rPr lang="zh-CN" altLang="en-US" sz="1700" dirty="0" smtClean="0">
                <a:solidFill>
                  <a:srgbClr val="9900CC"/>
                </a:solidFill>
                <a:latin typeface="微软雅黑" panose="020B0503020204020204" pitchFamily="34" charset="-122"/>
                <a:ea typeface="微软雅黑" panose="020B0503020204020204" pitchFamily="34" charset="-122"/>
              </a:rPr>
              <a:t>元素的个数。</a:t>
            </a:r>
          </a:p>
          <a:p>
            <a:pPr>
              <a:lnSpc>
                <a:spcPct val="150000"/>
              </a:lnSpc>
            </a:pPr>
            <a:r>
              <a:rPr lang="it-IT" altLang="zh-CN" sz="1700" dirty="0" smtClean="0">
                <a:latin typeface="微软雅黑" panose="020B0503020204020204" pitchFamily="34" charset="-122"/>
                <a:ea typeface="微软雅黑" panose="020B0503020204020204" pitchFamily="34" charset="-122"/>
              </a:rPr>
              <a:t>int Length(QQ);</a:t>
            </a:r>
          </a:p>
          <a:p>
            <a:pPr>
              <a:lnSpc>
                <a:spcPct val="150000"/>
              </a:lnSpc>
            </a:pPr>
            <a:endParaRPr lang="it-IT"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solidFill>
                  <a:srgbClr val="9900CC"/>
                </a:solidFill>
                <a:latin typeface="微软雅黑" panose="020B0503020204020204" pitchFamily="34" charset="-122"/>
                <a:ea typeface="微软雅黑" panose="020B0503020204020204" pitchFamily="34" charset="-122"/>
              </a:rPr>
              <a:t>9</a:t>
            </a:r>
            <a:r>
              <a:rPr lang="zh-CN" altLang="en-US" sz="1700" dirty="0" smtClean="0">
                <a:solidFill>
                  <a:srgbClr val="9900CC"/>
                </a:solidFill>
                <a:latin typeface="微软雅黑" panose="020B0503020204020204" pitchFamily="34" charset="-122"/>
                <a:ea typeface="微软雅黑" panose="020B0503020204020204" pitchFamily="34" charset="-122"/>
              </a:rPr>
              <a:t>）获取队头元素，返回值：</a:t>
            </a:r>
            <a:r>
              <a:rPr lang="en-US" altLang="zh-CN" sz="1700" dirty="0" smtClean="0">
                <a:solidFill>
                  <a:srgbClr val="9900CC"/>
                </a:solidFill>
                <a:latin typeface="微软雅黑" panose="020B0503020204020204" pitchFamily="34" charset="-122"/>
                <a:ea typeface="微软雅黑" panose="020B0503020204020204" pitchFamily="34" charset="-122"/>
              </a:rPr>
              <a:t>0-</a:t>
            </a:r>
            <a:r>
              <a:rPr lang="zh-CN" altLang="en-US" sz="1700" dirty="0" smtClean="0">
                <a:solidFill>
                  <a:srgbClr val="9900CC"/>
                </a:solidFill>
                <a:latin typeface="微软雅黑" panose="020B0503020204020204" pitchFamily="34" charset="-122"/>
                <a:ea typeface="微软雅黑" panose="020B0503020204020204" pitchFamily="34" charset="-122"/>
              </a:rPr>
              <a:t>失败；</a:t>
            </a:r>
            <a:r>
              <a:rPr lang="en-US" altLang="zh-CN" sz="1700" dirty="0" smtClean="0">
                <a:solidFill>
                  <a:srgbClr val="9900CC"/>
                </a:solidFill>
                <a:latin typeface="微软雅黑" panose="020B0503020204020204" pitchFamily="34" charset="-122"/>
                <a:ea typeface="微软雅黑" panose="020B0503020204020204" pitchFamily="34" charset="-122"/>
              </a:rPr>
              <a:t>1-</a:t>
            </a:r>
            <a:r>
              <a:rPr lang="zh-CN" altLang="en-US" sz="1700" dirty="0" smtClean="0">
                <a:solidFill>
                  <a:srgbClr val="9900CC"/>
                </a:solidFill>
                <a:latin typeface="微软雅黑" panose="020B0503020204020204" pitchFamily="34" charset="-122"/>
                <a:ea typeface="微软雅黑" panose="020B0503020204020204" pitchFamily="34" charset="-122"/>
              </a:rPr>
              <a:t>成功。</a:t>
            </a:r>
          </a:p>
          <a:p>
            <a:pPr>
              <a:lnSpc>
                <a:spcPct val="150000"/>
              </a:lnSpc>
            </a:pPr>
            <a:r>
              <a:rPr lang="it-IT" altLang="zh-CN" sz="1700" dirty="0" smtClean="0">
                <a:latin typeface="微软雅黑" panose="020B0503020204020204" pitchFamily="34" charset="-122"/>
                <a:ea typeface="微软雅黑" panose="020B0503020204020204" pitchFamily="34" charset="-122"/>
              </a:rPr>
              <a:t>int GetHead(QQ,ee);</a:t>
            </a: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830997"/>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队列的顺序存储实现</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1">
            <a:extLst>
              <a:ext uri="{FF2B5EF4-FFF2-40B4-BE49-F238E27FC236}">
                <a16:creationId xmlns:a16="http://schemas.microsoft.com/office/drawing/2014/main" xmlns="" id="{9EBE7EC0-2F2A-4A9F-BB83-DBE4093374F9}"/>
              </a:ext>
            </a:extLst>
          </p:cNvPr>
          <p:cNvSpPr txBox="1"/>
          <p:nvPr/>
        </p:nvSpPr>
        <p:spPr>
          <a:xfrm>
            <a:off x="548619" y="4023451"/>
            <a:ext cx="9724913" cy="877163"/>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源代码在视频发布后的视频简介中，清单如下：</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zh-CN" altLang="en-US" sz="1700" dirty="0" smtClean="0">
                <a:latin typeface="微软雅黑" panose="020B0503020204020204" pitchFamily="34" charset="-122"/>
                <a:ea typeface="微软雅黑" panose="020B0503020204020204" pitchFamily="34" charset="-122"/>
              </a:rPr>
              <a:t>    </a:t>
            </a:r>
            <a:r>
              <a:rPr lang="en-US" altLang="zh-CN" sz="1700" dirty="0" smtClean="0">
                <a:latin typeface="微软雅黑" panose="020B0503020204020204" pitchFamily="34" charset="-122"/>
                <a:ea typeface="微软雅黑" panose="020B0503020204020204" pitchFamily="34" charset="-122"/>
              </a:rPr>
              <a:t>1</a:t>
            </a:r>
            <a:r>
              <a:rPr lang="zh-CN" altLang="en-US" sz="1700" dirty="0" smtClean="0">
                <a:latin typeface="微软雅黑" panose="020B0503020204020204" pitchFamily="34" charset="-122"/>
                <a:ea typeface="微软雅黑" panose="020B0503020204020204" pitchFamily="34" charset="-122"/>
              </a:rPr>
              <a:t>）程序名： </a:t>
            </a:r>
            <a:r>
              <a:rPr lang="en-US" altLang="zh-CN" sz="1700" dirty="0" smtClean="0">
                <a:latin typeface="微软雅黑" panose="020B0503020204020204" pitchFamily="34" charset="-122"/>
                <a:ea typeface="微软雅黑" panose="020B0503020204020204" pitchFamily="34" charset="-122"/>
              </a:rPr>
              <a:t>seqqueue1.c</a:t>
            </a:r>
            <a:r>
              <a:rPr lang="zh-CN" altLang="en-US" sz="1700" dirty="0" smtClean="0">
                <a:latin typeface="微软雅黑" panose="020B0503020204020204" pitchFamily="34" charset="-122"/>
                <a:ea typeface="微软雅黑" panose="020B0503020204020204" pitchFamily="34" charset="-122"/>
              </a:rPr>
              <a:t>，此程序演示循环队列的数组实现，队尾指针指向队尾的下一个元素。</a:t>
            </a:r>
            <a:endParaRPr lang="en-US" altLang="zh-CN" sz="1700" dirty="0" smtClean="0">
              <a:latin typeface="微软雅黑" panose="020B0503020204020204" pitchFamily="34" charset="-122"/>
              <a:ea typeface="微软雅黑" panose="020B0503020204020204" pitchFamily="34" charset="-122"/>
            </a:endParaRPr>
          </a:p>
        </p:txBody>
      </p:sp>
      <p:pic>
        <p:nvPicPr>
          <p:cNvPr id="5123" name="Picture 3"/>
          <p:cNvPicPr>
            <a:picLocks noChangeAspect="1" noChangeArrowheads="1"/>
          </p:cNvPicPr>
          <p:nvPr/>
        </p:nvPicPr>
        <p:blipFill>
          <a:blip r:embed="rId2"/>
          <a:srcRect/>
          <a:stretch>
            <a:fillRect/>
          </a:stretch>
        </p:blipFill>
        <p:spPr bwMode="auto">
          <a:xfrm>
            <a:off x="1014021" y="1441076"/>
            <a:ext cx="8742363" cy="2362200"/>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830997"/>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队列的顺序存储实现</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1">
            <a:extLst>
              <a:ext uri="{FF2B5EF4-FFF2-40B4-BE49-F238E27FC236}">
                <a16:creationId xmlns:a16="http://schemas.microsoft.com/office/drawing/2014/main" xmlns="" id="{9EBE7EC0-2F2A-4A9F-BB83-DBE4093374F9}"/>
              </a:ext>
            </a:extLst>
          </p:cNvPr>
          <p:cNvSpPr txBox="1"/>
          <p:nvPr/>
        </p:nvSpPr>
        <p:spPr>
          <a:xfrm>
            <a:off x="548619" y="4023451"/>
            <a:ext cx="9724913" cy="1269578"/>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源代码在视频发布后的视频简介中，清单如下：</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zh-CN" altLang="en-US" sz="1700" dirty="0" smtClean="0">
                <a:latin typeface="微软雅黑" panose="020B0503020204020204" pitchFamily="34" charset="-122"/>
                <a:ea typeface="微软雅黑" panose="020B0503020204020204" pitchFamily="34" charset="-122"/>
              </a:rPr>
              <a:t>    </a:t>
            </a:r>
            <a:r>
              <a:rPr lang="en-US" altLang="zh-CN" sz="1700" dirty="0" smtClean="0">
                <a:latin typeface="微软雅黑" panose="020B0503020204020204" pitchFamily="34" charset="-122"/>
                <a:ea typeface="微软雅黑" panose="020B0503020204020204" pitchFamily="34" charset="-122"/>
              </a:rPr>
              <a:t>1</a:t>
            </a:r>
            <a:r>
              <a:rPr lang="zh-CN" altLang="en-US" sz="1700" dirty="0" smtClean="0">
                <a:latin typeface="微软雅黑" panose="020B0503020204020204" pitchFamily="34" charset="-122"/>
                <a:ea typeface="微软雅黑" panose="020B0503020204020204" pitchFamily="34" charset="-122"/>
              </a:rPr>
              <a:t>）程序名： </a:t>
            </a:r>
            <a:r>
              <a:rPr lang="en-US" altLang="zh-CN" sz="1700" dirty="0" smtClean="0">
                <a:latin typeface="微软雅黑" panose="020B0503020204020204" pitchFamily="34" charset="-122"/>
                <a:ea typeface="微软雅黑" panose="020B0503020204020204" pitchFamily="34" charset="-122"/>
              </a:rPr>
              <a:t>seqqueue2.c</a:t>
            </a:r>
            <a:r>
              <a:rPr lang="zh-CN" altLang="en-US" sz="1700" dirty="0" smtClean="0">
                <a:latin typeface="微软雅黑" panose="020B0503020204020204" pitchFamily="34" charset="-122"/>
                <a:ea typeface="微软雅黑" panose="020B0503020204020204" pitchFamily="34" charset="-122"/>
              </a:rPr>
              <a:t>，此程序演示循环队列的数组实现，队尾指针指向队尾的下一个元素，增加了</a:t>
            </a:r>
            <a:r>
              <a:rPr lang="en-US" altLang="zh-CN" sz="1700" dirty="0" smtClean="0">
                <a:latin typeface="微软雅黑" panose="020B0503020204020204" pitchFamily="34" charset="-122"/>
                <a:ea typeface="微软雅黑" panose="020B0503020204020204" pitchFamily="34" charset="-122"/>
              </a:rPr>
              <a:t>length</a:t>
            </a:r>
            <a:r>
              <a:rPr lang="zh-CN" altLang="en-US" sz="1700" dirty="0" smtClean="0">
                <a:latin typeface="微软雅黑" panose="020B0503020204020204" pitchFamily="34" charset="-122"/>
                <a:ea typeface="微软雅黑" panose="020B0503020204020204" pitchFamily="34" charset="-122"/>
              </a:rPr>
              <a:t>的辅助变量。</a:t>
            </a:r>
            <a:endParaRPr lang="en-US" altLang="zh-CN" sz="1700" dirty="0" smtClean="0">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p:nvPicPr>
        <p:blipFill>
          <a:blip r:embed="rId2"/>
          <a:srcRect/>
          <a:stretch>
            <a:fillRect/>
          </a:stretch>
        </p:blipFill>
        <p:spPr bwMode="auto">
          <a:xfrm>
            <a:off x="956702" y="1284979"/>
            <a:ext cx="8770937" cy="2609850"/>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830997"/>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队列的顺序存储实现</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1">
            <a:extLst>
              <a:ext uri="{FF2B5EF4-FFF2-40B4-BE49-F238E27FC236}">
                <a16:creationId xmlns:a16="http://schemas.microsoft.com/office/drawing/2014/main" xmlns="" id="{9EBE7EC0-2F2A-4A9F-BB83-DBE4093374F9}"/>
              </a:ext>
            </a:extLst>
          </p:cNvPr>
          <p:cNvSpPr txBox="1"/>
          <p:nvPr/>
        </p:nvSpPr>
        <p:spPr>
          <a:xfrm>
            <a:off x="548619" y="4023451"/>
            <a:ext cx="9724913" cy="1269578"/>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源代码在视频发布后的视频简介中，清单如下：</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zh-CN" altLang="en-US" sz="1700" dirty="0" smtClean="0">
                <a:latin typeface="微软雅黑" panose="020B0503020204020204" pitchFamily="34" charset="-122"/>
                <a:ea typeface="微软雅黑" panose="020B0503020204020204" pitchFamily="34" charset="-122"/>
              </a:rPr>
              <a:t>    </a:t>
            </a:r>
            <a:r>
              <a:rPr lang="en-US" altLang="zh-CN" sz="1700" dirty="0" smtClean="0">
                <a:latin typeface="微软雅黑" panose="020B0503020204020204" pitchFamily="34" charset="-122"/>
                <a:ea typeface="微软雅黑" panose="020B0503020204020204" pitchFamily="34" charset="-122"/>
              </a:rPr>
              <a:t>1</a:t>
            </a:r>
            <a:r>
              <a:rPr lang="zh-CN" altLang="en-US" sz="1700" dirty="0" smtClean="0">
                <a:latin typeface="微软雅黑" panose="020B0503020204020204" pitchFamily="34" charset="-122"/>
                <a:ea typeface="微软雅黑" panose="020B0503020204020204" pitchFamily="34" charset="-122"/>
              </a:rPr>
              <a:t>）程序名： </a:t>
            </a:r>
            <a:r>
              <a:rPr lang="en-US" altLang="zh-CN" sz="1700" dirty="0" smtClean="0">
                <a:latin typeface="微软雅黑" panose="020B0503020204020204" pitchFamily="34" charset="-122"/>
                <a:ea typeface="微软雅黑" panose="020B0503020204020204" pitchFamily="34" charset="-122"/>
              </a:rPr>
              <a:t>seqqueue3.c</a:t>
            </a:r>
            <a:r>
              <a:rPr lang="zh-CN" altLang="en-US" sz="1700" dirty="0" smtClean="0">
                <a:latin typeface="微软雅黑" panose="020B0503020204020204" pitchFamily="34" charset="-122"/>
                <a:ea typeface="微软雅黑" panose="020B0503020204020204" pitchFamily="34" charset="-122"/>
              </a:rPr>
              <a:t>，此程序演示循环队列的数组实现，队尾指针指向队尾元素，没有</a:t>
            </a:r>
            <a:r>
              <a:rPr lang="en-US" altLang="zh-CN" sz="1700" dirty="0" smtClean="0">
                <a:latin typeface="微软雅黑" panose="020B0503020204020204" pitchFamily="34" charset="-122"/>
                <a:ea typeface="微软雅黑" panose="020B0503020204020204" pitchFamily="34" charset="-122"/>
              </a:rPr>
              <a:t>length</a:t>
            </a:r>
            <a:r>
              <a:rPr lang="zh-CN" altLang="en-US" sz="1700" dirty="0" smtClean="0">
                <a:latin typeface="微软雅黑" panose="020B0503020204020204" pitchFamily="34" charset="-122"/>
                <a:ea typeface="微软雅黑" panose="020B0503020204020204" pitchFamily="34" charset="-122"/>
              </a:rPr>
              <a:t>的辅助变量。</a:t>
            </a:r>
            <a:endParaRPr lang="en-US" altLang="zh-CN" sz="1700" dirty="0" smtClean="0">
              <a:latin typeface="微软雅黑" panose="020B0503020204020204" pitchFamily="34" charset="-122"/>
              <a:ea typeface="微软雅黑" panose="020B0503020204020204" pitchFamily="34" charset="-122"/>
            </a:endParaRPr>
          </a:p>
        </p:txBody>
      </p:sp>
      <p:pic>
        <p:nvPicPr>
          <p:cNvPr id="5123" name="Picture 3"/>
          <p:cNvPicPr>
            <a:picLocks noChangeAspect="1" noChangeArrowheads="1"/>
          </p:cNvPicPr>
          <p:nvPr/>
        </p:nvPicPr>
        <p:blipFill>
          <a:blip r:embed="rId2"/>
          <a:srcRect/>
          <a:stretch>
            <a:fillRect/>
          </a:stretch>
        </p:blipFill>
        <p:spPr bwMode="auto">
          <a:xfrm>
            <a:off x="1014021" y="1441076"/>
            <a:ext cx="8742363" cy="2362200"/>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830997"/>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队列的顺序存储实现</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1">
            <a:extLst>
              <a:ext uri="{FF2B5EF4-FFF2-40B4-BE49-F238E27FC236}">
                <a16:creationId xmlns:a16="http://schemas.microsoft.com/office/drawing/2014/main" xmlns="" id="{9EBE7EC0-2F2A-4A9F-BB83-DBE4093374F9}"/>
              </a:ext>
            </a:extLst>
          </p:cNvPr>
          <p:cNvSpPr txBox="1"/>
          <p:nvPr/>
        </p:nvSpPr>
        <p:spPr>
          <a:xfrm>
            <a:off x="548619" y="4023451"/>
            <a:ext cx="9724913" cy="1269578"/>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源代码在视频发布后的视频简介中，清单如下：</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zh-CN" altLang="en-US" sz="1700" dirty="0" smtClean="0">
                <a:latin typeface="微软雅黑" panose="020B0503020204020204" pitchFamily="34" charset="-122"/>
                <a:ea typeface="微软雅黑" panose="020B0503020204020204" pitchFamily="34" charset="-122"/>
              </a:rPr>
              <a:t>    </a:t>
            </a:r>
            <a:r>
              <a:rPr lang="en-US" altLang="zh-CN" sz="1700" dirty="0" smtClean="0">
                <a:latin typeface="微软雅黑" panose="020B0503020204020204" pitchFamily="34" charset="-122"/>
                <a:ea typeface="微软雅黑" panose="020B0503020204020204" pitchFamily="34" charset="-122"/>
              </a:rPr>
              <a:t>1</a:t>
            </a:r>
            <a:r>
              <a:rPr lang="zh-CN" altLang="en-US" sz="1700" dirty="0" smtClean="0">
                <a:latin typeface="微软雅黑" panose="020B0503020204020204" pitchFamily="34" charset="-122"/>
                <a:ea typeface="微软雅黑" panose="020B0503020204020204" pitchFamily="34" charset="-122"/>
              </a:rPr>
              <a:t>）程序名： </a:t>
            </a:r>
            <a:r>
              <a:rPr lang="en-US" altLang="zh-CN" sz="1700" dirty="0" smtClean="0">
                <a:latin typeface="微软雅黑" panose="020B0503020204020204" pitchFamily="34" charset="-122"/>
                <a:ea typeface="微软雅黑" panose="020B0503020204020204" pitchFamily="34" charset="-122"/>
              </a:rPr>
              <a:t>seqqueue4.c</a:t>
            </a:r>
            <a:r>
              <a:rPr lang="zh-CN" altLang="en-US" sz="1700" dirty="0" smtClean="0">
                <a:latin typeface="微软雅黑" panose="020B0503020204020204" pitchFamily="34" charset="-122"/>
                <a:ea typeface="微软雅黑" panose="020B0503020204020204" pitchFamily="34" charset="-122"/>
              </a:rPr>
              <a:t>，此程序演示循环队列的数组实现，队尾指针指向队尾元素，增加了</a:t>
            </a:r>
            <a:r>
              <a:rPr lang="en-US" altLang="zh-CN" sz="1700" dirty="0" smtClean="0">
                <a:latin typeface="微软雅黑" panose="020B0503020204020204" pitchFamily="34" charset="-122"/>
                <a:ea typeface="微软雅黑" panose="020B0503020204020204" pitchFamily="34" charset="-122"/>
              </a:rPr>
              <a:t>length</a:t>
            </a:r>
            <a:r>
              <a:rPr lang="zh-CN" altLang="en-US" sz="1700" dirty="0" smtClean="0">
                <a:latin typeface="微软雅黑" panose="020B0503020204020204" pitchFamily="34" charset="-122"/>
                <a:ea typeface="微软雅黑" panose="020B0503020204020204" pitchFamily="34" charset="-122"/>
              </a:rPr>
              <a:t>的辅助变量。</a:t>
            </a:r>
            <a:endParaRPr lang="en-US" altLang="zh-CN" sz="1700" dirty="0" smtClean="0">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p:nvPicPr>
        <p:blipFill>
          <a:blip r:embed="rId2"/>
          <a:srcRect/>
          <a:stretch>
            <a:fillRect/>
          </a:stretch>
        </p:blipFill>
        <p:spPr bwMode="auto">
          <a:xfrm>
            <a:off x="956702" y="1284979"/>
            <a:ext cx="8770937" cy="2609850"/>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830997"/>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数据对象</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925137"/>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1" name="文本框 1">
            <a:extLst>
              <a:ext uri="{FF2B5EF4-FFF2-40B4-BE49-F238E27FC236}">
                <a16:creationId xmlns:a16="http://schemas.microsoft.com/office/drawing/2014/main" xmlns="" id="{9EBE7EC0-2F2A-4A9F-BB83-DBE4093374F9}"/>
              </a:ext>
            </a:extLst>
          </p:cNvPr>
          <p:cNvSpPr txBox="1"/>
          <p:nvPr/>
        </p:nvSpPr>
        <p:spPr>
          <a:xfrm>
            <a:off x="1387752" y="1231620"/>
            <a:ext cx="8875059" cy="1338828"/>
          </a:xfrm>
          <a:prstGeom prst="rect">
            <a:avLst/>
          </a:prstGeom>
          <a:noFill/>
        </p:spPr>
        <p:txBody>
          <a:bodyPr wrap="square" rtlCol="0">
            <a:spAutoFit/>
          </a:bodyPr>
          <a:lstStyle/>
          <a:p>
            <a:pPr>
              <a:lnSpc>
                <a:spcPct val="150000"/>
              </a:lnSpc>
            </a:pPr>
            <a:r>
              <a:rPr lang="zh-CN" altLang="en-US" dirty="0" smtClean="0">
                <a:latin typeface="微软雅黑" panose="020B0503020204020204" pitchFamily="34" charset="-122"/>
                <a:ea typeface="微软雅黑" panose="020B0503020204020204" pitchFamily="34" charset="-122"/>
              </a:rPr>
              <a:t>   数据对象是具有相同性质（特征）的数据的集合。</a:t>
            </a:r>
            <a:r>
              <a:rPr lang="zh-CN" altLang="en-US" dirty="0" smtClean="0">
                <a:solidFill>
                  <a:srgbClr val="9900CC"/>
                </a:solidFill>
                <a:latin typeface="微软雅黑" panose="020B0503020204020204" pitchFamily="34" charset="-122"/>
                <a:ea typeface="微软雅黑" panose="020B0503020204020204" pitchFamily="34" charset="-122"/>
              </a:rPr>
              <a:t> （表、实体、数据集）</a:t>
            </a:r>
            <a:endParaRPr lang="en-US" altLang="zh-CN" dirty="0" smtClean="0">
              <a:solidFill>
                <a:srgbClr val="9900CC"/>
              </a:solidFill>
              <a:latin typeface="微软雅黑" panose="020B0503020204020204" pitchFamily="34" charset="-122"/>
              <a:ea typeface="微软雅黑" panose="020B0503020204020204" pitchFamily="34" charset="-122"/>
            </a:endParaRPr>
          </a:p>
          <a:p>
            <a:pPr>
              <a:lnSpc>
                <a:spcPct val="150000"/>
              </a:lnSpc>
            </a:pPr>
            <a:r>
              <a:rPr lang="zh-CN" altLang="en-US" dirty="0" smtClean="0">
                <a:solidFill>
                  <a:srgbClr val="9900CC"/>
                </a:solidFill>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如果为超女选秀节目做一个管理系统，有超女基本信息、评委信息、赛区信息、赞助商信息、广告播放策略等数据，需要设计多个数据对象来存放不同特征的数据。</a:t>
            </a:r>
            <a:endParaRPr lang="en-US" altLang="zh-CN" dirty="0" smtClean="0">
              <a:solidFill>
                <a:srgbClr val="9900CC"/>
              </a:solidFill>
              <a:latin typeface="微软雅黑" panose="020B0503020204020204" pitchFamily="34" charset="-122"/>
              <a:ea typeface="微软雅黑" panose="020B0503020204020204" pitchFamily="34" charset="-122"/>
            </a:endParaRPr>
          </a:p>
        </p:txBody>
      </p:sp>
      <p:sp>
        <p:nvSpPr>
          <p:cNvPr id="12" name="矩形 11"/>
          <p:cNvSpPr/>
          <p:nvPr/>
        </p:nvSpPr>
        <p:spPr>
          <a:xfrm>
            <a:off x="4767486" y="926925"/>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928713"/>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926925"/>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928713"/>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930501"/>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8" name="表格 17"/>
          <p:cNvGraphicFramePr>
            <a:graphicFrameLocks noGrp="1"/>
          </p:cNvGraphicFramePr>
          <p:nvPr/>
        </p:nvGraphicFramePr>
        <p:xfrm>
          <a:off x="981243" y="3299143"/>
          <a:ext cx="10357317" cy="1645920"/>
        </p:xfrm>
        <a:graphic>
          <a:graphicData uri="http://schemas.openxmlformats.org/drawingml/2006/table">
            <a:tbl>
              <a:tblPr/>
              <a:tblGrid>
                <a:gridCol w="561800"/>
                <a:gridCol w="963489"/>
                <a:gridCol w="623943"/>
                <a:gridCol w="796066"/>
                <a:gridCol w="516367"/>
                <a:gridCol w="451821"/>
                <a:gridCol w="1667436"/>
                <a:gridCol w="4776395"/>
              </a:tblGrid>
              <a:tr h="212770">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编号</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姓名</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a:solidFill>
                            <a:srgbClr val="000000"/>
                          </a:solidFill>
                          <a:latin typeface="Arial"/>
                          <a:ea typeface="宋体"/>
                          <a:cs typeface="Times New Roman"/>
                        </a:rPr>
                        <a:t>颜值</a:t>
                      </a:r>
                      <a:endParaRPr lang="zh-CN" sz="1200" kern="10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身材</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体重</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smtClean="0">
                          <a:solidFill>
                            <a:srgbClr val="000000"/>
                          </a:solidFill>
                          <a:latin typeface="Arial"/>
                          <a:ea typeface="宋体"/>
                          <a:cs typeface="Times New Roman"/>
                        </a:rPr>
                        <a:t>身高</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出生时间</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备注</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3247">
                <a:tc>
                  <a:txBody>
                    <a:bodyPr/>
                    <a:lstStyle/>
                    <a:p>
                      <a:pPr algn="just">
                        <a:lnSpc>
                          <a:spcPct val="150000"/>
                        </a:lnSpc>
                        <a:spcBef>
                          <a:spcPts val="400"/>
                        </a:spcBef>
                        <a:spcAft>
                          <a:spcPts val="400"/>
                        </a:spcAft>
                      </a:pPr>
                      <a:r>
                        <a:rPr lang="en-US" sz="1200" kern="100" dirty="0" smtClean="0">
                          <a:solidFill>
                            <a:srgbClr val="000000"/>
                          </a:solidFill>
                          <a:latin typeface="Arial"/>
                          <a:ea typeface="宋体"/>
                          <a:cs typeface="Times New Roman"/>
                        </a:rPr>
                        <a:t>1</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西施</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漂亮</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火辣</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a:solidFill>
                            <a:srgbClr val="000000"/>
                          </a:solidFill>
                          <a:latin typeface="Arial"/>
                          <a:ea typeface="宋体"/>
                          <a:cs typeface="Times New Roman"/>
                        </a:rPr>
                        <a:t>48.5</a:t>
                      </a:r>
                      <a:endParaRPr lang="zh-CN" sz="1200" kern="10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dirty="0">
                          <a:solidFill>
                            <a:srgbClr val="000000"/>
                          </a:solidFill>
                          <a:latin typeface="Arial"/>
                          <a:ea typeface="宋体"/>
                          <a:cs typeface="Times New Roman"/>
                        </a:rPr>
                        <a:t>170</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a:solidFill>
                            <a:srgbClr val="000000"/>
                          </a:solidFill>
                          <a:latin typeface="Arial"/>
                          <a:ea typeface="宋体"/>
                          <a:cs typeface="Times New Roman"/>
                        </a:rPr>
                        <a:t>2000-01-01 01:12:35</a:t>
                      </a:r>
                      <a:endParaRPr lang="zh-CN" sz="1200" kern="10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这是一个非常漂亮</a:t>
                      </a:r>
                      <a:r>
                        <a:rPr lang="zh-CN" sz="1200" kern="100" dirty="0" smtClean="0">
                          <a:solidFill>
                            <a:srgbClr val="000000"/>
                          </a:solidFill>
                          <a:latin typeface="Arial"/>
                          <a:ea typeface="宋体"/>
                          <a:cs typeface="Times New Roman"/>
                        </a:rPr>
                        <a:t>姑娘</a:t>
                      </a:r>
                      <a:r>
                        <a:rPr lang="zh-CN" altLang="en-US" sz="1200" kern="100" dirty="0" smtClean="0">
                          <a:solidFill>
                            <a:srgbClr val="000000"/>
                          </a:solidFill>
                          <a:latin typeface="Arial"/>
                          <a:ea typeface="宋体"/>
                          <a:cs typeface="Times New Roman"/>
                        </a:rPr>
                        <a:t>，</a:t>
                      </a:r>
                      <a:r>
                        <a:rPr lang="zh-CN" sz="1200" kern="100" dirty="0" smtClean="0">
                          <a:solidFill>
                            <a:srgbClr val="000000"/>
                          </a:solidFill>
                          <a:latin typeface="Arial"/>
                          <a:ea typeface="宋体"/>
                          <a:cs typeface="Times New Roman"/>
                        </a:rPr>
                        <a:t>老公</a:t>
                      </a:r>
                      <a:r>
                        <a:rPr lang="zh-CN" sz="1200" kern="100" dirty="0">
                          <a:solidFill>
                            <a:srgbClr val="000000"/>
                          </a:solidFill>
                          <a:latin typeface="Arial"/>
                          <a:ea typeface="宋体"/>
                          <a:cs typeface="Times New Roman"/>
                        </a:rPr>
                        <a:t>是</a:t>
                      </a:r>
                      <a:r>
                        <a:rPr lang="zh-CN" sz="1200" kern="100" dirty="0" smtClean="0">
                          <a:solidFill>
                            <a:srgbClr val="000000"/>
                          </a:solidFill>
                          <a:latin typeface="Arial"/>
                          <a:ea typeface="宋体"/>
                          <a:cs typeface="Times New Roman"/>
                        </a:rPr>
                        <a:t>夫差</a:t>
                      </a:r>
                      <a:r>
                        <a:rPr lang="zh-CN" altLang="en-US" sz="1200" kern="100" dirty="0" smtClean="0">
                          <a:solidFill>
                            <a:srgbClr val="000000"/>
                          </a:solidFill>
                          <a:latin typeface="Arial"/>
                          <a:ea typeface="宋体"/>
                          <a:cs typeface="Times New Roman"/>
                        </a:rPr>
                        <a:t>，</a:t>
                      </a:r>
                      <a:r>
                        <a:rPr lang="zh-CN" sz="1200" kern="100" dirty="0" smtClean="0">
                          <a:solidFill>
                            <a:srgbClr val="000000"/>
                          </a:solidFill>
                          <a:latin typeface="Arial"/>
                          <a:ea typeface="宋体"/>
                          <a:cs typeface="Times New Roman"/>
                        </a:rPr>
                        <a:t>男朋友</a:t>
                      </a:r>
                      <a:r>
                        <a:rPr lang="zh-CN" sz="1200" kern="100" dirty="0">
                          <a:solidFill>
                            <a:srgbClr val="000000"/>
                          </a:solidFill>
                          <a:latin typeface="Arial"/>
                          <a:ea typeface="宋体"/>
                          <a:cs typeface="Times New Roman"/>
                        </a:rPr>
                        <a:t>是范蠡。</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5910">
                <a:tc>
                  <a:txBody>
                    <a:bodyPr/>
                    <a:lstStyle/>
                    <a:p>
                      <a:pPr algn="just">
                        <a:lnSpc>
                          <a:spcPct val="150000"/>
                        </a:lnSpc>
                        <a:spcBef>
                          <a:spcPts val="400"/>
                        </a:spcBef>
                        <a:spcAft>
                          <a:spcPts val="400"/>
                        </a:spcAft>
                      </a:pPr>
                      <a:r>
                        <a:rPr lang="en-US" sz="1200" kern="100" dirty="0" smtClean="0">
                          <a:solidFill>
                            <a:srgbClr val="000000"/>
                          </a:solidFill>
                          <a:latin typeface="Arial"/>
                          <a:ea typeface="宋体"/>
                          <a:cs typeface="Times New Roman"/>
                        </a:rPr>
                        <a:t>2</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貂禅</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漂亮</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火辣</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a:solidFill>
                            <a:srgbClr val="000000"/>
                          </a:solidFill>
                          <a:latin typeface="Arial"/>
                          <a:ea typeface="宋体"/>
                          <a:cs typeface="Times New Roman"/>
                        </a:rPr>
                        <a:t>45.2</a:t>
                      </a:r>
                      <a:endParaRPr lang="zh-CN" sz="1200" kern="10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a:solidFill>
                            <a:srgbClr val="000000"/>
                          </a:solidFill>
                          <a:latin typeface="Arial"/>
                          <a:ea typeface="宋体"/>
                          <a:cs typeface="Times New Roman"/>
                        </a:rPr>
                        <a:t>168</a:t>
                      </a:r>
                      <a:endParaRPr lang="zh-CN" sz="1200" kern="10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a:solidFill>
                            <a:srgbClr val="000000"/>
                          </a:solidFill>
                          <a:latin typeface="Arial"/>
                          <a:ea typeface="宋体"/>
                          <a:cs typeface="Times New Roman"/>
                        </a:rPr>
                        <a:t>1997-08-02 12:20:38</a:t>
                      </a:r>
                      <a:endParaRPr lang="zh-CN" sz="1200" kern="10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王允真不是</a:t>
                      </a:r>
                      <a:r>
                        <a:rPr lang="zh-CN" sz="1200" kern="100" dirty="0" smtClean="0">
                          <a:solidFill>
                            <a:srgbClr val="000000"/>
                          </a:solidFill>
                          <a:latin typeface="Arial"/>
                          <a:ea typeface="宋体"/>
                          <a:cs typeface="Times New Roman"/>
                        </a:rPr>
                        <a:t>男人</a:t>
                      </a:r>
                      <a:r>
                        <a:rPr lang="zh-CN" altLang="en-US" sz="1200" kern="100" dirty="0" smtClean="0">
                          <a:solidFill>
                            <a:srgbClr val="000000"/>
                          </a:solidFill>
                          <a:latin typeface="Arial"/>
                          <a:ea typeface="宋体"/>
                          <a:cs typeface="Times New Roman"/>
                        </a:rPr>
                        <a:t>，</a:t>
                      </a:r>
                      <a:r>
                        <a:rPr lang="zh-CN" sz="1200" kern="100" dirty="0" smtClean="0">
                          <a:solidFill>
                            <a:srgbClr val="000000"/>
                          </a:solidFill>
                          <a:latin typeface="Arial"/>
                          <a:ea typeface="宋体"/>
                          <a:cs typeface="Times New Roman"/>
                        </a:rPr>
                        <a:t>干不过</a:t>
                      </a:r>
                      <a:r>
                        <a:rPr lang="zh-CN" sz="1200" kern="100" dirty="0">
                          <a:solidFill>
                            <a:srgbClr val="000000"/>
                          </a:solidFill>
                          <a:latin typeface="Arial"/>
                          <a:ea typeface="宋体"/>
                          <a:cs typeface="Times New Roman"/>
                        </a:rPr>
                        <a:t>董卓就把美人往火坑里</a:t>
                      </a:r>
                      <a:r>
                        <a:rPr lang="zh-CN" sz="1200" kern="100" dirty="0" smtClean="0">
                          <a:solidFill>
                            <a:srgbClr val="000000"/>
                          </a:solidFill>
                          <a:latin typeface="Arial"/>
                          <a:ea typeface="宋体"/>
                          <a:cs typeface="Times New Roman"/>
                        </a:rPr>
                        <a:t>推</a:t>
                      </a:r>
                      <a:r>
                        <a:rPr lang="zh-CN" altLang="en-US" sz="1200" kern="100" dirty="0" smtClean="0">
                          <a:solidFill>
                            <a:srgbClr val="000000"/>
                          </a:solidFill>
                          <a:latin typeface="Arial"/>
                          <a:ea typeface="宋体"/>
                          <a:cs typeface="Times New Roman"/>
                        </a:rPr>
                        <a:t>，</a:t>
                      </a:r>
                      <a:r>
                        <a:rPr lang="zh-CN" sz="1200" kern="100" dirty="0" smtClean="0">
                          <a:solidFill>
                            <a:srgbClr val="000000"/>
                          </a:solidFill>
                          <a:latin typeface="Arial"/>
                          <a:ea typeface="宋体"/>
                          <a:cs typeface="Times New Roman"/>
                        </a:rPr>
                        <a:t>千古罪人</a:t>
                      </a:r>
                      <a:r>
                        <a:rPr lang="zh-CN" sz="1200" kern="100" dirty="0">
                          <a:solidFill>
                            <a:srgbClr val="000000"/>
                          </a:solidFill>
                          <a:latin typeface="Arial"/>
                          <a:ea typeface="宋体"/>
                          <a:cs typeface="Times New Roman"/>
                        </a:rPr>
                        <a:t>啊。</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2770">
                <a:tc>
                  <a:txBody>
                    <a:bodyPr/>
                    <a:lstStyle/>
                    <a:p>
                      <a:pPr algn="just">
                        <a:lnSpc>
                          <a:spcPct val="150000"/>
                        </a:lnSpc>
                        <a:spcBef>
                          <a:spcPts val="400"/>
                        </a:spcBef>
                        <a:spcAft>
                          <a:spcPts val="400"/>
                        </a:spcAft>
                      </a:pPr>
                      <a:r>
                        <a:rPr lang="en-US" sz="1200" kern="100" dirty="0" smtClean="0">
                          <a:solidFill>
                            <a:srgbClr val="000000"/>
                          </a:solidFill>
                          <a:latin typeface="Arial"/>
                          <a:ea typeface="宋体"/>
                          <a:cs typeface="Times New Roman"/>
                        </a:rPr>
                        <a:t>3</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a:solidFill>
                            <a:srgbClr val="000000"/>
                          </a:solidFill>
                          <a:latin typeface="Arial"/>
                          <a:ea typeface="宋体"/>
                          <a:cs typeface="Times New Roman"/>
                        </a:rPr>
                        <a:t>妲已</a:t>
                      </a:r>
                      <a:endParaRPr lang="zh-CN" sz="1200" kern="10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漂亮</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丰满</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a:solidFill>
                            <a:srgbClr val="000000"/>
                          </a:solidFill>
                          <a:latin typeface="Arial"/>
                          <a:ea typeface="宋体"/>
                          <a:cs typeface="Times New Roman"/>
                        </a:rPr>
                        <a:t>53.6</a:t>
                      </a:r>
                      <a:endParaRPr lang="zh-CN" sz="1200" kern="10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a:solidFill>
                            <a:srgbClr val="000000"/>
                          </a:solidFill>
                          <a:latin typeface="Arial"/>
                          <a:ea typeface="宋体"/>
                          <a:cs typeface="Times New Roman"/>
                        </a:rPr>
                        <a:t>172</a:t>
                      </a:r>
                      <a:endParaRPr lang="zh-CN" sz="1200" kern="10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dirty="0">
                          <a:solidFill>
                            <a:srgbClr val="000000"/>
                          </a:solidFill>
                          <a:latin typeface="Arial"/>
                          <a:ea typeface="宋体"/>
                          <a:cs typeface="Times New Roman"/>
                        </a:rPr>
                        <a:t>1998-03-03 10:50:33</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如果商真的因我而</a:t>
                      </a:r>
                      <a:r>
                        <a:rPr lang="zh-CN" sz="1200" kern="100" dirty="0" smtClean="0">
                          <a:solidFill>
                            <a:srgbClr val="000000"/>
                          </a:solidFill>
                          <a:latin typeface="Arial"/>
                          <a:ea typeface="宋体"/>
                          <a:cs typeface="Times New Roman"/>
                        </a:rPr>
                        <a:t>亡</a:t>
                      </a:r>
                      <a:r>
                        <a:rPr lang="zh-CN" altLang="en-US" sz="1200" kern="100" dirty="0" smtClean="0">
                          <a:solidFill>
                            <a:srgbClr val="000000"/>
                          </a:solidFill>
                          <a:latin typeface="Arial"/>
                          <a:ea typeface="宋体"/>
                          <a:cs typeface="Times New Roman"/>
                        </a:rPr>
                        <a:t>，</a:t>
                      </a:r>
                      <a:r>
                        <a:rPr lang="zh-CN" sz="1200" kern="100" dirty="0" smtClean="0">
                          <a:solidFill>
                            <a:srgbClr val="000000"/>
                          </a:solidFill>
                          <a:latin typeface="Arial"/>
                          <a:ea typeface="宋体"/>
                          <a:cs typeface="Times New Roman"/>
                        </a:rPr>
                        <a:t>您</a:t>
                      </a:r>
                      <a:r>
                        <a:rPr lang="zh-CN" sz="1200" kern="100" dirty="0">
                          <a:solidFill>
                            <a:srgbClr val="000000"/>
                          </a:solidFill>
                          <a:latin typeface="Arial"/>
                          <a:ea typeface="宋体"/>
                          <a:cs typeface="Times New Roman"/>
                        </a:rPr>
                        <a:t>们男人做什么去了？</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9809">
                <a:tc>
                  <a:txBody>
                    <a:bodyPr/>
                    <a:lstStyle/>
                    <a:p>
                      <a:pPr algn="just">
                        <a:lnSpc>
                          <a:spcPct val="150000"/>
                        </a:lnSpc>
                        <a:spcBef>
                          <a:spcPts val="400"/>
                        </a:spcBef>
                        <a:spcAft>
                          <a:spcPts val="400"/>
                        </a:spcAft>
                      </a:pPr>
                      <a:r>
                        <a:rPr lang="en-US" sz="1200" kern="100" dirty="0" smtClean="0">
                          <a:solidFill>
                            <a:srgbClr val="000000"/>
                          </a:solidFill>
                          <a:latin typeface="Arial"/>
                          <a:ea typeface="宋体"/>
                          <a:cs typeface="Times New Roman"/>
                        </a:rPr>
                        <a:t>4</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smtClean="0">
                          <a:solidFill>
                            <a:srgbClr val="000000"/>
                          </a:solidFill>
                          <a:latin typeface="Arial"/>
                          <a:ea typeface="宋体"/>
                          <a:cs typeface="Times New Roman"/>
                        </a:rPr>
                        <a:t>芙蓉姐姐</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猪扒</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smtClean="0">
                          <a:solidFill>
                            <a:srgbClr val="000000"/>
                          </a:solidFill>
                          <a:latin typeface="Arial"/>
                          <a:ea typeface="宋体"/>
                          <a:cs typeface="Times New Roman"/>
                        </a:rPr>
                        <a:t>膘肥体</a:t>
                      </a:r>
                      <a:r>
                        <a:rPr lang="zh-CN" sz="1200" kern="100" dirty="0">
                          <a:solidFill>
                            <a:srgbClr val="000000"/>
                          </a:solidFill>
                          <a:latin typeface="Arial"/>
                          <a:ea typeface="宋体"/>
                          <a:cs typeface="Times New Roman"/>
                        </a:rPr>
                        <a:t>壮</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a:solidFill>
                            <a:srgbClr val="000000"/>
                          </a:solidFill>
                          <a:latin typeface="Arial"/>
                          <a:ea typeface="宋体"/>
                          <a:cs typeface="Times New Roman"/>
                        </a:rPr>
                        <a:t>85.8</a:t>
                      </a:r>
                      <a:endParaRPr lang="zh-CN" sz="1200" kern="10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a:solidFill>
                            <a:srgbClr val="000000"/>
                          </a:solidFill>
                          <a:latin typeface="Arial"/>
                          <a:ea typeface="宋体"/>
                          <a:cs typeface="Times New Roman"/>
                        </a:rPr>
                        <a:t>171</a:t>
                      </a:r>
                      <a:endParaRPr lang="zh-CN" sz="1200" kern="10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a:solidFill>
                            <a:srgbClr val="000000"/>
                          </a:solidFill>
                          <a:latin typeface="Arial"/>
                          <a:ea typeface="宋体"/>
                          <a:cs typeface="Times New Roman"/>
                        </a:rPr>
                        <a:t>1980-05-05 10:11:55</a:t>
                      </a:r>
                      <a:endParaRPr lang="zh-CN" sz="1200" kern="10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sz="1200" kern="100" dirty="0">
                          <a:solidFill>
                            <a:srgbClr val="000000"/>
                          </a:solidFill>
                          <a:latin typeface="Arial"/>
                          <a:ea typeface="宋体"/>
                          <a:cs typeface="Times New Roman"/>
                        </a:rPr>
                        <a:t>如果不努力学习</a:t>
                      </a:r>
                      <a:r>
                        <a:rPr lang="zh-CN" sz="1200" kern="100" dirty="0" smtClean="0">
                          <a:solidFill>
                            <a:srgbClr val="000000"/>
                          </a:solidFill>
                          <a:latin typeface="Arial"/>
                          <a:ea typeface="宋体"/>
                          <a:cs typeface="Times New Roman"/>
                        </a:rPr>
                        <a:t>技术</a:t>
                      </a:r>
                      <a:r>
                        <a:rPr lang="zh-CN" altLang="en-US" sz="1200" kern="100" dirty="0" smtClean="0">
                          <a:solidFill>
                            <a:srgbClr val="000000"/>
                          </a:solidFill>
                          <a:latin typeface="Arial"/>
                          <a:ea typeface="宋体"/>
                          <a:cs typeface="Times New Roman"/>
                        </a:rPr>
                        <a:t>，</a:t>
                      </a:r>
                      <a:r>
                        <a:rPr lang="zh-CN" sz="1200" kern="100" dirty="0" smtClean="0">
                          <a:solidFill>
                            <a:srgbClr val="000000"/>
                          </a:solidFill>
                          <a:latin typeface="Arial"/>
                          <a:ea typeface="宋体"/>
                          <a:cs typeface="Times New Roman"/>
                        </a:rPr>
                        <a:t>将来</a:t>
                      </a:r>
                      <a:r>
                        <a:rPr lang="zh-CN" sz="1200" kern="100" dirty="0">
                          <a:solidFill>
                            <a:srgbClr val="000000"/>
                          </a:solidFill>
                          <a:latin typeface="Arial"/>
                          <a:ea typeface="宋体"/>
                          <a:cs typeface="Times New Roman"/>
                        </a:rPr>
                        <a:t>就会娶个芙蓉</a:t>
                      </a:r>
                      <a:r>
                        <a:rPr lang="zh-CN" sz="1200" kern="100" dirty="0" smtClean="0">
                          <a:solidFill>
                            <a:srgbClr val="000000"/>
                          </a:solidFill>
                          <a:latin typeface="Arial"/>
                          <a:ea typeface="宋体"/>
                          <a:cs typeface="Times New Roman"/>
                        </a:rPr>
                        <a:t>姐姐</a:t>
                      </a:r>
                      <a:r>
                        <a:rPr lang="zh-CN" altLang="en-US" sz="1200" kern="100" dirty="0" smtClean="0">
                          <a:solidFill>
                            <a:srgbClr val="000000"/>
                          </a:solidFill>
                          <a:latin typeface="Arial"/>
                          <a:ea typeface="宋体"/>
                          <a:cs typeface="Times New Roman"/>
                        </a:rPr>
                        <a:t>，</a:t>
                      </a:r>
                      <a:r>
                        <a:rPr lang="zh-CN" sz="1200" kern="100" dirty="0" smtClean="0">
                          <a:solidFill>
                            <a:srgbClr val="000000"/>
                          </a:solidFill>
                          <a:latin typeface="Arial"/>
                          <a:ea typeface="宋体"/>
                          <a:cs typeface="Times New Roman"/>
                        </a:rPr>
                        <a:t>哼哼</a:t>
                      </a:r>
                      <a:r>
                        <a:rPr lang="zh-CN" sz="1200" kern="100" dirty="0">
                          <a:solidFill>
                            <a:srgbClr val="000000"/>
                          </a:solidFill>
                          <a:latin typeface="Arial"/>
                          <a:ea typeface="宋体"/>
                          <a:cs typeface="Times New Roman"/>
                        </a:rPr>
                        <a:t>。</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6668">
                <a:tc>
                  <a:txBody>
                    <a:bodyPr/>
                    <a:lstStyle/>
                    <a:p>
                      <a:pPr algn="just">
                        <a:lnSpc>
                          <a:spcPct val="150000"/>
                        </a:lnSpc>
                        <a:spcBef>
                          <a:spcPts val="400"/>
                        </a:spcBef>
                        <a:spcAft>
                          <a:spcPts val="400"/>
                        </a:spcAft>
                      </a:pPr>
                      <a:r>
                        <a:rPr lang="en-US" sz="1200" kern="100" dirty="0" smtClean="0">
                          <a:solidFill>
                            <a:srgbClr val="000000"/>
                          </a:solidFill>
                          <a:latin typeface="Arial"/>
                          <a:ea typeface="宋体"/>
                          <a:cs typeface="Times New Roman"/>
                        </a:rPr>
                        <a:t>5</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altLang="en-US" sz="1200" kern="100" dirty="0" smtClean="0">
                          <a:solidFill>
                            <a:srgbClr val="000000"/>
                          </a:solidFill>
                          <a:latin typeface="Arial"/>
                          <a:ea typeface="宋体"/>
                          <a:cs typeface="Times New Roman"/>
                        </a:rPr>
                        <a:t>范冰冰</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altLang="en-US" sz="1200" kern="100" dirty="0" smtClean="0">
                          <a:solidFill>
                            <a:srgbClr val="000000"/>
                          </a:solidFill>
                          <a:latin typeface="Arial"/>
                          <a:ea typeface="宋体"/>
                          <a:cs typeface="Times New Roman"/>
                        </a:rPr>
                        <a:t>漂亮</a:t>
                      </a:r>
                      <a:endParaRPr lang="en-US" sz="1200" kern="100" dirty="0">
                        <a:solidFill>
                          <a:srgbClr val="000000"/>
                        </a:solidFill>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altLang="en-US" sz="1200" kern="100" dirty="0" smtClean="0">
                          <a:solidFill>
                            <a:srgbClr val="000000"/>
                          </a:solidFill>
                          <a:latin typeface="Arial"/>
                          <a:ea typeface="宋体"/>
                          <a:cs typeface="Times New Roman"/>
                        </a:rPr>
                        <a:t>火树银花</a:t>
                      </a:r>
                      <a:endParaRPr lang="en-US" sz="1200" kern="100" dirty="0">
                        <a:solidFill>
                          <a:srgbClr val="000000"/>
                        </a:solidFill>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dirty="0" smtClean="0">
                          <a:solidFill>
                            <a:srgbClr val="000000"/>
                          </a:solidFill>
                          <a:latin typeface="Arial"/>
                          <a:ea typeface="宋体"/>
                          <a:cs typeface="Times New Roman"/>
                        </a:rPr>
                        <a:t>49.5</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dirty="0" smtClean="0">
                          <a:solidFill>
                            <a:srgbClr val="000000"/>
                          </a:solidFill>
                          <a:latin typeface="Arial"/>
                          <a:ea typeface="宋体"/>
                          <a:cs typeface="Times New Roman"/>
                        </a:rPr>
                        <a:t>170</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en-US" sz="1200" kern="100" dirty="0" smtClean="0">
                          <a:solidFill>
                            <a:srgbClr val="000000"/>
                          </a:solidFill>
                          <a:latin typeface="Arial"/>
                          <a:ea typeface="宋体"/>
                          <a:cs typeface="Times New Roman"/>
                        </a:rPr>
                        <a:t>1985-12-08 </a:t>
                      </a:r>
                      <a:r>
                        <a:rPr lang="en-US" sz="1200" kern="100" dirty="0">
                          <a:solidFill>
                            <a:srgbClr val="000000"/>
                          </a:solidFill>
                          <a:latin typeface="Arial"/>
                          <a:ea typeface="宋体"/>
                          <a:cs typeface="Times New Roman"/>
                        </a:rPr>
                        <a:t>12:10:35</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zh-CN" altLang="en-US" sz="1200" kern="100" dirty="0" smtClean="0">
                          <a:solidFill>
                            <a:srgbClr val="000000"/>
                          </a:solidFill>
                          <a:latin typeface="Arial"/>
                          <a:ea typeface="宋体"/>
                          <a:cs typeface="Times New Roman"/>
                        </a:rPr>
                        <a:t>这个年代怎么了，女神也有嫁不出去的</a:t>
                      </a:r>
                      <a:r>
                        <a:rPr lang="zh-CN" sz="1200" kern="100" dirty="0" smtClean="0">
                          <a:solidFill>
                            <a:srgbClr val="000000"/>
                          </a:solidFill>
                          <a:latin typeface="Arial"/>
                          <a:ea typeface="宋体"/>
                          <a:cs typeface="Times New Roman"/>
                        </a:rPr>
                        <a:t>。</a:t>
                      </a:r>
                      <a:endParaRPr lang="zh-CN" sz="120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830997"/>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队列的链式存储实现</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1">
            <a:extLst>
              <a:ext uri="{FF2B5EF4-FFF2-40B4-BE49-F238E27FC236}">
                <a16:creationId xmlns:a16="http://schemas.microsoft.com/office/drawing/2014/main" xmlns="" id="{9EBE7EC0-2F2A-4A9F-BB83-DBE4093374F9}"/>
              </a:ext>
            </a:extLst>
          </p:cNvPr>
          <p:cNvSpPr txBox="1"/>
          <p:nvPr/>
        </p:nvSpPr>
        <p:spPr>
          <a:xfrm>
            <a:off x="882117" y="4615141"/>
            <a:ext cx="9724913" cy="877163"/>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源代码在视频发布后的视频简介中，清单如下：</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zh-CN" altLang="en-US" sz="1700" dirty="0" smtClean="0">
                <a:latin typeface="微软雅黑" panose="020B0503020204020204" pitchFamily="34" charset="-122"/>
                <a:ea typeface="微软雅黑" panose="020B0503020204020204" pitchFamily="34" charset="-122"/>
              </a:rPr>
              <a:t>    </a:t>
            </a:r>
            <a:r>
              <a:rPr lang="en-US" altLang="zh-CN" sz="1700" dirty="0" smtClean="0">
                <a:latin typeface="微软雅黑" panose="020B0503020204020204" pitchFamily="34" charset="-122"/>
                <a:ea typeface="微软雅黑" panose="020B0503020204020204" pitchFamily="34" charset="-122"/>
              </a:rPr>
              <a:t>1</a:t>
            </a:r>
            <a:r>
              <a:rPr lang="zh-CN" altLang="en-US" sz="1700" dirty="0" smtClean="0">
                <a:latin typeface="微软雅黑" panose="020B0503020204020204" pitchFamily="34" charset="-122"/>
                <a:ea typeface="微软雅黑" panose="020B0503020204020204" pitchFamily="34" charset="-122"/>
              </a:rPr>
              <a:t>）程序名： </a:t>
            </a:r>
            <a:r>
              <a:rPr lang="en-US" altLang="zh-CN" sz="1700" dirty="0" smtClean="0">
                <a:latin typeface="微软雅黑" panose="020B0503020204020204" pitchFamily="34" charset="-122"/>
                <a:ea typeface="微软雅黑" panose="020B0503020204020204" pitchFamily="34" charset="-122"/>
              </a:rPr>
              <a:t>linkqueue1.c</a:t>
            </a:r>
            <a:r>
              <a:rPr lang="zh-CN" altLang="en-US" sz="1700" dirty="0" smtClean="0">
                <a:latin typeface="微软雅黑" panose="020B0503020204020204" pitchFamily="34" charset="-122"/>
                <a:ea typeface="微软雅黑" panose="020B0503020204020204" pitchFamily="34" charset="-122"/>
              </a:rPr>
              <a:t>，此程序演示队列的链表实现（带头结点）。 </a:t>
            </a:r>
            <a:endParaRPr lang="en-US" altLang="zh-CN" sz="1700" dirty="0" smtClean="0">
              <a:latin typeface="微软雅黑" panose="020B0503020204020204" pitchFamily="34" charset="-122"/>
              <a:ea typeface="微软雅黑" panose="020B0503020204020204" pitchFamily="34" charset="-122"/>
            </a:endParaRPr>
          </a:p>
        </p:txBody>
      </p:sp>
      <p:pic>
        <p:nvPicPr>
          <p:cNvPr id="3" name="Picture 2"/>
          <p:cNvPicPr>
            <a:picLocks noChangeAspect="1" noChangeArrowheads="1"/>
          </p:cNvPicPr>
          <p:nvPr/>
        </p:nvPicPr>
        <p:blipFill>
          <a:blip r:embed="rId2"/>
          <a:srcRect/>
          <a:stretch>
            <a:fillRect/>
          </a:stretch>
        </p:blipFill>
        <p:spPr bwMode="auto">
          <a:xfrm>
            <a:off x="1210291" y="1701352"/>
            <a:ext cx="7037387" cy="2809875"/>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830997"/>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双端队列</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1">
            <a:extLst>
              <a:ext uri="{FF2B5EF4-FFF2-40B4-BE49-F238E27FC236}">
                <a16:creationId xmlns:a16="http://schemas.microsoft.com/office/drawing/2014/main" xmlns="" id="{9EBE7EC0-2F2A-4A9F-BB83-DBE4093374F9}"/>
              </a:ext>
            </a:extLst>
          </p:cNvPr>
          <p:cNvSpPr txBox="1"/>
          <p:nvPr/>
        </p:nvSpPr>
        <p:spPr>
          <a:xfrm>
            <a:off x="2334441" y="3872877"/>
            <a:ext cx="7562636" cy="1269578"/>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双端队列是限定插入和删除操作在表的两端进行的线性表。</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zh-CN" altLang="en-US" sz="1700" dirty="0" smtClean="0">
                <a:latin typeface="微软雅黑" panose="020B0503020204020204" pitchFamily="34" charset="-122"/>
                <a:ea typeface="微软雅黑" panose="020B0503020204020204" pitchFamily="34" charset="-122"/>
              </a:rPr>
              <a:t>    双端队列看上去很灵活，但没什么实用价值，考试的重点是判断入队和出队序列是否合法。</a:t>
            </a:r>
            <a:endParaRPr lang="en-US" altLang="zh-CN" sz="1700" dirty="0" smtClean="0">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p:nvPicPr>
        <p:blipFill>
          <a:blip r:embed="rId2"/>
          <a:srcRect/>
          <a:stretch>
            <a:fillRect/>
          </a:stretch>
        </p:blipFill>
        <p:spPr bwMode="auto">
          <a:xfrm>
            <a:off x="2519363" y="1700352"/>
            <a:ext cx="7153275" cy="1714500"/>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830997"/>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双端队列</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p:cNvPicPr>
            <a:picLocks noChangeAspect="1" noChangeArrowheads="1"/>
          </p:cNvPicPr>
          <p:nvPr/>
        </p:nvPicPr>
        <p:blipFill>
          <a:blip r:embed="rId2"/>
          <a:srcRect/>
          <a:stretch>
            <a:fillRect/>
          </a:stretch>
        </p:blipFill>
        <p:spPr bwMode="auto">
          <a:xfrm>
            <a:off x="2188454" y="1564570"/>
            <a:ext cx="7856537" cy="1362075"/>
          </a:xfrm>
          <a:prstGeom prst="rect">
            <a:avLst/>
          </a:prstGeom>
          <a:noFill/>
          <a:ln w="9525">
            <a:noFill/>
            <a:miter lim="800000"/>
            <a:headEnd/>
            <a:tailEnd/>
          </a:ln>
        </p:spPr>
      </p:pic>
      <p:pic>
        <p:nvPicPr>
          <p:cNvPr id="2051" name="Picture 3"/>
          <p:cNvPicPr>
            <a:picLocks noChangeAspect="1" noChangeArrowheads="1"/>
          </p:cNvPicPr>
          <p:nvPr/>
        </p:nvPicPr>
        <p:blipFill>
          <a:blip r:embed="rId3"/>
          <a:srcRect/>
          <a:stretch>
            <a:fillRect/>
          </a:stretch>
        </p:blipFill>
        <p:spPr bwMode="auto">
          <a:xfrm>
            <a:off x="1870767" y="2972873"/>
            <a:ext cx="8601075" cy="2095500"/>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830997"/>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栈在括号匹配中的应用</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4109460"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767486"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5512"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79962"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37988"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85256"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1">
            <a:extLst>
              <a:ext uri="{FF2B5EF4-FFF2-40B4-BE49-F238E27FC236}">
                <a16:creationId xmlns:a16="http://schemas.microsoft.com/office/drawing/2014/main" xmlns="" id="{9EBE7EC0-2F2A-4A9F-BB83-DBE4093374F9}"/>
              </a:ext>
            </a:extLst>
          </p:cNvPr>
          <p:cNvSpPr txBox="1"/>
          <p:nvPr/>
        </p:nvSpPr>
        <p:spPr>
          <a:xfrm>
            <a:off x="1559859" y="978941"/>
            <a:ext cx="8337218" cy="3785652"/>
          </a:xfrm>
          <a:prstGeom prst="rect">
            <a:avLst/>
          </a:prstGeom>
          <a:noFill/>
        </p:spPr>
        <p:txBody>
          <a:bodyPr wrap="square" rtlCol="0">
            <a:spAutoFit/>
          </a:bodyPr>
          <a:lstStyle/>
          <a:p>
            <a:pPr>
              <a:lnSpc>
                <a:spcPct val="150000"/>
              </a:lnSpc>
            </a:pP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只查看栈顶元素的值，元素不出栈。</a:t>
            </a:r>
          </a:p>
          <a:p>
            <a:pPr>
              <a:lnSpc>
                <a:spcPct val="150000"/>
              </a:lnSpc>
            </a:pPr>
            <a:r>
              <a:rPr lang="en-US" altLang="zh-CN" sz="1700" dirty="0" err="1" smtClean="0">
                <a:latin typeface="微软雅黑" panose="020B0503020204020204" pitchFamily="34" charset="-122"/>
                <a:ea typeface="微软雅黑" panose="020B0503020204020204" pitchFamily="34" charset="-122"/>
              </a:rPr>
              <a:t>int</a:t>
            </a: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GetTop</a:t>
            </a:r>
            <a:r>
              <a:rPr lang="en-US" altLang="zh-CN" sz="1700" dirty="0" smtClean="0">
                <a:latin typeface="微软雅黑" panose="020B0503020204020204" pitchFamily="34" charset="-122"/>
                <a:ea typeface="微软雅黑" panose="020B0503020204020204" pitchFamily="34" charset="-122"/>
              </a:rPr>
              <a:t>(</a:t>
            </a:r>
            <a:r>
              <a:rPr lang="en-US" altLang="zh-CN" sz="1700" dirty="0" err="1" smtClean="0">
                <a:latin typeface="微软雅黑" panose="020B0503020204020204" pitchFamily="34" charset="-122"/>
                <a:ea typeface="微软雅黑" panose="020B0503020204020204" pitchFamily="34" charset="-122"/>
              </a:rPr>
              <a:t>PSeqStack</a:t>
            </a:r>
            <a:r>
              <a:rPr lang="en-US" altLang="zh-CN" sz="1700" dirty="0" smtClean="0">
                <a:latin typeface="微软雅黑" panose="020B0503020204020204" pitchFamily="34" charset="-122"/>
                <a:ea typeface="微软雅黑" panose="020B0503020204020204" pitchFamily="34" charset="-122"/>
              </a:rPr>
              <a:t> SS, </a:t>
            </a:r>
            <a:r>
              <a:rPr lang="en-US" altLang="zh-CN" sz="1700" dirty="0" err="1" smtClean="0">
                <a:latin typeface="微软雅黑" panose="020B0503020204020204" pitchFamily="34" charset="-122"/>
                <a:ea typeface="微软雅黑" panose="020B0503020204020204" pitchFamily="34" charset="-122"/>
              </a:rPr>
              <a:t>ElemType</a:t>
            </a: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ee</a:t>
            </a:r>
            <a:r>
              <a:rPr lang="en-US" altLang="zh-CN" sz="1700" dirty="0" smtClean="0">
                <a:latin typeface="微软雅黑" panose="020B0503020204020204" pitchFamily="34" charset="-122"/>
                <a:ea typeface="微软雅黑" panose="020B0503020204020204" pitchFamily="34" charset="-122"/>
              </a:rPr>
              <a:t>)</a:t>
            </a:r>
          </a:p>
          <a:p>
            <a:pPr>
              <a:lnSpc>
                <a:spcPct val="150000"/>
              </a:lnSpc>
            </a:pPr>
            <a:r>
              <a:rPr lang="en-US" altLang="zh-CN" sz="1700" dirty="0" smtClean="0">
                <a:latin typeface="微软雅黑" panose="020B0503020204020204" pitchFamily="34" charset="-122"/>
                <a:ea typeface="微软雅黑" panose="020B0503020204020204" pitchFamily="34" charset="-122"/>
              </a:rPr>
              <a:t>{</a:t>
            </a:r>
          </a:p>
          <a:p>
            <a:pPr>
              <a:lnSpc>
                <a:spcPct val="150000"/>
              </a:lnSpc>
            </a:pPr>
            <a:r>
              <a:rPr lang="en-US" altLang="zh-CN" sz="1700" dirty="0" smtClean="0">
                <a:latin typeface="微软雅黑" panose="020B0503020204020204" pitchFamily="34" charset="-122"/>
                <a:ea typeface="微软雅黑" panose="020B0503020204020204" pitchFamily="34" charset="-122"/>
              </a:rPr>
              <a:t>  if ( (SS == NULL) || (</a:t>
            </a:r>
            <a:r>
              <a:rPr lang="en-US" altLang="zh-CN" sz="1700" dirty="0" err="1" smtClean="0">
                <a:latin typeface="微软雅黑" panose="020B0503020204020204" pitchFamily="34" charset="-122"/>
                <a:ea typeface="微软雅黑" panose="020B0503020204020204" pitchFamily="34" charset="-122"/>
              </a:rPr>
              <a:t>ee</a:t>
            </a:r>
            <a:r>
              <a:rPr lang="en-US" altLang="zh-CN" sz="1700" dirty="0" smtClean="0">
                <a:latin typeface="微软雅黑" panose="020B0503020204020204" pitchFamily="34" charset="-122"/>
                <a:ea typeface="微软雅黑" panose="020B0503020204020204" pitchFamily="34" charset="-122"/>
              </a:rPr>
              <a:t> == NULL) ) return 0;  // </a:t>
            </a:r>
            <a:r>
              <a:rPr lang="zh-CN" altLang="en-US" sz="1700" dirty="0" smtClean="0">
                <a:latin typeface="微软雅黑" panose="020B0503020204020204" pitchFamily="34" charset="-122"/>
                <a:ea typeface="微软雅黑" panose="020B0503020204020204" pitchFamily="34" charset="-122"/>
              </a:rPr>
              <a:t>检查空指针。</a:t>
            </a:r>
          </a:p>
          <a:p>
            <a:pPr>
              <a:lnSpc>
                <a:spcPct val="150000"/>
              </a:lnSpc>
            </a:pPr>
            <a:endParaRPr lang="zh-CN" altLang="en-US" sz="800" dirty="0" smtClean="0">
              <a:latin typeface="微软雅黑" panose="020B0503020204020204" pitchFamily="34" charset="-122"/>
              <a:ea typeface="微软雅黑" panose="020B0503020204020204" pitchFamily="34" charset="-122"/>
            </a:endParaRPr>
          </a:p>
          <a:p>
            <a:pPr>
              <a:lnSpc>
                <a:spcPct val="150000"/>
              </a:lnSpc>
            </a:pPr>
            <a:r>
              <a:rPr lang="zh-CN" altLang="en-US" sz="1700" dirty="0" smtClean="0">
                <a:latin typeface="微软雅黑" panose="020B0503020204020204" pitchFamily="34" charset="-122"/>
                <a:ea typeface="微软雅黑" panose="020B0503020204020204" pitchFamily="34" charset="-122"/>
              </a:rPr>
              <a:t>  </a:t>
            </a:r>
            <a:r>
              <a:rPr lang="en-US" altLang="zh-CN" sz="1700" dirty="0" smtClean="0">
                <a:latin typeface="微软雅黑" panose="020B0503020204020204" pitchFamily="34" charset="-122"/>
                <a:ea typeface="微软雅黑" panose="020B0503020204020204" pitchFamily="34" charset="-122"/>
              </a:rPr>
              <a:t>if (</a:t>
            </a:r>
            <a:r>
              <a:rPr lang="en-US" altLang="zh-CN" sz="1700" dirty="0" err="1" smtClean="0">
                <a:latin typeface="微软雅黑" panose="020B0503020204020204" pitchFamily="34" charset="-122"/>
                <a:ea typeface="微软雅黑" panose="020B0503020204020204" pitchFamily="34" charset="-122"/>
              </a:rPr>
              <a:t>IsEmpty</a:t>
            </a:r>
            <a:r>
              <a:rPr lang="en-US" altLang="zh-CN" sz="1700" dirty="0" smtClean="0">
                <a:latin typeface="微软雅黑" panose="020B0503020204020204" pitchFamily="34" charset="-122"/>
                <a:ea typeface="微软雅黑" panose="020B0503020204020204" pitchFamily="34" charset="-122"/>
              </a:rPr>
              <a:t>(SS) == 1) { </a:t>
            </a:r>
            <a:r>
              <a:rPr lang="en-US" altLang="zh-CN" sz="1700" dirty="0" err="1" smtClean="0">
                <a:latin typeface="微软雅黑" panose="020B0503020204020204" pitchFamily="34" charset="-122"/>
                <a:ea typeface="微软雅黑" panose="020B0503020204020204" pitchFamily="34" charset="-122"/>
              </a:rPr>
              <a:t>printf</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栈为空。</a:t>
            </a:r>
            <a:r>
              <a:rPr lang="en-US" altLang="zh-CN" sz="1700" dirty="0" smtClean="0">
                <a:latin typeface="微软雅黑" panose="020B0503020204020204" pitchFamily="34" charset="-122"/>
                <a:ea typeface="微软雅黑" panose="020B0503020204020204" pitchFamily="34" charset="-122"/>
              </a:rPr>
              <a:t>\n"); return 0; }</a:t>
            </a:r>
          </a:p>
          <a:p>
            <a:pPr>
              <a:lnSpc>
                <a:spcPct val="150000"/>
              </a:lnSpc>
            </a:pPr>
            <a:endParaRPr lang="zh-CN" altLang="en-US" sz="8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memcpy</a:t>
            </a:r>
            <a:r>
              <a:rPr lang="en-US" altLang="zh-CN" sz="1700" dirty="0" smtClean="0">
                <a:latin typeface="微软雅黑" panose="020B0503020204020204" pitchFamily="34" charset="-122"/>
                <a:ea typeface="微软雅黑" panose="020B0503020204020204" pitchFamily="34" charset="-122"/>
              </a:rPr>
              <a:t>(</a:t>
            </a:r>
            <a:r>
              <a:rPr lang="en-US" altLang="zh-CN" sz="1700" dirty="0" err="1" smtClean="0">
                <a:latin typeface="微软雅黑" panose="020B0503020204020204" pitchFamily="34" charset="-122"/>
                <a:ea typeface="微软雅黑" panose="020B0503020204020204" pitchFamily="34" charset="-122"/>
              </a:rPr>
              <a:t>ee,&amp;SS</a:t>
            </a:r>
            <a:r>
              <a:rPr lang="en-US" altLang="zh-CN" sz="1700" dirty="0" smtClean="0">
                <a:latin typeface="微软雅黑" panose="020B0503020204020204" pitchFamily="34" charset="-122"/>
                <a:ea typeface="微软雅黑" panose="020B0503020204020204" pitchFamily="34" charset="-122"/>
              </a:rPr>
              <a:t>-&gt;data[SS-&gt;top],</a:t>
            </a:r>
            <a:r>
              <a:rPr lang="en-US" altLang="zh-CN" sz="1700" dirty="0" err="1" smtClean="0">
                <a:latin typeface="微软雅黑" panose="020B0503020204020204" pitchFamily="34" charset="-122"/>
                <a:ea typeface="微软雅黑" panose="020B0503020204020204" pitchFamily="34" charset="-122"/>
              </a:rPr>
              <a:t>sizeof</a:t>
            </a:r>
            <a:r>
              <a:rPr lang="en-US" altLang="zh-CN" sz="1700" dirty="0" smtClean="0">
                <a:latin typeface="微软雅黑" panose="020B0503020204020204" pitchFamily="34" charset="-122"/>
                <a:ea typeface="微软雅黑" panose="020B0503020204020204" pitchFamily="34" charset="-122"/>
              </a:rPr>
              <a:t>(</a:t>
            </a:r>
            <a:r>
              <a:rPr lang="en-US" altLang="zh-CN" sz="1700" dirty="0" err="1" smtClean="0">
                <a:latin typeface="微软雅黑" panose="020B0503020204020204" pitchFamily="34" charset="-122"/>
                <a:ea typeface="微软雅黑" panose="020B0503020204020204" pitchFamily="34" charset="-122"/>
              </a:rPr>
              <a:t>ElemType</a:t>
            </a:r>
            <a:r>
              <a:rPr lang="en-US" altLang="zh-CN" sz="1700" dirty="0" smtClean="0">
                <a:latin typeface="微软雅黑" panose="020B0503020204020204" pitchFamily="34" charset="-122"/>
                <a:ea typeface="微软雅黑" panose="020B0503020204020204" pitchFamily="34" charset="-122"/>
              </a:rPr>
              <a:t>));  // </a:t>
            </a:r>
            <a:r>
              <a:rPr lang="zh-CN" altLang="en-US" sz="1700" dirty="0" smtClean="0">
                <a:latin typeface="微软雅黑" panose="020B0503020204020204" pitchFamily="34" charset="-122"/>
                <a:ea typeface="微软雅黑" panose="020B0503020204020204" pitchFamily="34" charset="-122"/>
              </a:rPr>
              <a:t>用数组的下标访问。</a:t>
            </a:r>
          </a:p>
          <a:p>
            <a:pPr>
              <a:lnSpc>
                <a:spcPct val="150000"/>
              </a:lnSpc>
            </a:pPr>
            <a:endParaRPr lang="zh-CN" altLang="en-US" sz="800" dirty="0" smtClean="0">
              <a:latin typeface="微软雅黑" panose="020B0503020204020204" pitchFamily="34" charset="-122"/>
              <a:ea typeface="微软雅黑" panose="020B0503020204020204" pitchFamily="34" charset="-122"/>
            </a:endParaRPr>
          </a:p>
          <a:p>
            <a:pPr>
              <a:lnSpc>
                <a:spcPct val="150000"/>
              </a:lnSpc>
            </a:pPr>
            <a:r>
              <a:rPr lang="zh-CN" altLang="en-US" sz="1700" dirty="0" smtClean="0">
                <a:latin typeface="微软雅黑" panose="020B0503020204020204" pitchFamily="34" charset="-122"/>
                <a:ea typeface="微软雅黑" panose="020B0503020204020204" pitchFamily="34" charset="-122"/>
              </a:rPr>
              <a:t>  </a:t>
            </a:r>
            <a:r>
              <a:rPr lang="en-US" altLang="zh-CN" sz="1700" dirty="0" smtClean="0">
                <a:latin typeface="微软雅黑" panose="020B0503020204020204" pitchFamily="34" charset="-122"/>
                <a:ea typeface="微软雅黑" panose="020B0503020204020204" pitchFamily="34" charset="-122"/>
              </a:rPr>
              <a:t>return 1;</a:t>
            </a:r>
          </a:p>
          <a:p>
            <a:pPr>
              <a:lnSpc>
                <a:spcPct val="150000"/>
              </a:lnSpc>
            </a:pPr>
            <a:r>
              <a:rPr lang="en-US" altLang="zh-CN" sz="1700" dirty="0" smtClean="0">
                <a:latin typeface="微软雅黑" panose="020B0503020204020204" pitchFamily="34" charset="-122"/>
                <a:ea typeface="微软雅黑" panose="020B0503020204020204" pitchFamily="34" charset="-122"/>
              </a:rPr>
              <a:t>}</a:t>
            </a:r>
          </a:p>
        </p:txBody>
      </p:sp>
      <p:sp>
        <p:nvSpPr>
          <p:cNvPr id="11" name="文本框 1">
            <a:extLst>
              <a:ext uri="{FF2B5EF4-FFF2-40B4-BE49-F238E27FC236}">
                <a16:creationId xmlns:a16="http://schemas.microsoft.com/office/drawing/2014/main" xmlns="" id="{9EBE7EC0-2F2A-4A9F-BB83-DBE4093374F9}"/>
              </a:ext>
            </a:extLst>
          </p:cNvPr>
          <p:cNvSpPr txBox="1"/>
          <p:nvPr/>
        </p:nvSpPr>
        <p:spPr>
          <a:xfrm>
            <a:off x="1280163" y="4884091"/>
            <a:ext cx="9724913" cy="877163"/>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源代码在视频发布后的视频简介中，清单如下：</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zh-CN" altLang="en-US" sz="1700" dirty="0" smtClean="0">
                <a:latin typeface="微软雅黑" panose="020B0503020204020204" pitchFamily="34" charset="-122"/>
                <a:ea typeface="微软雅黑" panose="020B0503020204020204" pitchFamily="34" charset="-122"/>
              </a:rPr>
              <a:t>    </a:t>
            </a:r>
            <a:r>
              <a:rPr lang="en-US" altLang="zh-CN" sz="1700" dirty="0" smtClean="0">
                <a:latin typeface="微软雅黑" panose="020B0503020204020204" pitchFamily="34" charset="-122"/>
                <a:ea typeface="微软雅黑" panose="020B0503020204020204" pitchFamily="34" charset="-122"/>
              </a:rPr>
              <a:t>1</a:t>
            </a:r>
            <a:r>
              <a:rPr lang="zh-CN" altLang="en-US" sz="1700" dirty="0" smtClean="0">
                <a:latin typeface="微软雅黑" panose="020B0503020204020204" pitchFamily="34" charset="-122"/>
                <a:ea typeface="微软雅黑" panose="020B0503020204020204" pitchFamily="34" charset="-122"/>
              </a:rPr>
              <a:t>）程序名： </a:t>
            </a:r>
            <a:r>
              <a:rPr lang="en-US" altLang="zh-CN" sz="1700" dirty="0" smtClean="0">
                <a:latin typeface="微软雅黑" panose="020B0503020204020204" pitchFamily="34" charset="-122"/>
                <a:ea typeface="微软雅黑" panose="020B0503020204020204" pitchFamily="34" charset="-122"/>
              </a:rPr>
              <a:t>seqstack2.c</a:t>
            </a:r>
            <a:r>
              <a:rPr lang="zh-CN" altLang="en-US" sz="1700" dirty="0" smtClean="0">
                <a:latin typeface="微软雅黑" panose="020B0503020204020204" pitchFamily="34" charset="-122"/>
                <a:ea typeface="微软雅黑" panose="020B0503020204020204" pitchFamily="34" charset="-122"/>
              </a:rPr>
              <a:t>，此程序演示用顺序栈检查括号是否匹配，支持</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三种括号。</a:t>
            </a:r>
            <a:endParaRPr lang="en-US" altLang="zh-CN" sz="17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336162"/>
            <a:ext cx="12192000" cy="253601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lnSpc>
                <a:spcPct val="150000"/>
              </a:lnSpc>
            </a:pPr>
            <a:r>
              <a:rPr lang="zh-CN" altLang="en-US" sz="12000" b="1" dirty="0" smtClean="0">
                <a:solidFill>
                  <a:srgbClr val="9900CC"/>
                </a:solidFill>
                <a:latin typeface="微软雅黑" panose="020B0503020204020204" pitchFamily="34" charset="-122"/>
                <a:ea typeface="微软雅黑" panose="020B0503020204020204" pitchFamily="34" charset="-122"/>
              </a:rPr>
              <a:t>后缀表达式</a:t>
            </a:r>
            <a:endParaRPr lang="en-US" altLang="zh-CN" sz="12000" b="1" dirty="0" smtClean="0">
              <a:solidFill>
                <a:srgbClr val="9900CC"/>
              </a:solidFill>
              <a:latin typeface="微软雅黑" panose="020B0503020204020204" pitchFamily="34" charset="-122"/>
              <a:ea typeface="微软雅黑" panose="020B0503020204020204" pitchFamily="34" charset="-122"/>
            </a:endParaRPr>
          </a:p>
        </p:txBody>
      </p:sp>
      <p:sp>
        <p:nvSpPr>
          <p:cNvPr id="12" name="矩形 11"/>
          <p:cNvSpPr/>
          <p:nvPr/>
        </p:nvSpPr>
        <p:spPr>
          <a:xfrm>
            <a:off x="2842060" y="4131907"/>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500086" y="413190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154536" y="4131907"/>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812562" y="413190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459830" y="4131907"/>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6134008" y="4131907"/>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20" name="矩形 19"/>
          <p:cNvSpPr/>
          <p:nvPr/>
        </p:nvSpPr>
        <p:spPr>
          <a:xfrm>
            <a:off x="6792034" y="4131907"/>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7450060" y="413190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104510" y="4131907"/>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8762536" y="413190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830997"/>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栈在表达式求值中的应用</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1">
            <a:extLst>
              <a:ext uri="{FF2B5EF4-FFF2-40B4-BE49-F238E27FC236}">
                <a16:creationId xmlns:a16="http://schemas.microsoft.com/office/drawing/2014/main" xmlns="" id="{9EBE7EC0-2F2A-4A9F-BB83-DBE4093374F9}"/>
              </a:ext>
            </a:extLst>
          </p:cNvPr>
          <p:cNvSpPr txBox="1"/>
          <p:nvPr/>
        </p:nvSpPr>
        <p:spPr>
          <a:xfrm>
            <a:off x="1183341" y="978941"/>
            <a:ext cx="9628094" cy="5447645"/>
          </a:xfrm>
          <a:prstGeom prst="rect">
            <a:avLst/>
          </a:prstGeom>
          <a:noFill/>
        </p:spPr>
        <p:txBody>
          <a:bodyPr wrap="square" rtlCol="0">
            <a:spAutoFit/>
          </a:bodyPr>
          <a:lstStyle/>
          <a:p>
            <a:pPr>
              <a:lnSpc>
                <a:spcPct val="150000"/>
              </a:lnSpc>
            </a:pPr>
            <a:r>
              <a:rPr lang="en-US" altLang="zh-CN" sz="1000" dirty="0" smtClean="0">
                <a:latin typeface="微软雅黑" panose="020B0503020204020204" pitchFamily="34" charset="-122"/>
                <a:ea typeface="微软雅黑" panose="020B0503020204020204" pitchFamily="34" charset="-122"/>
              </a:rPr>
              <a:t>    </a:t>
            </a:r>
          </a:p>
          <a:p>
            <a:pPr>
              <a:lnSpc>
                <a:spcPct val="150000"/>
              </a:lnSpc>
            </a:pPr>
            <a:r>
              <a:rPr lang="en-US" altLang="zh-CN" sz="2000" dirty="0" smtClean="0">
                <a:latin typeface="微软雅黑" panose="020B0503020204020204" pitchFamily="34" charset="-122"/>
                <a:ea typeface="微软雅黑" panose="020B0503020204020204" pitchFamily="34" charset="-122"/>
              </a:rPr>
              <a:t>                   a *( b + c )                              a b c + *     *</a:t>
            </a:r>
            <a:r>
              <a:rPr lang="en-US" altLang="zh-CN" sz="2000" dirty="0" err="1" smtClean="0">
                <a:latin typeface="微软雅黑" panose="020B0503020204020204" pitchFamily="34" charset="-122"/>
                <a:ea typeface="微软雅黑" panose="020B0503020204020204" pitchFamily="34" charset="-122"/>
              </a:rPr>
              <a:t>a+bc</a:t>
            </a:r>
            <a:endParaRPr lang="en-US" altLang="zh-CN" sz="2000" dirty="0" smtClean="0">
              <a:latin typeface="微软雅黑" panose="020B0503020204020204" pitchFamily="34" charset="-122"/>
              <a:ea typeface="微软雅黑" panose="020B0503020204020204" pitchFamily="34" charset="-122"/>
            </a:endParaRPr>
          </a:p>
          <a:p>
            <a:pPr>
              <a:lnSpc>
                <a:spcPct val="150000"/>
              </a:lnSpc>
            </a:pPr>
            <a:r>
              <a:rPr lang="en-US" altLang="zh-CN" sz="2000" dirty="0" smtClean="0">
                <a:latin typeface="微软雅黑" panose="020B0503020204020204" pitchFamily="34" charset="-122"/>
                <a:ea typeface="微软雅黑" panose="020B0503020204020204" pitchFamily="34" charset="-122"/>
              </a:rPr>
              <a:t>                   a + b - c * ( d / e ) + f             a b + c d e / * -f+</a:t>
            </a:r>
          </a:p>
          <a:p>
            <a:pPr>
              <a:lnSpc>
                <a:spcPct val="150000"/>
              </a:lnSpc>
            </a:pPr>
            <a:r>
              <a:rPr lang="en-US" altLang="zh-CN" sz="2000" dirty="0" smtClean="0">
                <a:latin typeface="微软雅黑" panose="020B0503020204020204" pitchFamily="34" charset="-122"/>
                <a:ea typeface="微软雅黑" panose="020B0503020204020204" pitchFamily="34" charset="-122"/>
              </a:rPr>
              <a:t>                   1 + ( 2 - 3 *( 8 / 4 ) + 6)          1 2 3 8 4 / * - 6 + +</a:t>
            </a:r>
          </a:p>
          <a:p>
            <a:pPr>
              <a:lnSpc>
                <a:spcPct val="150000"/>
              </a:lnSpc>
            </a:pPr>
            <a:endParaRPr lang="en-US" altLang="zh-CN" sz="1000" dirty="0" smtClean="0">
              <a:latin typeface="微软雅黑" panose="020B0503020204020204" pitchFamily="34" charset="-122"/>
              <a:ea typeface="微软雅黑" panose="020B0503020204020204" pitchFamily="34" charset="-122"/>
            </a:endParaRPr>
          </a:p>
          <a:p>
            <a:pPr>
              <a:lnSpc>
                <a:spcPct val="150000"/>
              </a:lnSpc>
            </a:pPr>
            <a:r>
              <a:rPr lang="zh-CN" altLang="en-US" sz="1600" dirty="0" smtClean="0">
                <a:latin typeface="微软雅黑" panose="020B0503020204020204" pitchFamily="34" charset="-122"/>
                <a:ea typeface="微软雅黑" panose="020B0503020204020204" pitchFamily="34" charset="-122"/>
              </a:rPr>
              <a:t>   算术表达式由</a:t>
            </a:r>
            <a:r>
              <a:rPr lang="zh-CN" altLang="en-US" sz="1600" dirty="0" smtClean="0">
                <a:solidFill>
                  <a:srgbClr val="9900CC"/>
                </a:solidFill>
                <a:latin typeface="微软雅黑" panose="020B0503020204020204" pitchFamily="34" charset="-122"/>
                <a:ea typeface="微软雅黑" panose="020B0503020204020204" pitchFamily="34" charset="-122"/>
              </a:rPr>
              <a:t>操作数</a:t>
            </a:r>
            <a:r>
              <a:rPr lang="en-US" altLang="zh-CN" sz="1600" dirty="0" smtClean="0">
                <a:solidFill>
                  <a:srgbClr val="9900CC"/>
                </a:solidFill>
                <a:latin typeface="微软雅黑" panose="020B0503020204020204" pitchFamily="34" charset="-122"/>
                <a:ea typeface="微软雅黑" panose="020B0503020204020204" pitchFamily="34" charset="-122"/>
              </a:rPr>
              <a:t>(</a:t>
            </a:r>
            <a:r>
              <a:rPr lang="zh-CN" altLang="en-US" sz="1600" dirty="0" smtClean="0">
                <a:solidFill>
                  <a:srgbClr val="9900CC"/>
                </a:solidFill>
                <a:latin typeface="微软雅黑" panose="020B0503020204020204" pitchFamily="34" charset="-122"/>
                <a:ea typeface="微软雅黑" panose="020B0503020204020204" pitchFamily="34" charset="-122"/>
              </a:rPr>
              <a:t>运算数</a:t>
            </a:r>
            <a:r>
              <a:rPr lang="en-US" altLang="zh-CN" sz="1600" dirty="0" smtClean="0">
                <a:solidFill>
                  <a:srgbClr val="9900CC"/>
                </a:solidFill>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a:t>
            </a:r>
            <a:r>
              <a:rPr lang="zh-CN" altLang="en-US" sz="1600" dirty="0" smtClean="0">
                <a:solidFill>
                  <a:srgbClr val="9900CC"/>
                </a:solidFill>
                <a:latin typeface="微软雅黑" panose="020B0503020204020204" pitchFamily="34" charset="-122"/>
                <a:ea typeface="微软雅黑" panose="020B0503020204020204" pitchFamily="34" charset="-122"/>
              </a:rPr>
              <a:t>运算符（操作符）</a:t>
            </a:r>
            <a:r>
              <a:rPr lang="zh-CN" altLang="en-US" sz="1600" dirty="0" smtClean="0">
                <a:latin typeface="微软雅黑" panose="020B0503020204020204" pitchFamily="34" charset="-122"/>
                <a:ea typeface="微软雅黑" panose="020B0503020204020204" pitchFamily="34" charset="-122"/>
              </a:rPr>
              <a:t>和</a:t>
            </a:r>
            <a:r>
              <a:rPr lang="zh-CN" altLang="en-US" sz="1600" dirty="0" smtClean="0">
                <a:solidFill>
                  <a:srgbClr val="9900CC"/>
                </a:solidFill>
                <a:latin typeface="微软雅黑" panose="020B0503020204020204" pitchFamily="34" charset="-122"/>
                <a:ea typeface="微软雅黑" panose="020B0503020204020204" pitchFamily="34" charset="-122"/>
              </a:rPr>
              <a:t>界限符</a:t>
            </a:r>
            <a:r>
              <a:rPr lang="zh-CN" altLang="en-US" sz="1600" dirty="0" smtClean="0">
                <a:latin typeface="微软雅黑" panose="020B0503020204020204" pitchFamily="34" charset="-122"/>
                <a:ea typeface="微软雅黑" panose="020B0503020204020204" pitchFamily="34" charset="-122"/>
              </a:rPr>
              <a:t>三部分组成。</a:t>
            </a:r>
            <a:endParaRPr lang="en-US" altLang="zh-CN" sz="1600" dirty="0" smtClean="0">
              <a:latin typeface="微软雅黑" panose="020B0503020204020204" pitchFamily="34" charset="-122"/>
              <a:ea typeface="微软雅黑" panose="020B0503020204020204" pitchFamily="34" charset="-122"/>
            </a:endParaRPr>
          </a:p>
          <a:p>
            <a:pPr>
              <a:lnSpc>
                <a:spcPct val="150000"/>
              </a:lnSpc>
            </a:pPr>
            <a:r>
              <a:rPr lang="zh-CN" altLang="en-US" sz="1600" dirty="0" smtClean="0">
                <a:latin typeface="微软雅黑" panose="020B0503020204020204" pitchFamily="34" charset="-122"/>
                <a:ea typeface="微软雅黑" panose="020B0503020204020204" pitchFamily="34" charset="-122"/>
              </a:rPr>
              <a:t>   在算术表达式中，界限符反映出计算的顺序，必不可少，如果没有界限符，麻烦会少很多。</a:t>
            </a:r>
            <a:endParaRPr lang="en-US" altLang="zh-CN" sz="1600" dirty="0" smtClean="0">
              <a:latin typeface="微软雅黑" panose="020B0503020204020204" pitchFamily="34" charset="-122"/>
              <a:ea typeface="微软雅黑" panose="020B0503020204020204" pitchFamily="34" charset="-122"/>
            </a:endParaRPr>
          </a:p>
          <a:p>
            <a:pPr>
              <a:lnSpc>
                <a:spcPct val="150000"/>
              </a:lnSpc>
            </a:pPr>
            <a:endParaRPr lang="en-US" altLang="zh-CN" sz="1600" dirty="0" smtClean="0">
              <a:latin typeface="微软雅黑" panose="020B0503020204020204" pitchFamily="34" charset="-122"/>
              <a:ea typeface="微软雅黑" panose="020B0503020204020204" pitchFamily="34" charset="-122"/>
            </a:endParaRPr>
          </a:p>
          <a:p>
            <a:pPr>
              <a:lnSpc>
                <a:spcPct val="150000"/>
              </a:lnSpc>
            </a:pPr>
            <a:r>
              <a:rPr lang="zh-CN" altLang="en-US" sz="1600" dirty="0" smtClean="0">
                <a:latin typeface="微软雅黑" panose="020B0503020204020204" pitchFamily="34" charset="-122"/>
                <a:ea typeface="微软雅黑" panose="020B0503020204020204" pitchFamily="34" charset="-122"/>
              </a:rPr>
              <a:t>   波兰数理逻辑学家卢卡西维奇（</a:t>
            </a:r>
            <a:r>
              <a:rPr lang="en-US" altLang="zh-CN" sz="1600" dirty="0" err="1" smtClean="0">
                <a:latin typeface="微软雅黑" panose="020B0503020204020204" pitchFamily="34" charset="-122"/>
                <a:ea typeface="微软雅黑" panose="020B0503020204020204" pitchFamily="34" charset="-122"/>
              </a:rPr>
              <a:t>Lukasiewicz</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于</a:t>
            </a:r>
            <a:r>
              <a:rPr lang="en-US" altLang="zh-CN" sz="1600" dirty="0" smtClean="0">
                <a:latin typeface="微软雅黑" panose="020B0503020204020204" pitchFamily="34" charset="-122"/>
                <a:ea typeface="微软雅黑" panose="020B0503020204020204" pitchFamily="34" charset="-122"/>
              </a:rPr>
              <a:t>1924</a:t>
            </a:r>
            <a:r>
              <a:rPr lang="zh-CN" altLang="en-US" sz="1600" dirty="0" smtClean="0">
                <a:latin typeface="微软雅黑" panose="020B0503020204020204" pitchFamily="34" charset="-122"/>
                <a:ea typeface="微软雅黑" panose="020B0503020204020204" pitchFamily="34" charset="-122"/>
              </a:rPr>
              <a:t>年发明了一种表示表达式的方法，不用界限符也能无岐义的表达运算顺序。</a:t>
            </a:r>
            <a:r>
              <a:rPr lang="zh-CN" altLang="en-US" sz="1600" dirty="0" smtClean="0">
                <a:solidFill>
                  <a:srgbClr val="9900CC"/>
                </a:solidFill>
                <a:latin typeface="微软雅黑" panose="020B0503020204020204" pitchFamily="34" charset="-122"/>
                <a:ea typeface="微软雅黑" panose="020B0503020204020204" pitchFamily="34" charset="-122"/>
              </a:rPr>
              <a:t>我对前辈们的智慧怀敬畏之心，智慧的光芒流传千古，不学习是我们个人的损失，如果你们以后成为了大佬，希望不要骄傲，只是因为你站在了巨人的肩膀上。</a:t>
            </a:r>
            <a:endParaRPr lang="en-US" altLang="zh-CN" sz="1600" dirty="0" smtClean="0">
              <a:solidFill>
                <a:srgbClr val="9900CC"/>
              </a:solidFill>
              <a:latin typeface="微软雅黑" panose="020B0503020204020204" pitchFamily="34" charset="-122"/>
              <a:ea typeface="微软雅黑" panose="020B0503020204020204" pitchFamily="34" charset="-122"/>
            </a:endParaRPr>
          </a:p>
          <a:p>
            <a:pPr>
              <a:lnSpc>
                <a:spcPct val="150000"/>
              </a:lnSpc>
            </a:pPr>
            <a:endParaRPr lang="en-US" altLang="zh-CN" sz="800" dirty="0" smtClean="0">
              <a:latin typeface="微软雅黑" panose="020B0503020204020204" pitchFamily="34" charset="-122"/>
              <a:ea typeface="微软雅黑" panose="020B0503020204020204" pitchFamily="34" charset="-122"/>
            </a:endParaRPr>
          </a:p>
          <a:p>
            <a:pPr>
              <a:lnSpc>
                <a:spcPct val="150000"/>
              </a:lnSpc>
            </a:pPr>
            <a:r>
              <a:rPr lang="zh-CN" altLang="en-US" sz="1600" dirty="0" smtClean="0">
                <a:latin typeface="微软雅黑" panose="020B0503020204020204" pitchFamily="34" charset="-122"/>
                <a:ea typeface="微软雅黑" panose="020B0503020204020204" pitchFamily="34" charset="-122"/>
              </a:rPr>
              <a:t>   中缀表达式</a:t>
            </a:r>
            <a:endParaRPr lang="en-US" altLang="zh-CN" sz="1600" dirty="0" smtClean="0">
              <a:latin typeface="微软雅黑" panose="020B0503020204020204" pitchFamily="34" charset="-122"/>
              <a:ea typeface="微软雅黑" panose="020B0503020204020204" pitchFamily="34" charset="-122"/>
            </a:endParaRPr>
          </a:p>
          <a:p>
            <a:pPr>
              <a:lnSpc>
                <a:spcPct val="150000"/>
              </a:lnSpc>
            </a:pPr>
            <a:r>
              <a:rPr lang="zh-CN" altLang="en-US" sz="1600" dirty="0" smtClean="0">
                <a:latin typeface="微软雅黑" panose="020B0503020204020204" pitchFamily="34" charset="-122"/>
                <a:ea typeface="微软雅黑" panose="020B0503020204020204" pitchFamily="34" charset="-122"/>
              </a:rPr>
              <a:t>   后缀表达式（</a:t>
            </a:r>
            <a:r>
              <a:rPr lang="en-US" altLang="zh-CN" sz="1600" dirty="0" smtClean="0">
                <a:latin typeface="微软雅黑" panose="020B0503020204020204" pitchFamily="34" charset="-122"/>
                <a:ea typeface="微软雅黑" panose="020B0503020204020204" pitchFamily="34" charset="-122"/>
              </a:rPr>
              <a:t>Reverse Polish notation </a:t>
            </a:r>
            <a:r>
              <a:rPr lang="zh-CN" altLang="en-US" sz="1600" dirty="0" smtClean="0">
                <a:latin typeface="微软雅黑" panose="020B0503020204020204" pitchFamily="34" charset="-122"/>
                <a:ea typeface="微软雅黑" panose="020B0503020204020204" pitchFamily="34" charset="-122"/>
              </a:rPr>
              <a:t>逆波兰表达式）</a:t>
            </a:r>
            <a:endParaRPr lang="en-US" altLang="zh-CN" sz="1600" dirty="0" smtClean="0">
              <a:latin typeface="微软雅黑" panose="020B0503020204020204" pitchFamily="34" charset="-122"/>
              <a:ea typeface="微软雅黑" panose="020B0503020204020204" pitchFamily="34" charset="-122"/>
            </a:endParaRPr>
          </a:p>
          <a:p>
            <a:pPr>
              <a:lnSpc>
                <a:spcPct val="150000"/>
              </a:lnSpc>
            </a:pPr>
            <a:r>
              <a:rPr lang="zh-CN" altLang="en-US" sz="1600" dirty="0" smtClean="0">
                <a:latin typeface="微软雅黑" panose="020B0503020204020204" pitchFamily="34" charset="-122"/>
                <a:ea typeface="微软雅黑" panose="020B0503020204020204" pitchFamily="34" charset="-122"/>
              </a:rPr>
              <a:t>   前缀表达式（</a:t>
            </a:r>
            <a:r>
              <a:rPr lang="en-US" altLang="zh-CN" sz="1600" dirty="0" smtClean="0">
                <a:latin typeface="微软雅黑" panose="020B0503020204020204" pitchFamily="34" charset="-122"/>
                <a:ea typeface="微软雅黑" panose="020B0503020204020204" pitchFamily="34" charset="-122"/>
              </a:rPr>
              <a:t>Polish notation </a:t>
            </a:r>
            <a:r>
              <a:rPr lang="zh-CN" altLang="en-US" sz="1600" dirty="0" smtClean="0">
                <a:latin typeface="微软雅黑" panose="020B0503020204020204" pitchFamily="34" charset="-122"/>
                <a:ea typeface="微软雅黑" panose="020B0503020204020204" pitchFamily="34" charset="-122"/>
              </a:rPr>
              <a:t>波兰表达式）</a:t>
            </a:r>
            <a:endParaRPr lang="en-US" altLang="zh-CN" sz="1600" dirty="0" smtClean="0">
              <a:latin typeface="微软雅黑" panose="020B0503020204020204" pitchFamily="34" charset="-122"/>
              <a:ea typeface="微软雅黑" panose="020B0503020204020204" pitchFamily="34" charset="-122"/>
            </a:endParaRPr>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830997"/>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栈在表达式求值中的应用</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1">
            <a:extLst>
              <a:ext uri="{FF2B5EF4-FFF2-40B4-BE49-F238E27FC236}">
                <a16:creationId xmlns:a16="http://schemas.microsoft.com/office/drawing/2014/main" xmlns="" id="{9EBE7EC0-2F2A-4A9F-BB83-DBE4093374F9}"/>
              </a:ext>
            </a:extLst>
          </p:cNvPr>
          <p:cNvSpPr txBox="1"/>
          <p:nvPr/>
        </p:nvSpPr>
        <p:spPr>
          <a:xfrm>
            <a:off x="2216108" y="1333955"/>
            <a:ext cx="9488245" cy="3231654"/>
          </a:xfrm>
          <a:prstGeom prst="rect">
            <a:avLst/>
          </a:prstGeom>
          <a:noFill/>
        </p:spPr>
        <p:txBody>
          <a:bodyPr wrap="square" rtlCol="0">
            <a:spAutoFit/>
          </a:bodyPr>
          <a:lstStyle/>
          <a:p>
            <a:pPr>
              <a:lnSpc>
                <a:spcPct val="150000"/>
              </a:lnSpc>
            </a:pP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中缀表达式                后缀表达式          前缀表达式</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a+b</a:t>
            </a:r>
            <a:r>
              <a:rPr lang="en-US" altLang="zh-CN" sz="1700" dirty="0" smtClean="0">
                <a:latin typeface="微软雅黑" panose="020B0503020204020204" pitchFamily="34" charset="-122"/>
                <a:ea typeface="微软雅黑" panose="020B0503020204020204" pitchFamily="34" charset="-122"/>
              </a:rPr>
              <a:t>                         a b +                     + a b   </a:t>
            </a:r>
          </a:p>
          <a:p>
            <a:pPr>
              <a:lnSpc>
                <a:spcPct val="150000"/>
              </a:lnSpc>
            </a:pPr>
            <a:r>
              <a:rPr lang="en-US" altLang="zh-CN" sz="1700" dirty="0" smtClean="0">
                <a:latin typeface="微软雅黑" panose="020B0503020204020204" pitchFamily="34" charset="-122"/>
                <a:ea typeface="微软雅黑" panose="020B0503020204020204" pitchFamily="34" charset="-122"/>
              </a:rPr>
              <a:t>                     a/b                          a b /                       / a b</a:t>
            </a:r>
          </a:p>
          <a:p>
            <a:pPr>
              <a:lnSpc>
                <a:spcPct val="150000"/>
              </a:lnSpc>
            </a:pP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a+b</a:t>
            </a:r>
            <a:r>
              <a:rPr lang="en-US" altLang="zh-CN" sz="1700" dirty="0" smtClean="0">
                <a:latin typeface="微软雅黑" panose="020B0503020204020204" pitchFamily="34" charset="-122"/>
                <a:ea typeface="微软雅黑" panose="020B0503020204020204" pitchFamily="34" charset="-122"/>
              </a:rPr>
              <a:t>-c                     </a:t>
            </a:r>
            <a:r>
              <a:rPr lang="en-US" altLang="zh-CN" sz="1700" dirty="0" err="1" smtClean="0">
                <a:latin typeface="微软雅黑" panose="020B0503020204020204" pitchFamily="34" charset="-122"/>
                <a:ea typeface="微软雅黑" panose="020B0503020204020204" pitchFamily="34" charset="-122"/>
              </a:rPr>
              <a:t>ab</a:t>
            </a:r>
            <a:r>
              <a:rPr lang="en-US" altLang="zh-CN" sz="1700" dirty="0" smtClean="0">
                <a:latin typeface="微软雅黑" panose="020B0503020204020204" pitchFamily="34" charset="-122"/>
                <a:ea typeface="微软雅黑" panose="020B0503020204020204" pitchFamily="34" charset="-122"/>
              </a:rPr>
              <a:t>+ c -                      - + a b c</a:t>
            </a:r>
          </a:p>
          <a:p>
            <a:pPr>
              <a:lnSpc>
                <a:spcPct val="150000"/>
              </a:lnSpc>
            </a:pP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a+b</a:t>
            </a:r>
            <a:r>
              <a:rPr lang="en-US" altLang="zh-CN" sz="1700" dirty="0" smtClean="0">
                <a:latin typeface="微软雅黑" panose="020B0503020204020204" pitchFamily="34" charset="-122"/>
                <a:ea typeface="微软雅黑" panose="020B0503020204020204" pitchFamily="34" charset="-122"/>
              </a:rPr>
              <a:t>-c*d                   </a:t>
            </a:r>
            <a:r>
              <a:rPr lang="en-US" altLang="zh-CN" sz="1700" dirty="0" err="1" smtClean="0">
                <a:latin typeface="微软雅黑" panose="020B0503020204020204" pitchFamily="34" charset="-122"/>
                <a:ea typeface="微软雅黑" panose="020B0503020204020204" pitchFamily="34" charset="-122"/>
              </a:rPr>
              <a:t>ab</a:t>
            </a: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cd</a:t>
            </a:r>
            <a:r>
              <a:rPr lang="en-US" altLang="zh-CN" sz="1700" dirty="0" smtClean="0">
                <a:latin typeface="微软雅黑" panose="020B0503020204020204" pitchFamily="34" charset="-122"/>
                <a:ea typeface="微软雅黑" panose="020B0503020204020204" pitchFamily="34" charset="-122"/>
              </a:rPr>
              <a:t>*  -              -  +</a:t>
            </a:r>
            <a:r>
              <a:rPr lang="en-US" altLang="zh-CN" sz="1700" dirty="0" err="1" smtClean="0">
                <a:latin typeface="微软雅黑" panose="020B0503020204020204" pitchFamily="34" charset="-122"/>
                <a:ea typeface="微软雅黑" panose="020B0503020204020204" pitchFamily="34" charset="-122"/>
              </a:rPr>
              <a:t>ab</a:t>
            </a: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cd</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a*</a:t>
            </a:r>
            <a:r>
              <a:rPr lang="en-US" altLang="zh-CN" sz="1700" dirty="0" err="1" smtClean="0">
                <a:latin typeface="微软雅黑" panose="020B0503020204020204" pitchFamily="34" charset="-122"/>
                <a:ea typeface="微软雅黑" panose="020B0503020204020204" pitchFamily="34" charset="-122"/>
              </a:rPr>
              <a:t>b+c</a:t>
            </a:r>
            <a:r>
              <a:rPr lang="en-US" altLang="zh-CN" sz="1700" dirty="0" smtClean="0">
                <a:latin typeface="微软雅黑" panose="020B0503020204020204" pitchFamily="34" charset="-122"/>
                <a:ea typeface="微软雅黑" panose="020B0503020204020204" pitchFamily="34" charset="-122"/>
              </a:rPr>
              <a:t>*d                     </a:t>
            </a:r>
            <a:r>
              <a:rPr lang="en-US" altLang="zh-CN" sz="1700" dirty="0" err="1" smtClean="0">
                <a:latin typeface="微软雅黑" panose="020B0503020204020204" pitchFamily="34" charset="-122"/>
                <a:ea typeface="微软雅黑" panose="020B0503020204020204" pitchFamily="34" charset="-122"/>
              </a:rPr>
              <a:t>ab</a:t>
            </a: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cd</a:t>
            </a:r>
            <a:r>
              <a:rPr lang="en-US" altLang="zh-CN" sz="1700" dirty="0" smtClean="0">
                <a:latin typeface="微软雅黑" panose="020B0503020204020204" pitchFamily="34" charset="-122"/>
                <a:ea typeface="微软雅黑" panose="020B0503020204020204" pitchFamily="34" charset="-122"/>
              </a:rPr>
              <a:t>*  +             + *</a:t>
            </a:r>
            <a:r>
              <a:rPr lang="en-US" altLang="zh-CN" sz="1700" dirty="0" err="1" smtClean="0">
                <a:latin typeface="微软雅黑" panose="020B0503020204020204" pitchFamily="34" charset="-122"/>
                <a:ea typeface="微软雅黑" panose="020B0503020204020204" pitchFamily="34" charset="-122"/>
              </a:rPr>
              <a:t>ab</a:t>
            </a: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cd</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a+b</a:t>
            </a:r>
            <a:r>
              <a:rPr lang="en-US" altLang="zh-CN" sz="1700" dirty="0" smtClean="0">
                <a:latin typeface="微软雅黑" panose="020B0503020204020204" pitchFamily="34" charset="-122"/>
                <a:ea typeface="微软雅黑" panose="020B0503020204020204" pitchFamily="34" charset="-122"/>
              </a:rPr>
              <a:t>-c*d/</a:t>
            </a:r>
            <a:r>
              <a:rPr lang="en-US" altLang="zh-CN" sz="1700" dirty="0" err="1" smtClean="0">
                <a:latin typeface="微软雅黑" panose="020B0503020204020204" pitchFamily="34" charset="-122"/>
                <a:ea typeface="微软雅黑" panose="020B0503020204020204" pitchFamily="34" charset="-122"/>
              </a:rPr>
              <a:t>e+f</a:t>
            </a: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ab</a:t>
            </a: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cd</a:t>
            </a:r>
            <a:r>
              <a:rPr lang="en-US" altLang="zh-CN" sz="1700" dirty="0" smtClean="0">
                <a:latin typeface="微软雅黑" panose="020B0503020204020204" pitchFamily="34" charset="-122"/>
                <a:ea typeface="微软雅黑" panose="020B0503020204020204" pitchFamily="34" charset="-122"/>
              </a:rPr>
              <a:t>*e/  -  f +          + - +</a:t>
            </a:r>
            <a:r>
              <a:rPr lang="en-US" altLang="zh-CN" sz="1700" dirty="0" err="1" smtClean="0">
                <a:latin typeface="微软雅黑" panose="020B0503020204020204" pitchFamily="34" charset="-122"/>
                <a:ea typeface="微软雅黑" panose="020B0503020204020204" pitchFamily="34" charset="-122"/>
              </a:rPr>
              <a:t>ab</a:t>
            </a:r>
            <a:r>
              <a:rPr lang="en-US" altLang="zh-CN" sz="1700" dirty="0" smtClean="0">
                <a:latin typeface="微软雅黑" panose="020B0503020204020204" pitchFamily="34" charset="-122"/>
                <a:ea typeface="微软雅黑" panose="020B0503020204020204" pitchFamily="34" charset="-122"/>
              </a:rPr>
              <a:t>  / *</a:t>
            </a:r>
            <a:r>
              <a:rPr lang="en-US" altLang="zh-CN" sz="1700" dirty="0" err="1" smtClean="0">
                <a:latin typeface="微软雅黑" panose="020B0503020204020204" pitchFamily="34" charset="-122"/>
                <a:ea typeface="微软雅黑" panose="020B0503020204020204" pitchFamily="34" charset="-122"/>
              </a:rPr>
              <a:t>cd</a:t>
            </a:r>
            <a:r>
              <a:rPr lang="en-US" altLang="zh-CN" sz="1700" dirty="0" smtClean="0">
                <a:latin typeface="微软雅黑" panose="020B0503020204020204" pitchFamily="34" charset="-122"/>
                <a:ea typeface="微软雅黑" panose="020B0503020204020204" pitchFamily="34" charset="-122"/>
              </a:rPr>
              <a:t> e f</a:t>
            </a:r>
          </a:p>
          <a:p>
            <a:pPr>
              <a:lnSpc>
                <a:spcPct val="150000"/>
              </a:lnSpc>
            </a:pPr>
            <a:r>
              <a:rPr lang="en-US" altLang="zh-CN" sz="1700" dirty="0" smtClean="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a+b</a:t>
            </a:r>
            <a:r>
              <a:rPr lang="en-US" altLang="zh-CN" sz="1700" dirty="0" smtClean="0">
                <a:latin typeface="微软雅黑" panose="020B0503020204020204" pitchFamily="34" charset="-122"/>
                <a:ea typeface="微软雅黑" panose="020B0503020204020204" pitchFamily="34" charset="-122"/>
              </a:rPr>
              <a:t>-c*(d/e)+f          </a:t>
            </a:r>
            <a:r>
              <a:rPr lang="en-US" altLang="zh-CN" sz="1700" dirty="0" err="1" smtClean="0">
                <a:latin typeface="微软雅黑" panose="020B0503020204020204" pitchFamily="34" charset="-122"/>
                <a:ea typeface="微软雅黑" panose="020B0503020204020204" pitchFamily="34" charset="-122"/>
              </a:rPr>
              <a:t>ab</a:t>
            </a:r>
            <a:r>
              <a:rPr lang="en-US" altLang="zh-CN" sz="1700" dirty="0" smtClean="0">
                <a:latin typeface="微软雅黑" panose="020B0503020204020204" pitchFamily="34" charset="-122"/>
                <a:ea typeface="微软雅黑" panose="020B0503020204020204" pitchFamily="34" charset="-122"/>
              </a:rPr>
              <a:t>+    c de/ *  -  f+       + -  +</a:t>
            </a:r>
            <a:r>
              <a:rPr lang="en-US" altLang="zh-CN" sz="1700" dirty="0" err="1" smtClean="0">
                <a:latin typeface="微软雅黑" panose="020B0503020204020204" pitchFamily="34" charset="-122"/>
                <a:ea typeface="微软雅黑" panose="020B0503020204020204" pitchFamily="34" charset="-122"/>
              </a:rPr>
              <a:t>ab</a:t>
            </a:r>
            <a:r>
              <a:rPr lang="en-US" altLang="zh-CN" sz="1700" dirty="0" smtClean="0">
                <a:latin typeface="微软雅黑" panose="020B0503020204020204" pitchFamily="34" charset="-122"/>
                <a:ea typeface="微软雅黑" panose="020B0503020204020204" pitchFamily="34" charset="-122"/>
              </a:rPr>
              <a:t>    * c /de  f</a:t>
            </a:r>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
            <a:extLst>
              <a:ext uri="{FF2B5EF4-FFF2-40B4-BE49-F238E27FC236}">
                <a16:creationId xmlns:a16="http://schemas.microsoft.com/office/drawing/2014/main" xmlns="" id="{9EBE7EC0-2F2A-4A9F-BB83-DBE4093374F9}"/>
              </a:ext>
            </a:extLst>
          </p:cNvPr>
          <p:cNvSpPr txBox="1"/>
          <p:nvPr/>
        </p:nvSpPr>
        <p:spPr>
          <a:xfrm>
            <a:off x="3207633" y="4563143"/>
            <a:ext cx="7313412" cy="1661993"/>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注意事项：</a:t>
            </a:r>
            <a:r>
              <a:rPr lang="en-US" altLang="zh-CN" sz="1700" dirty="0" smtClean="0">
                <a:latin typeface="微软雅黑" panose="020B0503020204020204" pitchFamily="34" charset="-122"/>
                <a:ea typeface="微软雅黑" panose="020B0503020204020204" pitchFamily="34" charset="-122"/>
              </a:rPr>
              <a:t>  </a:t>
            </a:r>
          </a:p>
          <a:p>
            <a:pPr>
              <a:lnSpc>
                <a:spcPct val="150000"/>
              </a:lnSpc>
            </a:pPr>
            <a:r>
              <a:rPr lang="en-US" altLang="zh-CN" sz="1700" dirty="0" smtClean="0">
                <a:latin typeface="微软雅黑" panose="020B0503020204020204" pitchFamily="34" charset="-122"/>
                <a:ea typeface="微软雅黑" panose="020B0503020204020204" pitchFamily="34" charset="-122"/>
              </a:rPr>
              <a:t>1</a:t>
            </a:r>
            <a:r>
              <a:rPr lang="zh-CN" altLang="en-US" sz="1700" dirty="0" smtClean="0">
                <a:latin typeface="微软雅黑" panose="020B0503020204020204" pitchFamily="34" charset="-122"/>
                <a:ea typeface="微软雅黑" panose="020B0503020204020204" pitchFamily="34" charset="-122"/>
              </a:rPr>
              <a:t>）运算的顺序是先括号，再乘除，再再加减。</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2</a:t>
            </a:r>
            <a:r>
              <a:rPr lang="zh-CN" altLang="en-US" sz="1700" dirty="0" smtClean="0">
                <a:latin typeface="微软雅黑" panose="020B0503020204020204" pitchFamily="34" charset="-122"/>
                <a:ea typeface="微软雅黑" panose="020B0503020204020204" pitchFamily="34" charset="-122"/>
              </a:rPr>
              <a:t>）运算的顺序不唯一，后缀表达式也不唯一。</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3</a:t>
            </a:r>
            <a:r>
              <a:rPr lang="zh-CN" altLang="en-US" sz="1700" dirty="0" smtClean="0">
                <a:latin typeface="微软雅黑" panose="020B0503020204020204" pitchFamily="34" charset="-122"/>
                <a:ea typeface="微软雅黑" panose="020B0503020204020204" pitchFamily="34" charset="-122"/>
              </a:rPr>
              <a:t>）如果左边的运算符能先计算，就优先计算左边的。</a:t>
            </a:r>
            <a:endParaRPr lang="en-US" altLang="zh-CN" sz="17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830997"/>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栈在表达式求值中的应用</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p:cNvPicPr>
            <a:picLocks noChangeAspect="1" noChangeArrowheads="1"/>
          </p:cNvPicPr>
          <p:nvPr/>
        </p:nvPicPr>
        <p:blipFill>
          <a:blip r:embed="rId2"/>
          <a:srcRect/>
          <a:stretch>
            <a:fillRect/>
          </a:stretch>
        </p:blipFill>
        <p:spPr bwMode="auto">
          <a:xfrm>
            <a:off x="1905393" y="1445615"/>
            <a:ext cx="7970837" cy="1019175"/>
          </a:xfrm>
          <a:prstGeom prst="rect">
            <a:avLst/>
          </a:prstGeom>
          <a:noFill/>
          <a:ln w="9525">
            <a:noFill/>
            <a:miter lim="800000"/>
            <a:headEnd/>
            <a:tailEnd/>
          </a:ln>
        </p:spPr>
      </p:pic>
      <p:pic>
        <p:nvPicPr>
          <p:cNvPr id="1027" name="Picture 3"/>
          <p:cNvPicPr>
            <a:picLocks noChangeAspect="1" noChangeArrowheads="1"/>
          </p:cNvPicPr>
          <p:nvPr/>
        </p:nvPicPr>
        <p:blipFill>
          <a:blip r:embed="rId3"/>
          <a:srcRect/>
          <a:stretch>
            <a:fillRect/>
          </a:stretch>
        </p:blipFill>
        <p:spPr bwMode="auto">
          <a:xfrm>
            <a:off x="1924274" y="3004914"/>
            <a:ext cx="7847013" cy="1343025"/>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830997"/>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栈在表达式求值中的应用</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1">
            <a:extLst>
              <a:ext uri="{FF2B5EF4-FFF2-40B4-BE49-F238E27FC236}">
                <a16:creationId xmlns:a16="http://schemas.microsoft.com/office/drawing/2014/main" xmlns="" id="{9EBE7EC0-2F2A-4A9F-BB83-DBE4093374F9}"/>
              </a:ext>
            </a:extLst>
          </p:cNvPr>
          <p:cNvSpPr txBox="1"/>
          <p:nvPr/>
        </p:nvSpPr>
        <p:spPr>
          <a:xfrm>
            <a:off x="1183340" y="1129553"/>
            <a:ext cx="9488245" cy="4593565"/>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从左到右扫描中缀表达式，逐个字符的处理。</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endParaRPr lang="en-US" altLang="zh-CN" sz="5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solidFill>
                  <a:srgbClr val="9900CC"/>
                </a:solidFill>
                <a:latin typeface="微软雅黑" panose="020B0503020204020204" pitchFamily="34" charset="-122"/>
                <a:ea typeface="微软雅黑" panose="020B0503020204020204" pitchFamily="34" charset="-122"/>
              </a:rPr>
              <a:t>1</a:t>
            </a:r>
            <a:r>
              <a:rPr lang="zh-CN" altLang="en-US" sz="1700" dirty="0" smtClean="0">
                <a:solidFill>
                  <a:srgbClr val="9900CC"/>
                </a:solidFill>
                <a:latin typeface="微软雅黑" panose="020B0503020204020204" pitchFamily="34" charset="-122"/>
                <a:ea typeface="微软雅黑" panose="020B0503020204020204" pitchFamily="34" charset="-122"/>
              </a:rPr>
              <a:t>）数字和字母直接追加到后缀表达式后面。</a:t>
            </a:r>
            <a:endParaRPr lang="en-US" altLang="zh-CN" sz="1700" dirty="0" smtClean="0">
              <a:solidFill>
                <a:srgbClr val="9900CC"/>
              </a:solidFill>
              <a:latin typeface="微软雅黑" panose="020B0503020204020204" pitchFamily="34" charset="-122"/>
              <a:ea typeface="微软雅黑" panose="020B0503020204020204" pitchFamily="34" charset="-122"/>
            </a:endParaRPr>
          </a:p>
          <a:p>
            <a:pPr>
              <a:lnSpc>
                <a:spcPct val="150000"/>
              </a:lnSpc>
            </a:pPr>
            <a:endParaRPr lang="en-US" altLang="zh-CN" sz="5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2</a:t>
            </a:r>
            <a:r>
              <a:rPr lang="zh-CN" altLang="en-US" sz="1700" dirty="0" smtClean="0">
                <a:latin typeface="微软雅黑" panose="020B0503020204020204" pitchFamily="34" charset="-122"/>
                <a:ea typeface="微软雅黑" panose="020B0503020204020204" pitchFamily="34" charset="-122"/>
              </a:rPr>
              <a:t>）左括号直接入栈。</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endParaRPr lang="en-US" altLang="zh-CN" sz="500" dirty="0" smtClean="0">
              <a:solidFill>
                <a:srgbClr val="9900CC"/>
              </a:solidFill>
              <a:latin typeface="微软雅黑" panose="020B0503020204020204" pitchFamily="34" charset="-122"/>
              <a:ea typeface="微软雅黑" panose="020B0503020204020204" pitchFamily="34" charset="-122"/>
            </a:endParaRPr>
          </a:p>
          <a:p>
            <a:pPr>
              <a:lnSpc>
                <a:spcPct val="150000"/>
              </a:lnSpc>
            </a:pPr>
            <a:r>
              <a:rPr lang="en-US" altLang="zh-CN" sz="1700" dirty="0" smtClean="0">
                <a:solidFill>
                  <a:srgbClr val="9900CC"/>
                </a:solidFill>
                <a:latin typeface="微软雅黑" panose="020B0503020204020204" pitchFamily="34" charset="-122"/>
                <a:ea typeface="微软雅黑" panose="020B0503020204020204" pitchFamily="34" charset="-122"/>
              </a:rPr>
              <a:t>3</a:t>
            </a:r>
            <a:r>
              <a:rPr lang="zh-CN" altLang="en-US" sz="1700" dirty="0" smtClean="0">
                <a:solidFill>
                  <a:srgbClr val="9900CC"/>
                </a:solidFill>
                <a:latin typeface="微软雅黑" panose="020B0503020204020204" pitchFamily="34" charset="-122"/>
                <a:ea typeface="微软雅黑" panose="020B0503020204020204" pitchFamily="34" charset="-122"/>
              </a:rPr>
              <a:t>）如果是右括号</a:t>
            </a:r>
            <a:r>
              <a:rPr lang="en-US" altLang="zh-CN" sz="1700" dirty="0" smtClean="0">
                <a:solidFill>
                  <a:srgbClr val="9900CC"/>
                </a:solidFill>
                <a:latin typeface="微软雅黑" panose="020B0503020204020204" pitchFamily="34" charset="-122"/>
                <a:ea typeface="微软雅黑" panose="020B0503020204020204" pitchFamily="34" charset="-122"/>
              </a:rPr>
              <a:t>‘)’</a:t>
            </a:r>
            <a:r>
              <a:rPr lang="zh-CN" altLang="en-US" sz="1700" dirty="0" smtClean="0">
                <a:solidFill>
                  <a:srgbClr val="9900CC"/>
                </a:solidFill>
                <a:latin typeface="微软雅黑" panose="020B0503020204020204" pitchFamily="34" charset="-122"/>
                <a:ea typeface="微软雅黑" panose="020B0503020204020204" pitchFamily="34" charset="-122"/>
              </a:rPr>
              <a:t>，进入循环，依次弹出栈中的运算符并追加到后缀表达式后面，如果弹出的左括号</a:t>
            </a:r>
            <a:r>
              <a:rPr lang="en-US" altLang="zh-CN" sz="1700" dirty="0" smtClean="0">
                <a:solidFill>
                  <a:srgbClr val="9900CC"/>
                </a:solidFill>
                <a:latin typeface="微软雅黑" panose="020B0503020204020204" pitchFamily="34" charset="-122"/>
                <a:ea typeface="微软雅黑" panose="020B0503020204020204" pitchFamily="34" charset="-122"/>
              </a:rPr>
              <a:t>‘(’</a:t>
            </a:r>
            <a:r>
              <a:rPr lang="zh-CN" altLang="en-US" sz="1700" dirty="0" smtClean="0">
                <a:solidFill>
                  <a:srgbClr val="9900CC"/>
                </a:solidFill>
                <a:latin typeface="微软雅黑" panose="020B0503020204020204" pitchFamily="34" charset="-122"/>
                <a:ea typeface="微软雅黑" panose="020B0503020204020204" pitchFamily="34" charset="-122"/>
              </a:rPr>
              <a:t>，循环中止。</a:t>
            </a:r>
            <a:endParaRPr lang="en-US" altLang="zh-CN" sz="1700" dirty="0" smtClean="0">
              <a:solidFill>
                <a:srgbClr val="9900CC"/>
              </a:solidFill>
              <a:latin typeface="微软雅黑" panose="020B0503020204020204" pitchFamily="34" charset="-122"/>
              <a:ea typeface="微软雅黑" panose="020B0503020204020204" pitchFamily="34" charset="-122"/>
            </a:endParaRPr>
          </a:p>
          <a:p>
            <a:pPr>
              <a:lnSpc>
                <a:spcPct val="150000"/>
              </a:lnSpc>
            </a:pPr>
            <a:endParaRPr lang="en-US" altLang="zh-CN" sz="5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latin typeface="微软雅黑" panose="020B0503020204020204" pitchFamily="34" charset="-122"/>
                <a:ea typeface="微软雅黑" panose="020B0503020204020204" pitchFamily="34" charset="-122"/>
              </a:rPr>
              <a:t>4</a:t>
            </a:r>
            <a:r>
              <a:rPr lang="zh-CN" altLang="en-US" sz="1700" dirty="0" smtClean="0">
                <a:latin typeface="微软雅黑" panose="020B0503020204020204" pitchFamily="34" charset="-122"/>
                <a:ea typeface="微软雅黑" panose="020B0503020204020204" pitchFamily="34" charset="-122"/>
              </a:rPr>
              <a:t>）如果当前字符是运算符</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，则进入循环：</a:t>
            </a:r>
            <a:r>
              <a:rPr lang="en-US" altLang="zh-CN" sz="1700" dirty="0" smtClean="0">
                <a:solidFill>
                  <a:srgbClr val="9900CC"/>
                </a:solidFill>
                <a:latin typeface="微软雅黑" panose="020B0503020204020204" pitchFamily="34" charset="-122"/>
                <a:ea typeface="微软雅黑" panose="020B0503020204020204" pitchFamily="34" charset="-122"/>
              </a:rPr>
              <a:t>a</a:t>
            </a:r>
            <a:r>
              <a:rPr lang="zh-CN" altLang="en-US" sz="1700" dirty="0" smtClean="0">
                <a:solidFill>
                  <a:srgbClr val="9900CC"/>
                </a:solidFill>
                <a:latin typeface="微软雅黑" panose="020B0503020204020204" pitchFamily="34" charset="-122"/>
                <a:ea typeface="微软雅黑" panose="020B0503020204020204" pitchFamily="34" charset="-122"/>
              </a:rPr>
              <a:t>）获取栈顶元素；</a:t>
            </a:r>
            <a:r>
              <a:rPr lang="en-US" altLang="zh-CN" sz="1700" dirty="0" smtClean="0">
                <a:latin typeface="微软雅黑" panose="020B0503020204020204" pitchFamily="34" charset="-122"/>
                <a:ea typeface="微软雅黑" panose="020B0503020204020204" pitchFamily="34" charset="-122"/>
              </a:rPr>
              <a:t>b</a:t>
            </a:r>
            <a:r>
              <a:rPr lang="zh-CN" altLang="en-US" sz="1700" dirty="0" smtClean="0">
                <a:latin typeface="微软雅黑" panose="020B0503020204020204" pitchFamily="34" charset="-122"/>
                <a:ea typeface="微软雅黑" panose="020B0503020204020204" pitchFamily="34" charset="-122"/>
              </a:rPr>
              <a:t>）如果栈顶元素的优先级比当前运算符 高或相同，则弹出并追加到后缀表达式后面；</a:t>
            </a:r>
            <a:r>
              <a:rPr lang="en-US" altLang="zh-CN" sz="1700" dirty="0" smtClean="0">
                <a:solidFill>
                  <a:srgbClr val="9900CC"/>
                </a:solidFill>
                <a:latin typeface="微软雅黑" panose="020B0503020204020204" pitchFamily="34" charset="-122"/>
                <a:ea typeface="微软雅黑" panose="020B0503020204020204" pitchFamily="34" charset="-122"/>
              </a:rPr>
              <a:t>c)</a:t>
            </a:r>
            <a:r>
              <a:rPr lang="zh-CN" altLang="en-US" sz="1700" dirty="0" smtClean="0">
                <a:solidFill>
                  <a:srgbClr val="9900CC"/>
                </a:solidFill>
                <a:latin typeface="微软雅黑" panose="020B0503020204020204" pitchFamily="34" charset="-122"/>
                <a:ea typeface="微软雅黑" panose="020B0503020204020204" pitchFamily="34" charset="-122"/>
              </a:rPr>
              <a:t>如果栈已空、栈顶的运算符的优先级比当前运算符低或遇到了左括号</a:t>
            </a:r>
            <a:r>
              <a:rPr lang="en-US" altLang="zh-CN" sz="1700" dirty="0" smtClean="0">
                <a:solidFill>
                  <a:srgbClr val="9900CC"/>
                </a:solidFill>
                <a:latin typeface="微软雅黑" panose="020B0503020204020204" pitchFamily="34" charset="-122"/>
                <a:ea typeface="微软雅黑" panose="020B0503020204020204" pitchFamily="34" charset="-122"/>
              </a:rPr>
              <a:t>’(’</a:t>
            </a:r>
            <a:r>
              <a:rPr lang="zh-CN" altLang="en-US" sz="1700" dirty="0" smtClean="0">
                <a:solidFill>
                  <a:srgbClr val="9900CC"/>
                </a:solidFill>
                <a:latin typeface="微软雅黑" panose="020B0503020204020204" pitchFamily="34" charset="-122"/>
                <a:ea typeface="微软雅黑" panose="020B0503020204020204" pitchFamily="34" charset="-122"/>
              </a:rPr>
              <a:t>，循环中止。</a:t>
            </a:r>
            <a:r>
              <a:rPr lang="zh-CN" altLang="en-US" sz="1700" dirty="0" smtClean="0">
                <a:latin typeface="微软雅黑" panose="020B0503020204020204" pitchFamily="34" charset="-122"/>
                <a:ea typeface="微软雅黑" panose="020B0503020204020204" pitchFamily="34" charset="-122"/>
              </a:rPr>
              <a:t>循环结束后，当前运算符入栈。</a:t>
            </a:r>
            <a:endParaRPr lang="en-US" altLang="zh-CN" sz="1700" dirty="0" smtClean="0">
              <a:latin typeface="微软雅黑" panose="020B0503020204020204" pitchFamily="34" charset="-122"/>
              <a:ea typeface="微软雅黑" panose="020B0503020204020204" pitchFamily="34" charset="-122"/>
            </a:endParaRPr>
          </a:p>
          <a:p>
            <a:pPr>
              <a:lnSpc>
                <a:spcPct val="150000"/>
              </a:lnSpc>
            </a:pPr>
            <a:endParaRPr lang="en-US" altLang="zh-CN" sz="500" dirty="0" smtClean="0">
              <a:latin typeface="微软雅黑" panose="020B0503020204020204" pitchFamily="34" charset="-122"/>
              <a:ea typeface="微软雅黑" panose="020B0503020204020204" pitchFamily="34" charset="-122"/>
            </a:endParaRPr>
          </a:p>
          <a:p>
            <a:pPr>
              <a:lnSpc>
                <a:spcPct val="150000"/>
              </a:lnSpc>
            </a:pPr>
            <a:r>
              <a:rPr lang="en-US" altLang="zh-CN" sz="1700" dirty="0" smtClean="0">
                <a:solidFill>
                  <a:srgbClr val="9900CC"/>
                </a:solidFill>
                <a:latin typeface="微软雅黑" panose="020B0503020204020204" pitchFamily="34" charset="-122"/>
                <a:ea typeface="微软雅黑" panose="020B0503020204020204" pitchFamily="34" charset="-122"/>
              </a:rPr>
              <a:t>5</a:t>
            </a:r>
            <a:r>
              <a:rPr lang="zh-CN" altLang="en-US" sz="1700" dirty="0" smtClean="0">
                <a:solidFill>
                  <a:srgbClr val="9900CC"/>
                </a:solidFill>
                <a:latin typeface="微软雅黑" panose="020B0503020204020204" pitchFamily="34" charset="-122"/>
                <a:ea typeface="微软雅黑" panose="020B0503020204020204" pitchFamily="34" charset="-122"/>
              </a:rPr>
              <a:t>）扫描完中缀表达式后，弹出栈中剩下的运算符，追加到后缀表达式后面。</a:t>
            </a:r>
            <a:endParaRPr lang="en-US" altLang="zh-CN" sz="1700" dirty="0" smtClean="0">
              <a:solidFill>
                <a:srgbClr val="9900CC"/>
              </a:solidFill>
              <a:latin typeface="微软雅黑" panose="020B0503020204020204" pitchFamily="34" charset="-122"/>
              <a:ea typeface="微软雅黑" panose="020B0503020204020204" pitchFamily="34" charset="-122"/>
            </a:endParaRPr>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
            <a:extLst>
              <a:ext uri="{FF2B5EF4-FFF2-40B4-BE49-F238E27FC236}">
                <a16:creationId xmlns:a16="http://schemas.microsoft.com/office/drawing/2014/main" xmlns="" id="{9EBE7EC0-2F2A-4A9F-BB83-DBE4093374F9}"/>
              </a:ext>
            </a:extLst>
          </p:cNvPr>
          <p:cNvSpPr txBox="1"/>
          <p:nvPr/>
        </p:nvSpPr>
        <p:spPr>
          <a:xfrm>
            <a:off x="882117" y="5647909"/>
            <a:ext cx="9724913" cy="830933"/>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源代码在视频发布后的视频简介中，</a:t>
            </a:r>
            <a:r>
              <a:rPr lang="en-US" altLang="zh-CN" sz="1700" dirty="0" smtClean="0">
                <a:latin typeface="微软雅黑" panose="020B0503020204020204" pitchFamily="34" charset="-122"/>
                <a:ea typeface="微软雅黑" panose="020B0503020204020204" pitchFamily="34" charset="-122"/>
              </a:rPr>
              <a:t>seqstack3.c</a:t>
            </a:r>
            <a:r>
              <a:rPr lang="zh-CN" altLang="en-US" sz="1700" dirty="0" smtClean="0">
                <a:latin typeface="微软雅黑" panose="020B0503020204020204" pitchFamily="34" charset="-122"/>
                <a:ea typeface="微软雅黑" panose="020B0503020204020204" pitchFamily="34" charset="-122"/>
              </a:rPr>
              <a:t>，此程序演示用顺序栈实现中缀表达式转后缀表达式。</a:t>
            </a:r>
            <a:endParaRPr lang="en-US" altLang="zh-CN" sz="17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EBE7EC0-2F2A-4A9F-BB83-DBE4093374F9}"/>
              </a:ext>
            </a:extLst>
          </p:cNvPr>
          <p:cNvSpPr txBox="1"/>
          <p:nvPr/>
        </p:nvSpPr>
        <p:spPr>
          <a:xfrm>
            <a:off x="1" y="111001"/>
            <a:ext cx="12192000" cy="743986"/>
          </a:xfrm>
          <a:prstGeom prst="rect">
            <a:avLst/>
          </a:prstGeom>
          <a:noFill/>
        </p:spPr>
        <p:txBody>
          <a:bodyPr wrap="square" rtlCol="0">
            <a:spAutoFit/>
          </a:bodyPr>
          <a:lstStyle/>
          <a:p>
            <a:pPr algn="ctr">
              <a:lnSpc>
                <a:spcPct val="150000"/>
              </a:lnSpc>
            </a:pPr>
            <a:r>
              <a:rPr lang="zh-CN" altLang="en-US" sz="3200" b="1" dirty="0" smtClean="0">
                <a:solidFill>
                  <a:srgbClr val="9900CC"/>
                </a:solidFill>
                <a:latin typeface="微软雅黑" panose="020B0503020204020204" pitchFamily="34" charset="-122"/>
                <a:ea typeface="微软雅黑" panose="020B0503020204020204" pitchFamily="34" charset="-122"/>
              </a:rPr>
              <a:t>函数调用栈</a:t>
            </a:r>
            <a:endParaRPr lang="en-US" altLang="zh-CN" sz="3200" b="1" dirty="0">
              <a:solidFill>
                <a:srgbClr val="9900CC"/>
              </a:solidFill>
              <a:latin typeface="微软雅黑" panose="020B0503020204020204" pitchFamily="34" charset="-122"/>
              <a:ea typeface="微软雅黑" panose="020B0503020204020204" pitchFamily="34" charset="-122"/>
            </a:endParaRPr>
          </a:p>
        </p:txBody>
      </p:sp>
      <p:sp>
        <p:nvSpPr>
          <p:cNvPr id="5" name="矩形 4"/>
          <p:cNvSpPr/>
          <p:nvPr/>
        </p:nvSpPr>
        <p:spPr>
          <a:xfrm>
            <a:off x="3851268" y="859821"/>
            <a:ext cx="634676" cy="75303"/>
          </a:xfrm>
          <a:prstGeom prst="rect">
            <a:avLst/>
          </a:prstGeom>
          <a:solidFill>
            <a:srgbClr val="00B0F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2" name="矩形 11"/>
          <p:cNvSpPr/>
          <p:nvPr/>
        </p:nvSpPr>
        <p:spPr>
          <a:xfrm>
            <a:off x="4509294" y="861609"/>
            <a:ext cx="634676" cy="75303"/>
          </a:xfrm>
          <a:prstGeom prst="rect">
            <a:avLst/>
          </a:prstGeom>
          <a:solidFill>
            <a:schemeClr val="accent4">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67320" y="863397"/>
            <a:ext cx="634676" cy="75303"/>
          </a:xfrm>
          <a:prstGeom prst="rect">
            <a:avLst/>
          </a:prstGeom>
          <a:solidFill>
            <a:schemeClr val="tx2">
              <a:lumMod val="75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21770" y="861609"/>
            <a:ext cx="634676" cy="75303"/>
          </a:xfrm>
          <a:prstGeom prst="rect">
            <a:avLst/>
          </a:prstGeom>
          <a:solidFill>
            <a:srgbClr val="FFC000"/>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79796" y="863397"/>
            <a:ext cx="634676" cy="75303"/>
          </a:xfrm>
          <a:prstGeom prst="rect">
            <a:avLst/>
          </a:prstGeom>
          <a:solidFill>
            <a:schemeClr val="bg2">
              <a:lumMod val="60000"/>
              <a:lumOff val="4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064" y="865185"/>
            <a:ext cx="634676" cy="75303"/>
          </a:xfrm>
          <a:prstGeom prst="rect">
            <a:avLst/>
          </a:prstGeom>
          <a:solidFill>
            <a:schemeClr val="accent4"/>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1">
            <a:extLst>
              <a:ext uri="{FF2B5EF4-FFF2-40B4-BE49-F238E27FC236}">
                <a16:creationId xmlns:a16="http://schemas.microsoft.com/office/drawing/2014/main" xmlns="" id="{9EBE7EC0-2F2A-4A9F-BB83-DBE4093374F9}"/>
              </a:ext>
            </a:extLst>
          </p:cNvPr>
          <p:cNvSpPr txBox="1"/>
          <p:nvPr/>
        </p:nvSpPr>
        <p:spPr>
          <a:xfrm>
            <a:off x="1183341" y="1333955"/>
            <a:ext cx="3496235" cy="2839239"/>
          </a:xfrm>
          <a:prstGeom prst="rect">
            <a:avLst/>
          </a:prstGeom>
          <a:noFill/>
        </p:spPr>
        <p:txBody>
          <a:bodyPr wrap="square" rtlCol="0">
            <a:spAutoFit/>
          </a:bodyPr>
          <a:lstStyle/>
          <a:p>
            <a:pPr>
              <a:lnSpc>
                <a:spcPct val="150000"/>
              </a:lnSpc>
            </a:pPr>
            <a:r>
              <a:rPr lang="en-US" altLang="zh-CN" sz="1700" dirty="0" err="1" smtClean="0">
                <a:solidFill>
                  <a:srgbClr val="9900CC"/>
                </a:solidFill>
                <a:latin typeface="微软雅黑" panose="020B0503020204020204" pitchFamily="34" charset="-122"/>
                <a:ea typeface="微软雅黑" panose="020B0503020204020204" pitchFamily="34" charset="-122"/>
              </a:rPr>
              <a:t>int</a:t>
            </a:r>
            <a:r>
              <a:rPr lang="en-US" altLang="zh-CN" sz="1700" dirty="0" smtClean="0">
                <a:solidFill>
                  <a:srgbClr val="9900CC"/>
                </a:solidFill>
                <a:latin typeface="微软雅黑" panose="020B0503020204020204" pitchFamily="34" charset="-122"/>
                <a:ea typeface="微软雅黑" panose="020B0503020204020204" pitchFamily="34" charset="-122"/>
              </a:rPr>
              <a:t> main(</a:t>
            </a:r>
            <a:r>
              <a:rPr lang="en-US" altLang="zh-CN" sz="1700" dirty="0" err="1" smtClean="0">
                <a:solidFill>
                  <a:srgbClr val="9900CC"/>
                </a:solidFill>
                <a:latin typeface="微软雅黑" panose="020B0503020204020204" pitchFamily="34" charset="-122"/>
                <a:ea typeface="微软雅黑" panose="020B0503020204020204" pitchFamily="34" charset="-122"/>
              </a:rPr>
              <a:t>int</a:t>
            </a:r>
            <a:r>
              <a:rPr lang="en-US" altLang="zh-CN" sz="1700" dirty="0" smtClean="0">
                <a:solidFill>
                  <a:srgbClr val="9900CC"/>
                </a:solidFill>
                <a:latin typeface="微软雅黑" panose="020B0503020204020204" pitchFamily="34" charset="-122"/>
                <a:ea typeface="微软雅黑" panose="020B0503020204020204" pitchFamily="34" charset="-122"/>
              </a:rPr>
              <a:t> </a:t>
            </a:r>
            <a:r>
              <a:rPr lang="en-US" altLang="zh-CN" sz="1700" dirty="0" err="1" smtClean="0">
                <a:solidFill>
                  <a:srgbClr val="9900CC"/>
                </a:solidFill>
                <a:latin typeface="微软雅黑" panose="020B0503020204020204" pitchFamily="34" charset="-122"/>
                <a:ea typeface="微软雅黑" panose="020B0503020204020204" pitchFamily="34" charset="-122"/>
              </a:rPr>
              <a:t>argc,char</a:t>
            </a:r>
            <a:r>
              <a:rPr lang="en-US" altLang="zh-CN" sz="1700" dirty="0" smtClean="0">
                <a:solidFill>
                  <a:srgbClr val="9900CC"/>
                </a:solidFill>
                <a:latin typeface="微软雅黑" panose="020B0503020204020204" pitchFamily="34" charset="-122"/>
                <a:ea typeface="微软雅黑" panose="020B0503020204020204" pitchFamily="34" charset="-122"/>
              </a:rPr>
              <a:t> *</a:t>
            </a:r>
            <a:r>
              <a:rPr lang="en-US" altLang="zh-CN" sz="1700" dirty="0" err="1" smtClean="0">
                <a:solidFill>
                  <a:srgbClr val="9900CC"/>
                </a:solidFill>
                <a:latin typeface="微软雅黑" panose="020B0503020204020204" pitchFamily="34" charset="-122"/>
                <a:ea typeface="微软雅黑" panose="020B0503020204020204" pitchFamily="34" charset="-122"/>
              </a:rPr>
              <a:t>argv</a:t>
            </a:r>
            <a:r>
              <a:rPr lang="en-US" altLang="zh-CN" sz="1700" dirty="0" smtClean="0">
                <a:solidFill>
                  <a:srgbClr val="9900CC"/>
                </a:solidFill>
                <a:latin typeface="微软雅黑" panose="020B0503020204020204" pitchFamily="34" charset="-122"/>
                <a:ea typeface="微软雅黑" panose="020B0503020204020204" pitchFamily="34" charset="-122"/>
              </a:rPr>
              <a:t>[])</a:t>
            </a:r>
          </a:p>
          <a:p>
            <a:pPr>
              <a:lnSpc>
                <a:spcPct val="150000"/>
              </a:lnSpc>
            </a:pPr>
            <a:r>
              <a:rPr lang="en-US" altLang="zh-CN" sz="1700" dirty="0" smtClean="0">
                <a:solidFill>
                  <a:srgbClr val="9900CC"/>
                </a:solidFill>
                <a:latin typeface="微软雅黑" panose="020B0503020204020204" pitchFamily="34" charset="-122"/>
                <a:ea typeface="微软雅黑" panose="020B0503020204020204" pitchFamily="34" charset="-122"/>
              </a:rPr>
              <a:t>{</a:t>
            </a:r>
          </a:p>
          <a:p>
            <a:pPr>
              <a:lnSpc>
                <a:spcPct val="150000"/>
              </a:lnSpc>
            </a:pPr>
            <a:r>
              <a:rPr lang="en-US" altLang="zh-CN" sz="1700" dirty="0" smtClean="0">
                <a:solidFill>
                  <a:srgbClr val="9900CC"/>
                </a:solidFill>
                <a:latin typeface="微软雅黑" panose="020B0503020204020204" pitchFamily="34" charset="-122"/>
                <a:ea typeface="微软雅黑" panose="020B0503020204020204" pitchFamily="34" charset="-122"/>
              </a:rPr>
              <a:t>  </a:t>
            </a:r>
            <a:r>
              <a:rPr lang="en-US" altLang="zh-CN" sz="1700" dirty="0" err="1" smtClean="0">
                <a:solidFill>
                  <a:srgbClr val="9900CC"/>
                </a:solidFill>
                <a:latin typeface="微软雅黑" panose="020B0503020204020204" pitchFamily="34" charset="-122"/>
                <a:ea typeface="微软雅黑" panose="020B0503020204020204" pitchFamily="34" charset="-122"/>
              </a:rPr>
              <a:t>int</a:t>
            </a:r>
            <a:r>
              <a:rPr lang="en-US" altLang="zh-CN" sz="1700" dirty="0" smtClean="0">
                <a:solidFill>
                  <a:srgbClr val="9900CC"/>
                </a:solidFill>
                <a:latin typeface="微软雅黑" panose="020B0503020204020204" pitchFamily="34" charset="-122"/>
                <a:ea typeface="微软雅黑" panose="020B0503020204020204" pitchFamily="34" charset="-122"/>
              </a:rPr>
              <a:t> </a:t>
            </a:r>
            <a:r>
              <a:rPr lang="en-US" altLang="zh-CN" sz="1700" dirty="0" err="1" smtClean="0">
                <a:solidFill>
                  <a:srgbClr val="9900CC"/>
                </a:solidFill>
                <a:latin typeface="微软雅黑" panose="020B0503020204020204" pitchFamily="34" charset="-122"/>
                <a:ea typeface="微软雅黑" panose="020B0503020204020204" pitchFamily="34" charset="-122"/>
              </a:rPr>
              <a:t>a,b,c</a:t>
            </a:r>
            <a:r>
              <a:rPr lang="en-US" altLang="zh-CN" sz="1700" dirty="0" smtClean="0">
                <a:solidFill>
                  <a:srgbClr val="9900CC"/>
                </a:solidFill>
                <a:latin typeface="微软雅黑" panose="020B0503020204020204" pitchFamily="34" charset="-122"/>
                <a:ea typeface="微软雅黑" panose="020B0503020204020204" pitchFamily="34" charset="-122"/>
              </a:rPr>
              <a:t>;</a:t>
            </a:r>
          </a:p>
          <a:p>
            <a:pPr>
              <a:lnSpc>
                <a:spcPct val="150000"/>
              </a:lnSpc>
            </a:pPr>
            <a:r>
              <a:rPr lang="en-US" altLang="zh-CN" sz="1700" dirty="0" smtClean="0">
                <a:solidFill>
                  <a:srgbClr val="9900CC"/>
                </a:solidFill>
                <a:latin typeface="微软雅黑" panose="020B0503020204020204" pitchFamily="34" charset="-122"/>
                <a:ea typeface="微软雅黑" panose="020B0503020204020204" pitchFamily="34" charset="-122"/>
              </a:rPr>
              <a:t>  ……</a:t>
            </a:r>
          </a:p>
          <a:p>
            <a:pPr>
              <a:lnSpc>
                <a:spcPct val="150000"/>
              </a:lnSpc>
            </a:pPr>
            <a:r>
              <a:rPr lang="en-US" altLang="zh-CN" sz="1700" dirty="0" smtClean="0">
                <a:solidFill>
                  <a:srgbClr val="9900CC"/>
                </a:solidFill>
                <a:latin typeface="微软雅黑" panose="020B0503020204020204" pitchFamily="34" charset="-122"/>
                <a:ea typeface="微软雅黑" panose="020B0503020204020204" pitchFamily="34" charset="-122"/>
              </a:rPr>
              <a:t>  c=func1(</a:t>
            </a:r>
            <a:r>
              <a:rPr lang="en-US" altLang="zh-CN" sz="1700" dirty="0" err="1" smtClean="0">
                <a:solidFill>
                  <a:srgbClr val="9900CC"/>
                </a:solidFill>
                <a:latin typeface="微软雅黑" panose="020B0503020204020204" pitchFamily="34" charset="-122"/>
                <a:ea typeface="微软雅黑" panose="020B0503020204020204" pitchFamily="34" charset="-122"/>
              </a:rPr>
              <a:t>a,b</a:t>
            </a:r>
            <a:r>
              <a:rPr lang="en-US" altLang="zh-CN" sz="1700" dirty="0" smtClean="0">
                <a:solidFill>
                  <a:srgbClr val="9900CC"/>
                </a:solidFill>
                <a:latin typeface="微软雅黑" panose="020B0503020204020204" pitchFamily="34" charset="-122"/>
                <a:ea typeface="微软雅黑" panose="020B0503020204020204" pitchFamily="34" charset="-122"/>
              </a:rPr>
              <a:t>);</a:t>
            </a:r>
          </a:p>
          <a:p>
            <a:pPr>
              <a:lnSpc>
                <a:spcPct val="150000"/>
              </a:lnSpc>
            </a:pPr>
            <a:r>
              <a:rPr lang="en-US" altLang="zh-CN" sz="1700" dirty="0" smtClean="0">
                <a:solidFill>
                  <a:srgbClr val="9900CC"/>
                </a:solidFill>
                <a:latin typeface="微软雅黑" panose="020B0503020204020204" pitchFamily="34" charset="-122"/>
                <a:ea typeface="微软雅黑" panose="020B0503020204020204" pitchFamily="34" charset="-122"/>
              </a:rPr>
              <a:t>  ……</a:t>
            </a:r>
          </a:p>
          <a:p>
            <a:pPr>
              <a:lnSpc>
                <a:spcPct val="150000"/>
              </a:lnSpc>
            </a:pPr>
            <a:r>
              <a:rPr lang="en-US" altLang="zh-CN" sz="1700" dirty="0" smtClean="0">
                <a:solidFill>
                  <a:srgbClr val="9900CC"/>
                </a:solidFill>
                <a:latin typeface="微软雅黑" panose="020B0503020204020204" pitchFamily="34" charset="-122"/>
                <a:ea typeface="微软雅黑" panose="020B0503020204020204" pitchFamily="34" charset="-122"/>
              </a:rPr>
              <a:t>}</a:t>
            </a:r>
          </a:p>
        </p:txBody>
      </p:sp>
      <p:sp>
        <p:nvSpPr>
          <p:cNvPr id="14" name="矩形 13"/>
          <p:cNvSpPr/>
          <p:nvPr/>
        </p:nvSpPr>
        <p:spPr>
          <a:xfrm>
            <a:off x="7785090" y="856215"/>
            <a:ext cx="634676" cy="75303"/>
          </a:xfrm>
          <a:prstGeom prst="rect">
            <a:avLst/>
          </a:prstGeom>
          <a:solidFill>
            <a:schemeClr val="accent6"/>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
            <a:extLst>
              <a:ext uri="{FF2B5EF4-FFF2-40B4-BE49-F238E27FC236}">
                <a16:creationId xmlns:a16="http://schemas.microsoft.com/office/drawing/2014/main" xmlns="" id="{9EBE7EC0-2F2A-4A9F-BB83-DBE4093374F9}"/>
              </a:ext>
            </a:extLst>
          </p:cNvPr>
          <p:cNvSpPr txBox="1"/>
          <p:nvPr/>
        </p:nvSpPr>
        <p:spPr>
          <a:xfrm>
            <a:off x="4756786" y="1335743"/>
            <a:ext cx="2891910" cy="2839239"/>
          </a:xfrm>
          <a:prstGeom prst="rect">
            <a:avLst/>
          </a:prstGeom>
          <a:noFill/>
        </p:spPr>
        <p:txBody>
          <a:bodyPr wrap="square" rtlCol="0">
            <a:spAutoFit/>
          </a:bodyPr>
          <a:lstStyle/>
          <a:p>
            <a:pPr>
              <a:lnSpc>
                <a:spcPct val="150000"/>
              </a:lnSpc>
            </a:pPr>
            <a:r>
              <a:rPr lang="en-US" altLang="zh-CN" sz="1700" dirty="0" err="1" smtClean="0">
                <a:solidFill>
                  <a:srgbClr val="9900CC"/>
                </a:solidFill>
                <a:latin typeface="微软雅黑" panose="020B0503020204020204" pitchFamily="34" charset="-122"/>
                <a:ea typeface="微软雅黑" panose="020B0503020204020204" pitchFamily="34" charset="-122"/>
              </a:rPr>
              <a:t>int</a:t>
            </a:r>
            <a:r>
              <a:rPr lang="en-US" altLang="zh-CN" sz="1700" dirty="0" smtClean="0">
                <a:solidFill>
                  <a:srgbClr val="9900CC"/>
                </a:solidFill>
                <a:latin typeface="微软雅黑" panose="020B0503020204020204" pitchFamily="34" charset="-122"/>
                <a:ea typeface="微软雅黑" panose="020B0503020204020204" pitchFamily="34" charset="-122"/>
              </a:rPr>
              <a:t> func1(</a:t>
            </a:r>
            <a:r>
              <a:rPr lang="en-US" altLang="zh-CN" sz="1700" dirty="0" err="1" smtClean="0">
                <a:solidFill>
                  <a:srgbClr val="9900CC"/>
                </a:solidFill>
                <a:latin typeface="微软雅黑" panose="020B0503020204020204" pitchFamily="34" charset="-122"/>
                <a:ea typeface="微软雅黑" panose="020B0503020204020204" pitchFamily="34" charset="-122"/>
              </a:rPr>
              <a:t>int</a:t>
            </a:r>
            <a:r>
              <a:rPr lang="en-US" altLang="zh-CN" sz="1700" dirty="0" smtClean="0">
                <a:solidFill>
                  <a:srgbClr val="9900CC"/>
                </a:solidFill>
                <a:latin typeface="微软雅黑" panose="020B0503020204020204" pitchFamily="34" charset="-122"/>
                <a:ea typeface="微软雅黑" panose="020B0503020204020204" pitchFamily="34" charset="-122"/>
              </a:rPr>
              <a:t> </a:t>
            </a:r>
            <a:r>
              <a:rPr lang="en-US" altLang="zh-CN" sz="1700" dirty="0" err="1" smtClean="0">
                <a:solidFill>
                  <a:srgbClr val="9900CC"/>
                </a:solidFill>
                <a:latin typeface="微软雅黑" panose="020B0503020204020204" pitchFamily="34" charset="-122"/>
                <a:ea typeface="微软雅黑" panose="020B0503020204020204" pitchFamily="34" charset="-122"/>
              </a:rPr>
              <a:t>x,int</a:t>
            </a:r>
            <a:r>
              <a:rPr lang="en-US" altLang="zh-CN" sz="1700" dirty="0" smtClean="0">
                <a:solidFill>
                  <a:srgbClr val="9900CC"/>
                </a:solidFill>
                <a:latin typeface="微软雅黑" panose="020B0503020204020204" pitchFamily="34" charset="-122"/>
                <a:ea typeface="微软雅黑" panose="020B0503020204020204" pitchFamily="34" charset="-122"/>
              </a:rPr>
              <a:t> y)</a:t>
            </a:r>
          </a:p>
          <a:p>
            <a:pPr>
              <a:lnSpc>
                <a:spcPct val="150000"/>
              </a:lnSpc>
            </a:pPr>
            <a:r>
              <a:rPr lang="en-US" altLang="zh-CN" sz="1700" dirty="0" smtClean="0">
                <a:solidFill>
                  <a:srgbClr val="9900CC"/>
                </a:solidFill>
                <a:latin typeface="微软雅黑" panose="020B0503020204020204" pitchFamily="34" charset="-122"/>
                <a:ea typeface="微软雅黑" panose="020B0503020204020204" pitchFamily="34" charset="-122"/>
              </a:rPr>
              <a:t>{</a:t>
            </a:r>
          </a:p>
          <a:p>
            <a:pPr>
              <a:lnSpc>
                <a:spcPct val="150000"/>
              </a:lnSpc>
            </a:pPr>
            <a:r>
              <a:rPr lang="en-US" altLang="zh-CN" sz="1700" dirty="0" smtClean="0">
                <a:solidFill>
                  <a:srgbClr val="9900CC"/>
                </a:solidFill>
                <a:latin typeface="微软雅黑" panose="020B0503020204020204" pitchFamily="34" charset="-122"/>
                <a:ea typeface="微软雅黑" panose="020B0503020204020204" pitchFamily="34" charset="-122"/>
              </a:rPr>
              <a:t>  </a:t>
            </a:r>
            <a:r>
              <a:rPr lang="en-US" altLang="zh-CN" sz="1700" dirty="0" err="1" smtClean="0">
                <a:solidFill>
                  <a:srgbClr val="9900CC"/>
                </a:solidFill>
                <a:latin typeface="微软雅黑" panose="020B0503020204020204" pitchFamily="34" charset="-122"/>
                <a:ea typeface="微软雅黑" panose="020B0503020204020204" pitchFamily="34" charset="-122"/>
              </a:rPr>
              <a:t>int</a:t>
            </a:r>
            <a:r>
              <a:rPr lang="en-US" altLang="zh-CN" sz="1700" dirty="0" smtClean="0">
                <a:solidFill>
                  <a:srgbClr val="9900CC"/>
                </a:solidFill>
                <a:latin typeface="微软雅黑" panose="020B0503020204020204" pitchFamily="34" charset="-122"/>
                <a:ea typeface="微软雅黑" panose="020B0503020204020204" pitchFamily="34" charset="-122"/>
              </a:rPr>
              <a:t> </a:t>
            </a:r>
            <a:r>
              <a:rPr lang="en-US" altLang="zh-CN" sz="1700" dirty="0" err="1" smtClean="0">
                <a:solidFill>
                  <a:srgbClr val="9900CC"/>
                </a:solidFill>
                <a:latin typeface="微软雅黑" panose="020B0503020204020204" pitchFamily="34" charset="-122"/>
                <a:ea typeface="微软雅黑" panose="020B0503020204020204" pitchFamily="34" charset="-122"/>
              </a:rPr>
              <a:t>d,e,f</a:t>
            </a:r>
            <a:r>
              <a:rPr lang="en-US" altLang="zh-CN" sz="1700" dirty="0" smtClean="0">
                <a:solidFill>
                  <a:srgbClr val="9900CC"/>
                </a:solidFill>
                <a:latin typeface="微软雅黑" panose="020B0503020204020204" pitchFamily="34" charset="-122"/>
                <a:ea typeface="微软雅黑" panose="020B0503020204020204" pitchFamily="34" charset="-122"/>
              </a:rPr>
              <a:t>;</a:t>
            </a:r>
          </a:p>
          <a:p>
            <a:pPr>
              <a:lnSpc>
                <a:spcPct val="150000"/>
              </a:lnSpc>
            </a:pPr>
            <a:r>
              <a:rPr lang="en-US" altLang="zh-CN" sz="1700" dirty="0" smtClean="0">
                <a:solidFill>
                  <a:srgbClr val="9900CC"/>
                </a:solidFill>
                <a:latin typeface="微软雅黑" panose="020B0503020204020204" pitchFamily="34" charset="-122"/>
                <a:ea typeface="微软雅黑" panose="020B0503020204020204" pitchFamily="34" charset="-122"/>
              </a:rPr>
              <a:t>  ……</a:t>
            </a:r>
          </a:p>
          <a:p>
            <a:pPr>
              <a:lnSpc>
                <a:spcPct val="150000"/>
              </a:lnSpc>
            </a:pPr>
            <a:r>
              <a:rPr lang="en-US" altLang="zh-CN" sz="1700" dirty="0" smtClean="0">
                <a:solidFill>
                  <a:srgbClr val="9900CC"/>
                </a:solidFill>
                <a:latin typeface="微软雅黑" panose="020B0503020204020204" pitchFamily="34" charset="-122"/>
                <a:ea typeface="微软雅黑" panose="020B0503020204020204" pitchFamily="34" charset="-122"/>
              </a:rPr>
              <a:t>  f=func2(e);</a:t>
            </a:r>
          </a:p>
          <a:p>
            <a:pPr>
              <a:lnSpc>
                <a:spcPct val="150000"/>
              </a:lnSpc>
            </a:pPr>
            <a:r>
              <a:rPr lang="en-US" altLang="zh-CN" sz="1700" dirty="0" smtClean="0">
                <a:solidFill>
                  <a:srgbClr val="9900CC"/>
                </a:solidFill>
                <a:latin typeface="微软雅黑" panose="020B0503020204020204" pitchFamily="34" charset="-122"/>
                <a:ea typeface="微软雅黑" panose="020B0503020204020204" pitchFamily="34" charset="-122"/>
              </a:rPr>
              <a:t>  ……</a:t>
            </a:r>
          </a:p>
          <a:p>
            <a:pPr>
              <a:lnSpc>
                <a:spcPct val="150000"/>
              </a:lnSpc>
            </a:pPr>
            <a:r>
              <a:rPr lang="en-US" altLang="zh-CN" sz="1700" dirty="0" smtClean="0">
                <a:solidFill>
                  <a:srgbClr val="9900CC"/>
                </a:solidFill>
                <a:latin typeface="微软雅黑" panose="020B0503020204020204" pitchFamily="34" charset="-122"/>
                <a:ea typeface="微软雅黑" panose="020B0503020204020204" pitchFamily="34" charset="-122"/>
              </a:rPr>
              <a:t>}</a:t>
            </a:r>
          </a:p>
        </p:txBody>
      </p:sp>
      <p:sp>
        <p:nvSpPr>
          <p:cNvPr id="19" name="文本框 1">
            <a:extLst>
              <a:ext uri="{FF2B5EF4-FFF2-40B4-BE49-F238E27FC236}">
                <a16:creationId xmlns:a16="http://schemas.microsoft.com/office/drawing/2014/main" xmlns="" id="{9EBE7EC0-2F2A-4A9F-BB83-DBE4093374F9}"/>
              </a:ext>
            </a:extLst>
          </p:cNvPr>
          <p:cNvSpPr txBox="1"/>
          <p:nvPr/>
        </p:nvSpPr>
        <p:spPr>
          <a:xfrm>
            <a:off x="7792329" y="1326773"/>
            <a:ext cx="3496235" cy="2839239"/>
          </a:xfrm>
          <a:prstGeom prst="rect">
            <a:avLst/>
          </a:prstGeom>
          <a:noFill/>
        </p:spPr>
        <p:txBody>
          <a:bodyPr wrap="square" rtlCol="0">
            <a:spAutoFit/>
          </a:bodyPr>
          <a:lstStyle/>
          <a:p>
            <a:pPr>
              <a:lnSpc>
                <a:spcPct val="150000"/>
              </a:lnSpc>
            </a:pPr>
            <a:r>
              <a:rPr lang="en-US" altLang="zh-CN" sz="1700" dirty="0" err="1" smtClean="0">
                <a:solidFill>
                  <a:srgbClr val="9900CC"/>
                </a:solidFill>
                <a:latin typeface="微软雅黑" panose="020B0503020204020204" pitchFamily="34" charset="-122"/>
                <a:ea typeface="微软雅黑" panose="020B0503020204020204" pitchFamily="34" charset="-122"/>
              </a:rPr>
              <a:t>int</a:t>
            </a:r>
            <a:r>
              <a:rPr lang="en-US" altLang="zh-CN" sz="1700" dirty="0" smtClean="0">
                <a:solidFill>
                  <a:srgbClr val="9900CC"/>
                </a:solidFill>
                <a:latin typeface="微软雅黑" panose="020B0503020204020204" pitchFamily="34" charset="-122"/>
                <a:ea typeface="微软雅黑" panose="020B0503020204020204" pitchFamily="34" charset="-122"/>
              </a:rPr>
              <a:t> func2(</a:t>
            </a:r>
            <a:r>
              <a:rPr lang="en-US" altLang="zh-CN" sz="1700" dirty="0" err="1" smtClean="0">
                <a:solidFill>
                  <a:srgbClr val="9900CC"/>
                </a:solidFill>
                <a:latin typeface="微软雅黑" panose="020B0503020204020204" pitchFamily="34" charset="-122"/>
                <a:ea typeface="微软雅黑" panose="020B0503020204020204" pitchFamily="34" charset="-122"/>
              </a:rPr>
              <a:t>int</a:t>
            </a:r>
            <a:r>
              <a:rPr lang="en-US" altLang="zh-CN" sz="1700" dirty="0" smtClean="0">
                <a:solidFill>
                  <a:srgbClr val="9900CC"/>
                </a:solidFill>
                <a:latin typeface="微软雅黑" panose="020B0503020204020204" pitchFamily="34" charset="-122"/>
                <a:ea typeface="微软雅黑" panose="020B0503020204020204" pitchFamily="34" charset="-122"/>
              </a:rPr>
              <a:t> </a:t>
            </a:r>
            <a:r>
              <a:rPr lang="en-US" altLang="zh-CN" sz="1700" dirty="0" err="1" smtClean="0">
                <a:solidFill>
                  <a:srgbClr val="9900CC"/>
                </a:solidFill>
                <a:latin typeface="微软雅黑" panose="020B0503020204020204" pitchFamily="34" charset="-122"/>
                <a:ea typeface="微软雅黑" panose="020B0503020204020204" pitchFamily="34" charset="-122"/>
              </a:rPr>
              <a:t>i</a:t>
            </a:r>
            <a:r>
              <a:rPr lang="en-US" altLang="zh-CN" sz="1700" dirty="0" smtClean="0">
                <a:solidFill>
                  <a:srgbClr val="9900CC"/>
                </a:solidFill>
                <a:latin typeface="微软雅黑" panose="020B0503020204020204" pitchFamily="34" charset="-122"/>
                <a:ea typeface="微软雅黑" panose="020B0503020204020204" pitchFamily="34" charset="-122"/>
              </a:rPr>
              <a:t>)</a:t>
            </a:r>
          </a:p>
          <a:p>
            <a:pPr>
              <a:lnSpc>
                <a:spcPct val="150000"/>
              </a:lnSpc>
            </a:pPr>
            <a:r>
              <a:rPr lang="en-US" altLang="zh-CN" sz="1700" dirty="0" smtClean="0">
                <a:solidFill>
                  <a:srgbClr val="9900CC"/>
                </a:solidFill>
                <a:latin typeface="微软雅黑" panose="020B0503020204020204" pitchFamily="34" charset="-122"/>
                <a:ea typeface="微软雅黑" panose="020B0503020204020204" pitchFamily="34" charset="-122"/>
              </a:rPr>
              <a:t>{</a:t>
            </a:r>
          </a:p>
          <a:p>
            <a:pPr>
              <a:lnSpc>
                <a:spcPct val="150000"/>
              </a:lnSpc>
            </a:pPr>
            <a:r>
              <a:rPr lang="en-US" altLang="zh-CN" sz="1700" dirty="0" smtClean="0">
                <a:solidFill>
                  <a:srgbClr val="9900CC"/>
                </a:solidFill>
                <a:latin typeface="微软雅黑" panose="020B0503020204020204" pitchFamily="34" charset="-122"/>
                <a:ea typeface="微软雅黑" panose="020B0503020204020204" pitchFamily="34" charset="-122"/>
              </a:rPr>
              <a:t>  </a:t>
            </a:r>
            <a:r>
              <a:rPr lang="en-US" altLang="zh-CN" sz="1700" dirty="0" err="1" smtClean="0">
                <a:solidFill>
                  <a:srgbClr val="9900CC"/>
                </a:solidFill>
                <a:latin typeface="微软雅黑" panose="020B0503020204020204" pitchFamily="34" charset="-122"/>
                <a:ea typeface="微软雅黑" panose="020B0503020204020204" pitchFamily="34" charset="-122"/>
              </a:rPr>
              <a:t>int</a:t>
            </a:r>
            <a:r>
              <a:rPr lang="en-US" altLang="zh-CN" sz="1700" dirty="0" smtClean="0">
                <a:solidFill>
                  <a:srgbClr val="9900CC"/>
                </a:solidFill>
                <a:latin typeface="微软雅黑" panose="020B0503020204020204" pitchFamily="34" charset="-122"/>
                <a:ea typeface="微软雅黑" panose="020B0503020204020204" pitchFamily="34" charset="-122"/>
              </a:rPr>
              <a:t> g;</a:t>
            </a:r>
          </a:p>
          <a:p>
            <a:pPr>
              <a:lnSpc>
                <a:spcPct val="150000"/>
              </a:lnSpc>
            </a:pPr>
            <a:r>
              <a:rPr lang="en-US" altLang="zh-CN" sz="1700" dirty="0" smtClean="0">
                <a:solidFill>
                  <a:srgbClr val="9900CC"/>
                </a:solidFill>
                <a:latin typeface="微软雅黑" panose="020B0503020204020204" pitchFamily="34" charset="-122"/>
                <a:ea typeface="微软雅黑" panose="020B0503020204020204" pitchFamily="34" charset="-122"/>
              </a:rPr>
              <a:t>  ……</a:t>
            </a:r>
          </a:p>
          <a:p>
            <a:pPr>
              <a:lnSpc>
                <a:spcPct val="150000"/>
              </a:lnSpc>
            </a:pPr>
            <a:r>
              <a:rPr lang="en-US" altLang="zh-CN" sz="1700" dirty="0" smtClean="0">
                <a:solidFill>
                  <a:srgbClr val="9900CC"/>
                </a:solidFill>
                <a:latin typeface="微软雅黑" panose="020B0503020204020204" pitchFamily="34" charset="-122"/>
                <a:ea typeface="微软雅黑" panose="020B0503020204020204" pitchFamily="34" charset="-122"/>
              </a:rPr>
              <a:t>  g=</a:t>
            </a:r>
            <a:r>
              <a:rPr lang="en-US" altLang="zh-CN" sz="1700" dirty="0" err="1" smtClean="0">
                <a:solidFill>
                  <a:srgbClr val="9900CC"/>
                </a:solidFill>
                <a:latin typeface="微软雅黑" panose="020B0503020204020204" pitchFamily="34" charset="-122"/>
                <a:ea typeface="微软雅黑" panose="020B0503020204020204" pitchFamily="34" charset="-122"/>
              </a:rPr>
              <a:t>i</a:t>
            </a:r>
            <a:r>
              <a:rPr lang="en-US" altLang="zh-CN" sz="1700" dirty="0" smtClean="0">
                <a:solidFill>
                  <a:srgbClr val="9900CC"/>
                </a:solidFill>
                <a:latin typeface="微软雅黑" panose="020B0503020204020204" pitchFamily="34" charset="-122"/>
                <a:ea typeface="微软雅黑" panose="020B0503020204020204" pitchFamily="34" charset="-122"/>
              </a:rPr>
              <a:t>;</a:t>
            </a:r>
          </a:p>
          <a:p>
            <a:pPr>
              <a:lnSpc>
                <a:spcPct val="150000"/>
              </a:lnSpc>
            </a:pPr>
            <a:r>
              <a:rPr lang="en-US" altLang="zh-CN" sz="1700" dirty="0" smtClean="0">
                <a:solidFill>
                  <a:srgbClr val="9900CC"/>
                </a:solidFill>
                <a:latin typeface="微软雅黑" panose="020B0503020204020204" pitchFamily="34" charset="-122"/>
                <a:ea typeface="微软雅黑" panose="020B0503020204020204" pitchFamily="34" charset="-122"/>
              </a:rPr>
              <a:t>  ……</a:t>
            </a:r>
          </a:p>
          <a:p>
            <a:pPr>
              <a:lnSpc>
                <a:spcPct val="150000"/>
              </a:lnSpc>
            </a:pPr>
            <a:r>
              <a:rPr lang="en-US" altLang="zh-CN" sz="1700" dirty="0" smtClean="0">
                <a:solidFill>
                  <a:srgbClr val="9900CC"/>
                </a:solidFill>
                <a:latin typeface="微软雅黑" panose="020B0503020204020204" pitchFamily="34" charset="-122"/>
                <a:ea typeface="微软雅黑" panose="020B0503020204020204" pitchFamily="34" charset="-122"/>
              </a:rPr>
              <a:t>}</a:t>
            </a:r>
          </a:p>
        </p:txBody>
      </p:sp>
      <p:sp>
        <p:nvSpPr>
          <p:cNvPr id="20" name="文本框 1">
            <a:extLst>
              <a:ext uri="{FF2B5EF4-FFF2-40B4-BE49-F238E27FC236}">
                <a16:creationId xmlns:a16="http://schemas.microsoft.com/office/drawing/2014/main" xmlns="" id="{9EBE7EC0-2F2A-4A9F-BB83-DBE4093374F9}"/>
              </a:ext>
            </a:extLst>
          </p:cNvPr>
          <p:cNvSpPr txBox="1"/>
          <p:nvPr/>
        </p:nvSpPr>
        <p:spPr>
          <a:xfrm>
            <a:off x="1271195" y="4509276"/>
            <a:ext cx="5613699" cy="1661993"/>
          </a:xfrm>
          <a:prstGeom prst="rect">
            <a:avLst/>
          </a:prstGeom>
          <a:noFill/>
        </p:spPr>
        <p:txBody>
          <a:bodyPr wrap="square" rtlCol="0">
            <a:spAutoFit/>
          </a:bodyPr>
          <a:lstStyle/>
          <a:p>
            <a:pPr>
              <a:lnSpc>
                <a:spcPct val="150000"/>
              </a:lnSpc>
            </a:pPr>
            <a:r>
              <a:rPr lang="zh-CN" altLang="en-US" sz="1700" dirty="0" smtClean="0">
                <a:latin typeface="微软雅黑" panose="020B0503020204020204" pitchFamily="34" charset="-122"/>
                <a:ea typeface="微软雅黑" panose="020B0503020204020204" pitchFamily="34" charset="-122"/>
              </a:rPr>
              <a:t>   函数嵌套调用是函数调用是在栈上发生的，最深层调用的函数最先执行完成。</a:t>
            </a:r>
          </a:p>
          <a:p>
            <a:pPr>
              <a:lnSpc>
                <a:spcPct val="150000"/>
              </a:lnSpc>
            </a:pPr>
            <a:r>
              <a:rPr lang="zh-CN" altLang="en-US" sz="1700" dirty="0" smtClean="0">
                <a:latin typeface="微软雅黑" panose="020B0503020204020204" pitchFamily="34" charset="-122"/>
                <a:ea typeface="微软雅黑" panose="020B0503020204020204" pitchFamily="34" charset="-122"/>
              </a:rPr>
              <a:t>   当函数中调用另一个函数时，调用者函数的当前状态、调用信息、函数的参数和局部变量保存在栈中。</a:t>
            </a:r>
            <a:endParaRPr lang="en-US" altLang="zh-CN" sz="1700" dirty="0" smtClean="0">
              <a:latin typeface="微软雅黑" panose="020B0503020204020204" pitchFamily="34" charset="-122"/>
              <a:ea typeface="微软雅黑" panose="020B0503020204020204" pitchFamily="34" charset="-122"/>
            </a:endParaRPr>
          </a:p>
        </p:txBody>
      </p:sp>
      <p:pic>
        <p:nvPicPr>
          <p:cNvPr id="3" name="Picture 2"/>
          <p:cNvPicPr>
            <a:picLocks noChangeAspect="1" noChangeArrowheads="1"/>
          </p:cNvPicPr>
          <p:nvPr/>
        </p:nvPicPr>
        <p:blipFill>
          <a:blip r:embed="rId2"/>
          <a:srcRect/>
          <a:stretch>
            <a:fillRect/>
          </a:stretch>
        </p:blipFill>
        <p:spPr bwMode="auto">
          <a:xfrm>
            <a:off x="7198945" y="4351584"/>
            <a:ext cx="2566105" cy="2167554"/>
          </a:xfrm>
          <a:prstGeom prst="rect">
            <a:avLst/>
          </a:prstGeom>
          <a:noFill/>
          <a:ln w="9525">
            <a:noFill/>
            <a:miter lim="800000"/>
            <a:headEnd/>
            <a:tailEnd/>
          </a:ln>
        </p:spPr>
      </p:pic>
    </p:spTree>
    <p:extLst>
      <p:ext uri="{BB962C8B-B14F-4D97-AF65-F5344CB8AC3E}">
        <p14:creationId xmlns:p14="http://schemas.microsoft.com/office/powerpoint/2010/main" xmlns="" val="368754818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28591</TotalTime>
  <Words>14989</Words>
  <Application>Microsoft Office PowerPoint</Application>
  <PresentationFormat>自定义</PresentationFormat>
  <Paragraphs>1492</Paragraphs>
  <Slides>204</Slides>
  <Notes>0</Notes>
  <HiddenSlides>0</HiddenSlides>
  <MMClips>0</MMClips>
  <ScaleCrop>false</ScaleCrop>
  <HeadingPairs>
    <vt:vector size="4" baseType="variant">
      <vt:variant>
        <vt:lpstr>主题</vt:lpstr>
      </vt:variant>
      <vt:variant>
        <vt:i4>1</vt:i4>
      </vt:variant>
      <vt:variant>
        <vt:lpstr>幻灯片标题</vt:lpstr>
      </vt:variant>
      <vt:variant>
        <vt:i4>204</vt:i4>
      </vt:variant>
    </vt:vector>
  </HeadingPairs>
  <TitlesOfParts>
    <vt:vector size="205"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lpstr>幻灯片 100</vt:lpstr>
      <vt:lpstr>幻灯片 101</vt:lpstr>
      <vt:lpstr>幻灯片 102</vt:lpstr>
      <vt:lpstr>幻灯片 103</vt:lpstr>
      <vt:lpstr>幻灯片 104</vt:lpstr>
      <vt:lpstr>幻灯片 105</vt:lpstr>
      <vt:lpstr>幻灯片 106</vt:lpstr>
      <vt:lpstr>幻灯片 107</vt:lpstr>
      <vt:lpstr>幻灯片 108</vt:lpstr>
      <vt:lpstr>幻灯片 109</vt:lpstr>
      <vt:lpstr>幻灯片 110</vt:lpstr>
      <vt:lpstr>幻灯片 111</vt:lpstr>
      <vt:lpstr>幻灯片 112</vt:lpstr>
      <vt:lpstr>幻灯片 113</vt:lpstr>
      <vt:lpstr>幻灯片 114</vt:lpstr>
      <vt:lpstr>幻灯片 115</vt:lpstr>
      <vt:lpstr>幻灯片 116</vt:lpstr>
      <vt:lpstr>幻灯片 117</vt:lpstr>
      <vt:lpstr>幻灯片 118</vt:lpstr>
      <vt:lpstr>幻灯片 119</vt:lpstr>
      <vt:lpstr>幻灯片 120</vt:lpstr>
      <vt:lpstr>幻灯片 121</vt:lpstr>
      <vt:lpstr>幻灯片 122</vt:lpstr>
      <vt:lpstr>幻灯片 123</vt:lpstr>
      <vt:lpstr>幻灯片 124</vt:lpstr>
      <vt:lpstr>幻灯片 125</vt:lpstr>
      <vt:lpstr>幻灯片 126</vt:lpstr>
      <vt:lpstr>幻灯片 127</vt:lpstr>
      <vt:lpstr>幻灯片 128</vt:lpstr>
      <vt:lpstr>幻灯片 129</vt:lpstr>
      <vt:lpstr>幻灯片 130</vt:lpstr>
      <vt:lpstr>幻灯片 131</vt:lpstr>
      <vt:lpstr>幻灯片 132</vt:lpstr>
      <vt:lpstr>幻灯片 133</vt:lpstr>
      <vt:lpstr>幻灯片 134</vt:lpstr>
      <vt:lpstr>幻灯片 135</vt:lpstr>
      <vt:lpstr>幻灯片 136</vt:lpstr>
      <vt:lpstr>幻灯片 137</vt:lpstr>
      <vt:lpstr>幻灯片 138</vt:lpstr>
      <vt:lpstr>幻灯片 139</vt:lpstr>
      <vt:lpstr>幻灯片 140</vt:lpstr>
      <vt:lpstr>幻灯片 141</vt:lpstr>
      <vt:lpstr>幻灯片 142</vt:lpstr>
      <vt:lpstr>幻灯片 143</vt:lpstr>
      <vt:lpstr>幻灯片 144</vt:lpstr>
      <vt:lpstr>幻灯片 145</vt:lpstr>
      <vt:lpstr>幻灯片 146</vt:lpstr>
      <vt:lpstr>幻灯片 147</vt:lpstr>
      <vt:lpstr>幻灯片 148</vt:lpstr>
      <vt:lpstr>幻灯片 149</vt:lpstr>
      <vt:lpstr>幻灯片 150</vt:lpstr>
      <vt:lpstr>幻灯片 151</vt:lpstr>
      <vt:lpstr>幻灯片 152</vt:lpstr>
      <vt:lpstr>幻灯片 153</vt:lpstr>
      <vt:lpstr>幻灯片 154</vt:lpstr>
      <vt:lpstr>幻灯片 155</vt:lpstr>
      <vt:lpstr>幻灯片 156</vt:lpstr>
      <vt:lpstr>幻灯片 157</vt:lpstr>
      <vt:lpstr>幻灯片 158</vt:lpstr>
      <vt:lpstr>幻灯片 159</vt:lpstr>
      <vt:lpstr>幻灯片 160</vt:lpstr>
      <vt:lpstr>幻灯片 161</vt:lpstr>
      <vt:lpstr>幻灯片 162</vt:lpstr>
      <vt:lpstr>幻灯片 163</vt:lpstr>
      <vt:lpstr>幻灯片 164</vt:lpstr>
      <vt:lpstr>幻灯片 165</vt:lpstr>
      <vt:lpstr>幻灯片 166</vt:lpstr>
      <vt:lpstr>幻灯片 167</vt:lpstr>
      <vt:lpstr>幻灯片 168</vt:lpstr>
      <vt:lpstr>幻灯片 169</vt:lpstr>
      <vt:lpstr>幻灯片 170</vt:lpstr>
      <vt:lpstr>幻灯片 171</vt:lpstr>
      <vt:lpstr>幻灯片 172</vt:lpstr>
      <vt:lpstr>幻灯片 173</vt:lpstr>
      <vt:lpstr>幻灯片 174</vt:lpstr>
      <vt:lpstr>幻灯片 175</vt:lpstr>
      <vt:lpstr>幻灯片 176</vt:lpstr>
      <vt:lpstr>幻灯片 177</vt:lpstr>
      <vt:lpstr>幻灯片 178</vt:lpstr>
      <vt:lpstr>幻灯片 179</vt:lpstr>
      <vt:lpstr>幻灯片 180</vt:lpstr>
      <vt:lpstr>幻灯片 181</vt:lpstr>
      <vt:lpstr>幻灯片 182</vt:lpstr>
      <vt:lpstr>幻灯片 183</vt:lpstr>
      <vt:lpstr>幻灯片 184</vt:lpstr>
      <vt:lpstr>幻灯片 185</vt:lpstr>
      <vt:lpstr>幻灯片 186</vt:lpstr>
      <vt:lpstr>幻灯片 187</vt:lpstr>
      <vt:lpstr>幻灯片 188</vt:lpstr>
      <vt:lpstr>幻灯片 189</vt:lpstr>
      <vt:lpstr>幻灯片 190</vt:lpstr>
      <vt:lpstr>幻灯片 191</vt:lpstr>
      <vt:lpstr>幻灯片 192</vt:lpstr>
      <vt:lpstr>幻灯片 193</vt:lpstr>
      <vt:lpstr>幻灯片 194</vt:lpstr>
      <vt:lpstr>幻灯片 195</vt:lpstr>
      <vt:lpstr>幻灯片 196</vt:lpstr>
      <vt:lpstr>幻灯片 197</vt:lpstr>
      <vt:lpstr>幻灯片 198</vt:lpstr>
      <vt:lpstr>幻灯片 199</vt:lpstr>
      <vt:lpstr>幻灯片 200</vt:lpstr>
      <vt:lpstr>幻灯片 201</vt:lpstr>
      <vt:lpstr>幻灯片 202</vt:lpstr>
      <vt:lpstr>幻灯片 203</vt:lpstr>
      <vt:lpstr>幻灯片 204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wu congzhou</dc:creator>
  <cp:lastModifiedBy>Administrator</cp:lastModifiedBy>
  <cp:revision>2745</cp:revision>
  <dcterms:created xsi:type="dcterms:W3CDTF">2020-04-28T04:36:58Z</dcterms:created>
  <dcterms:modified xsi:type="dcterms:W3CDTF">2021-03-18T07:46:34Z</dcterms:modified>
</cp:coreProperties>
</file>